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9"/>
  </p:notesMasterIdLst>
  <p:sldIdLst>
    <p:sldId id="330" r:id="rId2"/>
    <p:sldId id="324" r:id="rId3"/>
    <p:sldId id="325" r:id="rId4"/>
    <p:sldId id="332" r:id="rId5"/>
    <p:sldId id="329" r:id="rId6"/>
    <p:sldId id="331" r:id="rId7"/>
    <p:sldId id="333" r:id="rId8"/>
    <p:sldId id="334" r:id="rId9"/>
    <p:sldId id="335" r:id="rId10"/>
    <p:sldId id="258" r:id="rId11"/>
    <p:sldId id="336" r:id="rId12"/>
    <p:sldId id="273" r:id="rId13"/>
    <p:sldId id="274" r:id="rId14"/>
    <p:sldId id="276" r:id="rId15"/>
    <p:sldId id="328" r:id="rId16"/>
    <p:sldId id="337" r:id="rId17"/>
    <p:sldId id="31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101F"/>
    <a:srgbClr val="A91998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04:20:39.19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04:20:39.19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E3EAC-E9C5-45D1-A952-174CFFA0BCF8}" type="datetimeFigureOut">
              <a:rPr lang="en-US" smtClean="0"/>
              <a:t>23-Aug-21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1D9B4-D1EB-4FF1-AD0F-DC1CC09A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1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D9B4-D1EB-4FF1-AD0F-DC1CC09A68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8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BAE5-0044-4A11-B79D-46C6FF45735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3A32-A19A-430D-9B01-E53F98FD9437}" type="datetimeFigureOut">
              <a:rPr lang="en-US" smtClean="0"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5CF4-5D7F-40E1-9F47-CDDA0396A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8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3A32-A19A-430D-9B01-E53F98FD9437}" type="datetimeFigureOut">
              <a:rPr lang="en-US" smtClean="0"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5CF4-5D7F-40E1-9F47-CDDA0396A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2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DA33A32-A19A-430D-9B01-E53F98FD9437}" type="datetimeFigureOut">
              <a:rPr lang="en-US" smtClean="0"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22715CF4-5D7F-40E1-9F47-CDDA0396A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3A32-A19A-430D-9B01-E53F98FD9437}" type="datetimeFigureOut">
              <a:rPr lang="en-US" smtClean="0"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5CF4-5D7F-40E1-9F47-CDDA0396A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A33A32-A19A-430D-9B01-E53F98FD9437}" type="datetimeFigureOut">
              <a:rPr lang="en-US" smtClean="0"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715CF4-5D7F-40E1-9F47-CDDA0396A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5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3A32-A19A-430D-9B01-E53F98FD9437}" type="datetimeFigureOut">
              <a:rPr lang="en-US" smtClean="0"/>
              <a:t>23-Aug-21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5CF4-5D7F-40E1-9F47-CDDA0396A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3A32-A19A-430D-9B01-E53F98FD9437}" type="datetimeFigureOut">
              <a:rPr lang="en-US" smtClean="0"/>
              <a:t>23-Aug-21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5CF4-5D7F-40E1-9F47-CDDA0396A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3A32-A19A-430D-9B01-E53F98FD9437}" type="datetimeFigureOut">
              <a:rPr lang="en-US" smtClean="0"/>
              <a:t>23-Aug-21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5CF4-5D7F-40E1-9F47-CDDA0396A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5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3A32-A19A-430D-9B01-E53F98FD9437}" type="datetimeFigureOut">
              <a:rPr lang="en-US" smtClean="0"/>
              <a:t>23-Aug-21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5CF4-5D7F-40E1-9F47-CDDA0396A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3A32-A19A-430D-9B01-E53F98FD9437}" type="datetimeFigureOut">
              <a:rPr lang="en-US" smtClean="0"/>
              <a:t>23-Aug-21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5CF4-5D7F-40E1-9F47-CDDA0396A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3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3A32-A19A-430D-9B01-E53F98FD9437}" type="datetimeFigureOut">
              <a:rPr lang="en-US" smtClean="0"/>
              <a:t>23-Aug-21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5CF4-5D7F-40E1-9F47-CDDA0396A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7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DA33A32-A19A-430D-9B01-E53F98FD9437}" type="datetimeFigureOut">
              <a:rPr lang="en-US" smtClean="0"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2715CF4-5D7F-40E1-9F47-CDDA0396A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02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5AD00736-04F0-4B79-9301-1447172E8A06}"/>
              </a:ext>
            </a:extLst>
          </p:cNvPr>
          <p:cNvSpPr/>
          <p:nvPr/>
        </p:nvSpPr>
        <p:spPr>
          <a:xfrm>
            <a:off x="618978" y="1026943"/>
            <a:ext cx="7535593" cy="5152292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 cmpd="tri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4921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51F85F-A1A7-4E03-857B-3F90F62F107D}"/>
                  </a:ext>
                </a:extLst>
              </p14:cNvPr>
              <p14:cNvContentPartPr/>
              <p14:nvPr/>
            </p14:nvContentPartPr>
            <p14:xfrm>
              <a:off x="-1126135" y="99866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51F85F-A1A7-4E03-857B-3F90F62F10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44135" y="890668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65D136F-5FE4-4829-985A-4DC979849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81" y="18306"/>
            <a:ext cx="4777816" cy="6821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5F9A4C-F413-4B22-AF0F-1DDFAB7A8EBD}"/>
              </a:ext>
            </a:extLst>
          </p:cNvPr>
          <p:cNvSpPr/>
          <p:nvPr/>
        </p:nvSpPr>
        <p:spPr>
          <a:xfrm rot="5400000">
            <a:off x="-2065048" y="2632480"/>
            <a:ext cx="6821389" cy="155642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46</a:t>
            </a:r>
          </a:p>
        </p:txBody>
      </p:sp>
    </p:spTree>
    <p:extLst>
      <p:ext uri="{BB962C8B-B14F-4D97-AF65-F5344CB8AC3E}">
        <p14:creationId xmlns:p14="http://schemas.microsoft.com/office/powerpoint/2010/main" val="2269331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C749256-634C-4A9F-813E-B43CBE2C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644" y="1752600"/>
            <a:ext cx="6930320" cy="4182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BBDA6C-7338-4F2D-8026-C215F7889EC2}"/>
              </a:ext>
            </a:extLst>
          </p:cNvPr>
          <p:cNvSpPr txBox="1"/>
          <p:nvPr/>
        </p:nvSpPr>
        <p:spPr>
          <a:xfrm>
            <a:off x="1224644" y="323145"/>
            <a:ext cx="693032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Put your finger under the text and read with me silently</a:t>
            </a:r>
          </a:p>
        </p:txBody>
      </p:sp>
    </p:spTree>
    <p:extLst>
      <p:ext uri="{BB962C8B-B14F-4D97-AF65-F5344CB8AC3E}">
        <p14:creationId xmlns:p14="http://schemas.microsoft.com/office/powerpoint/2010/main" val="50063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301184"/>
            <a:ext cx="5562600" cy="70788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Group works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5791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315" y="6107043"/>
            <a:ext cx="712269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Each group read the text book silently</a:t>
            </a:r>
          </a:p>
        </p:txBody>
      </p:sp>
      <p:pic>
        <p:nvPicPr>
          <p:cNvPr id="9218" name="Picture 2" descr="C:\Users\User\Desktop\জীবন্ত ছবি\IMG_20141029_140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737" y="1401113"/>
            <a:ext cx="6729663" cy="43138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11314"/>
            <a:ext cx="4495800" cy="707886"/>
          </a:xfrm>
          <a:prstGeom prst="rect">
            <a:avLst/>
          </a:prstGeom>
          <a:solidFill>
            <a:srgbClr val="33CC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2546" y="5916289"/>
            <a:ext cx="5727033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Read the text loudly</a:t>
            </a:r>
          </a:p>
        </p:txBody>
      </p:sp>
      <p:pic>
        <p:nvPicPr>
          <p:cNvPr id="6146" name="Picture 2" descr="C:\Users\User\Desktop\জীবন্ত ছবি\IMG_20141029_135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1603187"/>
            <a:ext cx="5257800" cy="39291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46846"/>
            <a:ext cx="4495800" cy="769441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219200"/>
            <a:ext cx="6781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1. What is the name of the Island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8700" y="2996886"/>
            <a:ext cx="7086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2.What is the most popular tourist spot 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6300" y="4939820"/>
            <a:ext cx="73152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.Where are the wonderful waterfall?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34754" y="2016666"/>
            <a:ext cx="8674492" cy="474479"/>
            <a:chOff x="227875" y="1970717"/>
            <a:chExt cx="8450152" cy="445662"/>
          </a:xfrm>
          <a:solidFill>
            <a:srgbClr val="009900"/>
          </a:solidFill>
        </p:grpSpPr>
        <p:sp>
          <p:nvSpPr>
            <p:cNvPr id="9" name="TextBox 8"/>
            <p:cNvSpPr txBox="1"/>
            <p:nvPr/>
          </p:nvSpPr>
          <p:spPr>
            <a:xfrm>
              <a:off x="3756463" y="1982753"/>
              <a:ext cx="2438400" cy="433626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C. Saint </a:t>
              </a:r>
              <a:r>
                <a:rPr lang="en-US" sz="2400" dirty="0" err="1"/>
                <a:t>mortins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7875" y="1970717"/>
              <a:ext cx="1371600" cy="433626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A. beach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00200" y="1976735"/>
              <a:ext cx="2209800" cy="433626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B. </a:t>
              </a:r>
              <a:r>
                <a:rPr lang="en-US" sz="2400" dirty="0" err="1"/>
                <a:t>Sreemangal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63427" y="1982753"/>
              <a:ext cx="2514600" cy="433626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D.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Madhabkundu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1341" y="3843644"/>
            <a:ext cx="8305799" cy="491518"/>
            <a:chOff x="539469" y="3836290"/>
            <a:chExt cx="8448085" cy="491518"/>
          </a:xfrm>
          <a:solidFill>
            <a:srgbClr val="00FF99"/>
          </a:solidFill>
        </p:grpSpPr>
        <p:grpSp>
          <p:nvGrpSpPr>
            <p:cNvPr id="25" name="Group 24"/>
            <p:cNvGrpSpPr/>
            <p:nvPr/>
          </p:nvGrpSpPr>
          <p:grpSpPr>
            <a:xfrm>
              <a:off x="539469" y="3836290"/>
              <a:ext cx="6570733" cy="491518"/>
              <a:chOff x="539469" y="3836290"/>
              <a:chExt cx="6570733" cy="491518"/>
            </a:xfrm>
            <a:grpFill/>
          </p:grpSpPr>
          <p:sp>
            <p:nvSpPr>
              <p:cNvPr id="13" name="TextBox 12"/>
              <p:cNvSpPr txBox="1"/>
              <p:nvPr/>
            </p:nvSpPr>
            <p:spPr>
              <a:xfrm>
                <a:off x="2885028" y="3866143"/>
                <a:ext cx="2158743" cy="461665"/>
              </a:xfrm>
              <a:prstGeom prst="rect">
                <a:avLst/>
              </a:prstGeom>
              <a:grp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B. Cox’s Bazar 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39469" y="3851882"/>
                <a:ext cx="2299968" cy="461665"/>
              </a:xfrm>
              <a:prstGeom prst="rect">
                <a:avLst/>
              </a:prstGeom>
              <a:grp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A. Saint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mortins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76404" y="3836290"/>
                <a:ext cx="2033798" cy="461665"/>
              </a:xfrm>
              <a:prstGeom prst="rect">
                <a:avLst/>
              </a:prstGeom>
              <a:grp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C. Tea garden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188425" y="3836290"/>
              <a:ext cx="1799129" cy="461665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D. Dhaka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3400" y="5734867"/>
            <a:ext cx="8001000" cy="461665"/>
            <a:chOff x="457200" y="5852755"/>
            <a:chExt cx="8001000" cy="461665"/>
          </a:xfrm>
          <a:solidFill>
            <a:srgbClr val="0099FF"/>
          </a:solidFill>
        </p:grpSpPr>
        <p:sp>
          <p:nvSpPr>
            <p:cNvPr id="18" name="TextBox 17"/>
            <p:cNvSpPr txBox="1"/>
            <p:nvPr/>
          </p:nvSpPr>
          <p:spPr>
            <a:xfrm>
              <a:off x="2590800" y="5852755"/>
              <a:ext cx="2362200" cy="461665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Madhabkundu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" y="5852755"/>
              <a:ext cx="1981200" cy="461665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 .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Sreemangal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81600" y="5852755"/>
              <a:ext cx="1600200" cy="461665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khulna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10400" y="5852755"/>
              <a:ext cx="1447800" cy="461665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D.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Bogra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2903620" y="3951929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7000" y="5769369"/>
            <a:ext cx="300789" cy="3168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058676" y="2101505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6" grpId="0" animBg="1"/>
      <p:bldP spid="23" grpId="0" animBg="1"/>
      <p:bldP spid="24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B52AC5C-490C-4411-970F-45CC144E08AB}"/>
              </a:ext>
            </a:extLst>
          </p:cNvPr>
          <p:cNvSpPr/>
          <p:nvPr/>
        </p:nvSpPr>
        <p:spPr>
          <a:xfrm>
            <a:off x="458792" y="204102"/>
            <a:ext cx="4369881" cy="12140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ssesment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3C69C2-4FC4-49FC-BBE7-39295B483363}"/>
              </a:ext>
            </a:extLst>
          </p:cNvPr>
          <p:cNvGrpSpPr/>
          <p:nvPr/>
        </p:nvGrpSpPr>
        <p:grpSpPr>
          <a:xfrm>
            <a:off x="759293" y="1691637"/>
            <a:ext cx="7625414" cy="4723508"/>
            <a:chOff x="2286000" y="2125980"/>
            <a:chExt cx="6652260" cy="334899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6D9280-F6ED-4AAD-9ED5-3F666E845E4C}"/>
                </a:ext>
              </a:extLst>
            </p:cNvPr>
            <p:cNvSpPr/>
            <p:nvPr/>
          </p:nvSpPr>
          <p:spPr>
            <a:xfrm>
              <a:off x="2286000" y="2125980"/>
              <a:ext cx="6652260" cy="334899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DB8BD9-48CF-431E-8389-EFD0AA5708B3}"/>
                </a:ext>
              </a:extLst>
            </p:cNvPr>
            <p:cNvSpPr txBox="1"/>
            <p:nvPr/>
          </p:nvSpPr>
          <p:spPr>
            <a:xfrm>
              <a:off x="2716129" y="2407461"/>
              <a:ext cx="5792002" cy="111289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Make sentences with the following words: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942617F-84AC-43E6-A096-EA084407019A}"/>
              </a:ext>
            </a:extLst>
          </p:cNvPr>
          <p:cNvSpPr txBox="1"/>
          <p:nvPr/>
        </p:nvSpPr>
        <p:spPr>
          <a:xfrm>
            <a:off x="3236957" y="4520032"/>
            <a:ext cx="2513782" cy="646331"/>
          </a:xfrm>
          <a:prstGeom prst="rect">
            <a:avLst/>
          </a:prstGeom>
          <a:solidFill>
            <a:srgbClr val="0099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Cox’s Bazar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10F242-DF26-47AF-8023-361694D7FE1B}"/>
              </a:ext>
            </a:extLst>
          </p:cNvPr>
          <p:cNvSpPr txBox="1"/>
          <p:nvPr/>
        </p:nvSpPr>
        <p:spPr>
          <a:xfrm>
            <a:off x="1135572" y="4507870"/>
            <a:ext cx="1981200" cy="646331"/>
          </a:xfrm>
          <a:prstGeom prst="rect">
            <a:avLst/>
          </a:prstGeom>
          <a:solidFill>
            <a:srgbClr val="0099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Island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A354E-6D2C-4CFD-B797-41FA7E5218E0}"/>
              </a:ext>
            </a:extLst>
          </p:cNvPr>
          <p:cNvSpPr txBox="1"/>
          <p:nvPr/>
        </p:nvSpPr>
        <p:spPr>
          <a:xfrm>
            <a:off x="5870925" y="4520032"/>
            <a:ext cx="2357478" cy="646331"/>
          </a:xfrm>
          <a:prstGeom prst="rect">
            <a:avLst/>
          </a:prstGeom>
          <a:solidFill>
            <a:srgbClr val="0099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Tourist spot </a:t>
            </a:r>
          </a:p>
        </p:txBody>
      </p:sp>
    </p:spTree>
    <p:extLst>
      <p:ext uri="{BB962C8B-B14F-4D97-AF65-F5344CB8AC3E}">
        <p14:creationId xmlns:p14="http://schemas.microsoft.com/office/powerpoint/2010/main" val="24605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B52AC5C-490C-4411-970F-45CC144E08AB}"/>
              </a:ext>
            </a:extLst>
          </p:cNvPr>
          <p:cNvSpPr/>
          <p:nvPr/>
        </p:nvSpPr>
        <p:spPr>
          <a:xfrm>
            <a:off x="458793" y="204102"/>
            <a:ext cx="3009078" cy="16617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3C69C2-4FC4-49FC-BBE7-39295B483363}"/>
              </a:ext>
            </a:extLst>
          </p:cNvPr>
          <p:cNvGrpSpPr/>
          <p:nvPr/>
        </p:nvGrpSpPr>
        <p:grpSpPr>
          <a:xfrm>
            <a:off x="1245870" y="2090811"/>
            <a:ext cx="6652260" cy="3348990"/>
            <a:chOff x="2286000" y="2125980"/>
            <a:chExt cx="6652260" cy="334899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6D9280-F6ED-4AAD-9ED5-3F666E845E4C}"/>
                </a:ext>
              </a:extLst>
            </p:cNvPr>
            <p:cNvSpPr/>
            <p:nvPr/>
          </p:nvSpPr>
          <p:spPr>
            <a:xfrm>
              <a:off x="2286000" y="2125980"/>
              <a:ext cx="6652260" cy="334899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DB8BD9-48CF-431E-8389-EFD0AA5708B3}"/>
                </a:ext>
              </a:extLst>
            </p:cNvPr>
            <p:cNvSpPr txBox="1"/>
            <p:nvPr/>
          </p:nvSpPr>
          <p:spPr>
            <a:xfrm>
              <a:off x="2716129" y="2646313"/>
              <a:ext cx="5792002" cy="230832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five sentences about Saint Martin’s Island.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79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2" y="77140"/>
            <a:ext cx="8946656" cy="6703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1" y="1690356"/>
            <a:ext cx="6230328" cy="291088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en-US" sz="7200" b="1" i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 </a:t>
            </a:r>
            <a:endParaRPr lang="en-US" sz="6600" b="1" kern="0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0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8425FFE-12F4-4110-8DB3-86D599AD7F85}"/>
              </a:ext>
            </a:extLst>
          </p:cNvPr>
          <p:cNvSpPr/>
          <p:nvPr/>
        </p:nvSpPr>
        <p:spPr>
          <a:xfrm>
            <a:off x="284613" y="228600"/>
            <a:ext cx="3168450" cy="1332131"/>
          </a:xfrm>
          <a:prstGeom prst="ellipse">
            <a:avLst/>
          </a:prstGeom>
          <a:solidFill>
            <a:srgbClr val="FFFFFF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eacher’s Identity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0D68FCF-B0FD-4005-8A0B-ABE2765ABD50}"/>
              </a:ext>
            </a:extLst>
          </p:cNvPr>
          <p:cNvSpPr txBox="1">
            <a:spLocks/>
          </p:cNvSpPr>
          <p:nvPr/>
        </p:nvSpPr>
        <p:spPr>
          <a:xfrm>
            <a:off x="2464324" y="2209800"/>
            <a:ext cx="4972004" cy="85791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Mahfuja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Khatun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FBB91E0-BD08-4657-8E0F-90CB318A5D97}"/>
              </a:ext>
            </a:extLst>
          </p:cNvPr>
          <p:cNvSpPr txBox="1">
            <a:spLocks/>
          </p:cNvSpPr>
          <p:nvPr/>
        </p:nvSpPr>
        <p:spPr>
          <a:xfrm>
            <a:off x="2222040" y="3200400"/>
            <a:ext cx="5702759" cy="239183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Head Teacher</a:t>
            </a:r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Sujanagor Govt. Primary School</a:t>
            </a:r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Pangsha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Rajbari.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60C32FC6-FCA5-4A88-AEED-F52EC91777EE}"/>
              </a:ext>
            </a:extLst>
          </p:cNvPr>
          <p:cNvSpPr txBox="1">
            <a:spLocks/>
          </p:cNvSpPr>
          <p:nvPr/>
        </p:nvSpPr>
        <p:spPr>
          <a:xfrm>
            <a:off x="4318783" y="2077117"/>
            <a:ext cx="3910817" cy="42393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dbl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Five</a:t>
            </a:r>
            <a:endParaRPr lang="bn-BD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  <a:endParaRPr lang="bn-BD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:  12</a:t>
            </a:r>
            <a:endParaRPr lang="bn-BD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 1 (A)</a:t>
            </a:r>
            <a:endParaRPr lang="bn-IN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: 46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841028-6E48-4FCA-8D8D-D26D7AEA7FF1}"/>
              </a:ext>
            </a:extLst>
          </p:cNvPr>
          <p:cNvSpPr/>
          <p:nvPr/>
        </p:nvSpPr>
        <p:spPr>
          <a:xfrm>
            <a:off x="284613" y="228600"/>
            <a:ext cx="3168450" cy="1292639"/>
          </a:xfrm>
          <a:prstGeom prst="ellipse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esson Identity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3467FCB-8536-44B6-8F7E-7AA588F36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0" y="2018318"/>
            <a:ext cx="3210207" cy="429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7107A1F-C241-4842-8369-5CA03923AD98}"/>
              </a:ext>
            </a:extLst>
          </p:cNvPr>
          <p:cNvSpPr/>
          <p:nvPr/>
        </p:nvSpPr>
        <p:spPr>
          <a:xfrm>
            <a:off x="265598" y="263780"/>
            <a:ext cx="2997200" cy="1075495"/>
          </a:xfrm>
          <a:prstGeom prst="ellipse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earning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99D39-EA6A-4DAC-BD00-8E2EA4ECA2A2}"/>
              </a:ext>
            </a:extLst>
          </p:cNvPr>
          <p:cNvSpPr txBox="1"/>
          <p:nvPr/>
        </p:nvSpPr>
        <p:spPr>
          <a:xfrm>
            <a:off x="2247933" y="1341886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Students will be able to :</a:t>
            </a:r>
            <a:endParaRPr lang="en-US" sz="36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AD81BA-9051-4918-9AAE-23F6B1888AE6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E33B5F-0E88-4F2A-885C-B093201E90FC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36732E-5C3F-4895-8C04-A8BD1C6C3DCC}"/>
              </a:ext>
            </a:extLst>
          </p:cNvPr>
          <p:cNvGrpSpPr/>
          <p:nvPr/>
        </p:nvGrpSpPr>
        <p:grpSpPr>
          <a:xfrm>
            <a:off x="343371" y="2265286"/>
            <a:ext cx="8515320" cy="677052"/>
            <a:chOff x="67707" y="579413"/>
            <a:chExt cx="8845788" cy="55050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1AF6A12-DE1C-49A0-8E57-37DA404E8630}"/>
                </a:ext>
              </a:extLst>
            </p:cNvPr>
            <p:cNvGrpSpPr/>
            <p:nvPr/>
          </p:nvGrpSpPr>
          <p:grpSpPr>
            <a:xfrm>
              <a:off x="67707" y="579413"/>
              <a:ext cx="8845788" cy="550506"/>
              <a:chOff x="4191000" y="457202"/>
              <a:chExt cx="4696997" cy="550506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306ACA-B800-4D8F-8DE5-31E411BD9ACF}"/>
                  </a:ext>
                </a:extLst>
              </p:cNvPr>
              <p:cNvSpPr/>
              <p:nvPr/>
            </p:nvSpPr>
            <p:spPr>
              <a:xfrm>
                <a:off x="4191000" y="457202"/>
                <a:ext cx="4696997" cy="5391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D339BA1-D30B-4648-B574-1B1F285B9B55}"/>
                  </a:ext>
                </a:extLst>
              </p:cNvPr>
              <p:cNvSpPr/>
              <p:nvPr/>
            </p:nvSpPr>
            <p:spPr>
              <a:xfrm>
                <a:off x="4191000" y="463020"/>
                <a:ext cx="739086" cy="54468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Listening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DC7FCF-D4D5-4E44-A820-CA7E653BB256}"/>
                </a:ext>
              </a:extLst>
            </p:cNvPr>
            <p:cNvSpPr txBox="1"/>
            <p:nvPr/>
          </p:nvSpPr>
          <p:spPr>
            <a:xfrm>
              <a:off x="1480751" y="594609"/>
              <a:ext cx="7424626" cy="5255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NewRomanPSMT"/>
                </a:rPr>
                <a:t>1.3.1 recognize which words in a sentence are stressed?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TimesNewRomanPSMT"/>
                </a:rPr>
                <a:t>3.4.1 understand statements made by the teachers and students.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4F8611-3B2D-432A-B4F9-1F0C44125420}"/>
              </a:ext>
            </a:extLst>
          </p:cNvPr>
          <p:cNvGrpSpPr/>
          <p:nvPr/>
        </p:nvGrpSpPr>
        <p:grpSpPr>
          <a:xfrm>
            <a:off x="356899" y="3414932"/>
            <a:ext cx="8522581" cy="1212713"/>
            <a:chOff x="60163" y="565146"/>
            <a:chExt cx="8853330" cy="110761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EC31925-A3AA-4E11-8EB7-B6159252DEFC}"/>
                </a:ext>
              </a:extLst>
            </p:cNvPr>
            <p:cNvGrpSpPr/>
            <p:nvPr/>
          </p:nvGrpSpPr>
          <p:grpSpPr>
            <a:xfrm>
              <a:off x="60163" y="576458"/>
              <a:ext cx="8853330" cy="1096300"/>
              <a:chOff x="4186995" y="454247"/>
              <a:chExt cx="4701002" cy="10963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D22012-0845-4B28-8B69-E6C6BD62797D}"/>
                  </a:ext>
                </a:extLst>
              </p:cNvPr>
              <p:cNvSpPr/>
              <p:nvPr/>
            </p:nvSpPr>
            <p:spPr>
              <a:xfrm>
                <a:off x="4191000" y="457200"/>
                <a:ext cx="4696997" cy="109085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1D3560-0399-4D43-8A8F-A9D72C477467}"/>
                  </a:ext>
                </a:extLst>
              </p:cNvPr>
              <p:cNvSpPr/>
              <p:nvPr/>
            </p:nvSpPr>
            <p:spPr>
              <a:xfrm>
                <a:off x="4186995" y="454247"/>
                <a:ext cx="739086" cy="10963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Speaking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EE5D98-F0CC-4C6F-B66E-33BE01C66038}"/>
                </a:ext>
              </a:extLst>
            </p:cNvPr>
            <p:cNvSpPr txBox="1"/>
            <p:nvPr/>
          </p:nvSpPr>
          <p:spPr>
            <a:xfrm>
              <a:off x="1452073" y="565146"/>
              <a:ext cx="7441345" cy="10963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NewRomanPSMT"/>
                </a:rPr>
                <a:t>1.1.1 say words, phrases and sentences with proper sounds and stress.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TimesNewRomanPSMT"/>
                </a:rPr>
                <a:t>1.1.2 say sentences with proper intonation.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TimesNewRomanPSMT"/>
                </a:rPr>
                <a:t>6.2.1 talk about people, objects, events etc.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TimesNewRomanPSMT"/>
                </a:rPr>
                <a:t>8.1.1 take part in conversation on appropriate topics.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0A2CAD-9144-4E32-98E1-C76419FF0111}"/>
              </a:ext>
            </a:extLst>
          </p:cNvPr>
          <p:cNvGrpSpPr/>
          <p:nvPr/>
        </p:nvGrpSpPr>
        <p:grpSpPr>
          <a:xfrm>
            <a:off x="343371" y="5128017"/>
            <a:ext cx="8543822" cy="923330"/>
            <a:chOff x="67706" y="575530"/>
            <a:chExt cx="8845788" cy="68639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34A071D-2127-477E-AE73-10A6F208361D}"/>
                </a:ext>
              </a:extLst>
            </p:cNvPr>
            <p:cNvGrpSpPr/>
            <p:nvPr/>
          </p:nvGrpSpPr>
          <p:grpSpPr>
            <a:xfrm>
              <a:off x="67706" y="579412"/>
              <a:ext cx="8845788" cy="682513"/>
              <a:chOff x="4191000" y="457201"/>
              <a:chExt cx="4696997" cy="682513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96D7CB9-4F34-4598-85F1-4D5D77BF4E21}"/>
                  </a:ext>
                </a:extLst>
              </p:cNvPr>
              <p:cNvSpPr/>
              <p:nvPr/>
            </p:nvSpPr>
            <p:spPr>
              <a:xfrm>
                <a:off x="4191000" y="457201"/>
                <a:ext cx="4696997" cy="6825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511560C-9410-4E32-9560-EF041E8E4591}"/>
                  </a:ext>
                </a:extLst>
              </p:cNvPr>
              <p:cNvSpPr/>
              <p:nvPr/>
            </p:nvSpPr>
            <p:spPr>
              <a:xfrm>
                <a:off x="4198437" y="466770"/>
                <a:ext cx="739086" cy="672943"/>
              </a:xfrm>
              <a:prstGeom prst="rect">
                <a:avLst/>
              </a:prstGeom>
              <a:solidFill>
                <a:srgbClr val="A9199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Reading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F5E56FB-B4A0-4BCB-938A-C6D467B6FB28}"/>
                </a:ext>
              </a:extLst>
            </p:cNvPr>
            <p:cNvSpPr txBox="1"/>
            <p:nvPr/>
          </p:nvSpPr>
          <p:spPr>
            <a:xfrm>
              <a:off x="1482922" y="575530"/>
              <a:ext cx="7421271" cy="68639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NewRomanPSMT"/>
                </a:rPr>
                <a:t>1.5.1</a:t>
              </a:r>
              <a:r>
                <a:rPr lang="en-US" b="1" dirty="0">
                  <a:latin typeface="TimesNewRomanPSMT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TimesNewRomanPSMT"/>
                </a:rPr>
                <a:t>read words, phrases and sentences  in text with proper pronunciation, stress and intonation.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TimesNewRomanPSMT"/>
                </a:rPr>
                <a:t>1.7.1 </a:t>
              </a:r>
              <a:r>
                <a:rPr lang="en-US" dirty="0">
                  <a:solidFill>
                    <a:schemeClr val="bg1"/>
                  </a:solidFill>
                  <a:latin typeface="TimesNewRomanPSMT"/>
                </a:rPr>
                <a:t>read paragraphs, dialogues stories, letters other texts.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EC4904-AE10-4FBA-9E93-AA8A731B22CA}"/>
              </a:ext>
            </a:extLst>
          </p:cNvPr>
          <p:cNvSpPr/>
          <p:nvPr/>
        </p:nvSpPr>
        <p:spPr>
          <a:xfrm>
            <a:off x="1615933" y="440024"/>
            <a:ext cx="6133513" cy="153337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a video attentively.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2C2328-05D2-4328-933F-3967EB3C0F9C}"/>
              </a:ext>
            </a:extLst>
          </p:cNvPr>
          <p:cNvSpPr/>
          <p:nvPr/>
        </p:nvSpPr>
        <p:spPr>
          <a:xfrm>
            <a:off x="1615933" y="454513"/>
            <a:ext cx="6133513" cy="153337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I’ll ask you some questions from this video.</a:t>
            </a:r>
            <a:endParaRPr lang="en-US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3B8903-CA11-49CB-AA6E-88EA21888A88}"/>
              </a:ext>
            </a:extLst>
          </p:cNvPr>
          <p:cNvSpPr/>
          <p:nvPr/>
        </p:nvSpPr>
        <p:spPr>
          <a:xfrm>
            <a:off x="1615933" y="4716272"/>
            <a:ext cx="6133513" cy="153337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what we watched the video?</a:t>
            </a:r>
            <a:endParaRPr lang="en-US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615B8C-03E9-4E72-99BA-CA2102892988}"/>
              </a:ext>
            </a:extLst>
          </p:cNvPr>
          <p:cNvSpPr/>
          <p:nvPr/>
        </p:nvSpPr>
        <p:spPr>
          <a:xfrm>
            <a:off x="1615933" y="4716272"/>
            <a:ext cx="6133513" cy="153337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watched the video about Saint Martin’s Island.</a:t>
            </a:r>
            <a:endParaRPr lang="en-US" sz="3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369F97-6F94-4842-A654-9115321F19A1}"/>
              </a:ext>
            </a:extLst>
          </p:cNvPr>
          <p:cNvSpPr/>
          <p:nvPr/>
        </p:nvSpPr>
        <p:spPr>
          <a:xfrm>
            <a:off x="1615933" y="4716272"/>
            <a:ext cx="6133513" cy="153337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far is Saint Martin’s from </a:t>
            </a:r>
            <a:r>
              <a:rPr lang="en-US" sz="3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Teknaf</a:t>
            </a:r>
            <a:r>
              <a:rPr lang="en-US" sz="3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B58C4-187D-41FD-8F81-45FB8C48B843}"/>
              </a:ext>
            </a:extLst>
          </p:cNvPr>
          <p:cNvSpPr/>
          <p:nvPr/>
        </p:nvSpPr>
        <p:spPr>
          <a:xfrm>
            <a:off x="1615933" y="4701783"/>
            <a:ext cx="6133513" cy="153337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 Martin’s is about 25 kilometers south of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Teknaf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6FE687-6D27-47C3-B775-03085B53AB93}"/>
              </a:ext>
            </a:extLst>
          </p:cNvPr>
          <p:cNvGrpSpPr/>
          <p:nvPr/>
        </p:nvGrpSpPr>
        <p:grpSpPr>
          <a:xfrm>
            <a:off x="3021221" y="2156217"/>
            <a:ext cx="2574387" cy="2278967"/>
            <a:chOff x="3021221" y="1973402"/>
            <a:chExt cx="2574387" cy="2278967"/>
          </a:xfrm>
        </p:grpSpPr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A202C3ED-1200-4C79-9CA7-6CCC439A6992}"/>
                </a:ext>
              </a:extLst>
            </p:cNvPr>
            <p:cNvSpPr/>
            <p:nvPr/>
          </p:nvSpPr>
          <p:spPr>
            <a:xfrm>
              <a:off x="3021221" y="1973402"/>
              <a:ext cx="2574387" cy="2278967"/>
            </a:xfrm>
            <a:prstGeom prst="star5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8" name="Object 7">
              <a:hlinkClick r:id="" action="ppaction://ole?verb=0"/>
              <a:extLst>
                <a:ext uri="{FF2B5EF4-FFF2-40B4-BE49-F238E27FC236}">
                  <a16:creationId xmlns:a16="http://schemas.microsoft.com/office/drawing/2014/main" id="{03CF16A4-40F4-4D8A-A06A-80A7164DA5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2418178"/>
                </p:ext>
              </p:extLst>
            </p:nvPr>
          </p:nvGraphicFramePr>
          <p:xfrm>
            <a:off x="3851214" y="2935871"/>
            <a:ext cx="9144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ackager Shell Object" showAsIcon="1" r:id="rId2" imgW="914570" imgH="771690" progId="Package">
                    <p:embed/>
                  </p:oleObj>
                </mc:Choice>
                <mc:Fallback>
                  <p:oleObj name="Packager Shell Object" showAsIcon="1" r:id="rId2" imgW="914570" imgH="77169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851214" y="2935871"/>
                          <a:ext cx="914400" cy="771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90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6D2919-3EB0-4709-BC75-6AAC6E10FDA6}"/>
              </a:ext>
            </a:extLst>
          </p:cNvPr>
          <p:cNvGrpSpPr/>
          <p:nvPr/>
        </p:nvGrpSpPr>
        <p:grpSpPr>
          <a:xfrm>
            <a:off x="522663" y="336037"/>
            <a:ext cx="2277980" cy="1171074"/>
            <a:chOff x="943768" y="432289"/>
            <a:chExt cx="2277980" cy="117107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2CAA8F-9F71-4214-A929-CEDCB56AC409}"/>
                </a:ext>
              </a:extLst>
            </p:cNvPr>
            <p:cNvSpPr/>
            <p:nvPr/>
          </p:nvSpPr>
          <p:spPr>
            <a:xfrm>
              <a:off x="943768" y="432289"/>
              <a:ext cx="2277980" cy="117107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B52AC5C-490C-4411-970F-45CC144E08AB}"/>
                </a:ext>
              </a:extLst>
            </p:cNvPr>
            <p:cNvSpPr/>
            <p:nvPr/>
          </p:nvSpPr>
          <p:spPr>
            <a:xfrm>
              <a:off x="1058778" y="505326"/>
              <a:ext cx="2047961" cy="10250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itle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3C69C2-4FC4-49FC-BBE7-39295B483363}"/>
              </a:ext>
            </a:extLst>
          </p:cNvPr>
          <p:cNvGrpSpPr/>
          <p:nvPr/>
        </p:nvGrpSpPr>
        <p:grpSpPr>
          <a:xfrm>
            <a:off x="407268" y="1902871"/>
            <a:ext cx="7495273" cy="3348990"/>
            <a:chOff x="2286000" y="2125980"/>
            <a:chExt cx="6652260" cy="3348990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6D9280-F6ED-4AAD-9ED5-3F666E845E4C}"/>
                </a:ext>
              </a:extLst>
            </p:cNvPr>
            <p:cNvSpPr/>
            <p:nvPr/>
          </p:nvSpPr>
          <p:spPr>
            <a:xfrm>
              <a:off x="2286000" y="2125980"/>
              <a:ext cx="6652260" cy="33489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DB8BD9-48CF-431E-8389-EFD0AA5708B3}"/>
                </a:ext>
              </a:extLst>
            </p:cNvPr>
            <p:cNvSpPr txBox="1"/>
            <p:nvPr/>
          </p:nvSpPr>
          <p:spPr>
            <a:xfrm>
              <a:off x="2716129" y="2523202"/>
              <a:ext cx="5792002" cy="25545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How far is Saint Martin’s?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1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ECED79-1BB6-4E38-A0CD-6EFD2511F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83" y="625071"/>
            <a:ext cx="9144000" cy="467507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51F85F-A1A7-4E03-857B-3F90F62F107D}"/>
                  </a:ext>
                </a:extLst>
              </p14:cNvPr>
              <p14:cNvContentPartPr/>
              <p14:nvPr/>
            </p14:nvContentPartPr>
            <p14:xfrm>
              <a:off x="-1126135" y="99866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51F85F-A1A7-4E03-857B-3F90F62F10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44135" y="890668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65D136F-5FE4-4829-985A-4DC9798499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68401" r="8220" b="7972"/>
          <a:stretch/>
        </p:blipFill>
        <p:spPr>
          <a:xfrm>
            <a:off x="1343632" y="3595084"/>
            <a:ext cx="6723006" cy="2637845"/>
          </a:xfrm>
          <a:prstGeom prst="rect">
            <a:avLst/>
          </a:prstGeom>
          <a:ln w="2857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45E272-023F-41EC-B126-E0C28F7788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1" t="13884" r="5906" b="58935"/>
          <a:stretch/>
        </p:blipFill>
        <p:spPr>
          <a:xfrm>
            <a:off x="502502" y="132841"/>
            <a:ext cx="5898840" cy="344558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1898EC1-B9FB-46F6-B317-CAE1B70C0E12}"/>
              </a:ext>
            </a:extLst>
          </p:cNvPr>
          <p:cNvSpPr/>
          <p:nvPr/>
        </p:nvSpPr>
        <p:spPr>
          <a:xfrm>
            <a:off x="5957572" y="637797"/>
            <a:ext cx="2337540" cy="1840110"/>
          </a:xfrm>
          <a:prstGeom prst="wedgeEllipseCallout">
            <a:avLst>
              <a:gd name="adj1" fmla="val -70055"/>
              <a:gd name="adj2" fmla="val 4051"/>
            </a:avLst>
          </a:prstGeom>
          <a:solidFill>
            <a:srgbClr val="A91998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Cox’s Bazar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2A20D23-0020-45CD-ACF7-205250E0F0F1}"/>
              </a:ext>
            </a:extLst>
          </p:cNvPr>
          <p:cNvSpPr/>
          <p:nvPr/>
        </p:nvSpPr>
        <p:spPr>
          <a:xfrm>
            <a:off x="92347" y="4318177"/>
            <a:ext cx="2502569" cy="1963942"/>
          </a:xfrm>
          <a:prstGeom prst="wedgeEllipseCallout">
            <a:avLst>
              <a:gd name="adj1" fmla="val 63454"/>
              <a:gd name="adj2" fmla="val 12462"/>
            </a:avLst>
          </a:prstGeom>
          <a:solidFill>
            <a:srgbClr val="A91998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Saint Martin’s Island</a:t>
            </a:r>
          </a:p>
        </p:txBody>
      </p:sp>
    </p:spTree>
    <p:extLst>
      <p:ext uri="{BB962C8B-B14F-4D97-AF65-F5344CB8AC3E}">
        <p14:creationId xmlns:p14="http://schemas.microsoft.com/office/powerpoint/2010/main" val="3023543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EC2D35-6887-46B0-ADA5-7F47D751B8B1}"/>
              </a:ext>
            </a:extLst>
          </p:cNvPr>
          <p:cNvSpPr/>
          <p:nvPr/>
        </p:nvSpPr>
        <p:spPr>
          <a:xfrm>
            <a:off x="1048840" y="822576"/>
            <a:ext cx="7046320" cy="479443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acquainted with Cox’s Bazar and Saint Martin’s Island with the help of maps.</a:t>
            </a:r>
          </a:p>
          <a:p>
            <a:pPr algn="ctr"/>
            <a:endParaRPr lang="en-US" sz="4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3A677E-BD8D-4479-B1F7-C8C0DAE21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8" y="0"/>
            <a:ext cx="7815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9ED80A-9CEC-4DA7-AF48-9FD0F5ADC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6" y="84407"/>
            <a:ext cx="3688428" cy="6731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013D5A-B15F-4F19-A62E-6B16794B7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2" r="63415"/>
          <a:stretch/>
        </p:blipFill>
        <p:spPr>
          <a:xfrm>
            <a:off x="3965867" y="42204"/>
            <a:ext cx="4979677" cy="68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6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8FCD22-C1AE-49F1-937B-162A4807837C}"/>
              </a:ext>
            </a:extLst>
          </p:cNvPr>
          <p:cNvSpPr txBox="1"/>
          <p:nvPr/>
        </p:nvSpPr>
        <p:spPr>
          <a:xfrm>
            <a:off x="2009273" y="164574"/>
            <a:ext cx="5486400" cy="83099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New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84F18-C6EF-4BB2-B318-A9B66A8D86D3}"/>
              </a:ext>
            </a:extLst>
          </p:cNvPr>
          <p:cNvSpPr txBox="1"/>
          <p:nvPr/>
        </p:nvSpPr>
        <p:spPr>
          <a:xfrm>
            <a:off x="800100" y="1249135"/>
            <a:ext cx="7543800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Island-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Tourist</a:t>
            </a:r>
            <a:r>
              <a:rPr lang="bn-BD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spot–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পর্যটন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visited-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পরিদর্শন, দেখতে যাওয়া । 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popular-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জনপ্রিয় ।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beach-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সৈকত । 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Wonderful-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বিষ্ময়কর ।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Waterfall-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ঝর্ণা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901</TotalTime>
  <Words>374</Words>
  <Application>Microsoft Office PowerPoint</Application>
  <PresentationFormat>On-screen Show (4:3)</PresentationFormat>
  <Paragraphs>77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Corbel</vt:lpstr>
      <vt:lpstr>NikoshBAN</vt:lpstr>
      <vt:lpstr>Times New Roman</vt:lpstr>
      <vt:lpstr>TimesNewRomanPSMT</vt:lpstr>
      <vt:lpstr>Wingdings</vt:lpstr>
      <vt:lpstr>Banded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sujanagor gps</dc:creator>
  <cp:lastModifiedBy>sujanagor gps</cp:lastModifiedBy>
  <cp:revision>134</cp:revision>
  <dcterms:created xsi:type="dcterms:W3CDTF">2021-06-11T07:27:06Z</dcterms:created>
  <dcterms:modified xsi:type="dcterms:W3CDTF">2021-08-23T09:08:48Z</dcterms:modified>
</cp:coreProperties>
</file>