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464"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9A231-AF32-4742-80B4-28FD09C28D73}" type="datetimeFigureOut">
              <a:rPr lang="en-US" smtClean="0"/>
              <a:t>8/22/2021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0719D-295C-43C3-883F-E10E0F06EE27}" type="slidenum">
              <a:rPr lang="en-US" smtClean="0"/>
              <a:t>‹#›</a:t>
            </a:fld>
            <a:endParaRPr lang="en-US"/>
          </a:p>
        </p:txBody>
      </p:sp>
    </p:spTree>
    <p:extLst>
      <p:ext uri="{BB962C8B-B14F-4D97-AF65-F5344CB8AC3E}">
        <p14:creationId xmlns:p14="http://schemas.microsoft.com/office/powerpoint/2010/main" val="250465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0719D-295C-43C3-883F-E10E0F06EE27}" type="slidenum">
              <a:rPr lang="en-US" smtClean="0"/>
              <a:t>5</a:t>
            </a:fld>
            <a:endParaRPr lang="en-US"/>
          </a:p>
        </p:txBody>
      </p:sp>
    </p:spTree>
    <p:extLst>
      <p:ext uri="{BB962C8B-B14F-4D97-AF65-F5344CB8AC3E}">
        <p14:creationId xmlns:p14="http://schemas.microsoft.com/office/powerpoint/2010/main" val="123334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New Class\flower-gif-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4800" y="2087939"/>
            <a:ext cx="4857394" cy="1200329"/>
          </a:xfrm>
          <a:prstGeom prst="rect">
            <a:avLst/>
          </a:prstGeom>
        </p:spPr>
        <p:txBody>
          <a:bodyPr wrap="square">
            <a:spAutoFit/>
          </a:bodyPr>
          <a:lstStyle/>
          <a:p>
            <a:r>
              <a:rPr lang="en-US" sz="7200" dirty="0">
                <a:solidFill>
                  <a:srgbClr val="92D050"/>
                </a:solidFill>
              </a:rPr>
              <a:t>WELCOME</a:t>
            </a:r>
            <a:endParaRPr lang="en-US" sz="85700" dirty="0">
              <a:solidFill>
                <a:srgbClr val="92D050"/>
              </a:solidFill>
            </a:endParaRPr>
          </a:p>
        </p:txBody>
      </p:sp>
    </p:spTree>
    <p:extLst>
      <p:ext uri="{BB962C8B-B14F-4D97-AF65-F5344CB8AC3E}">
        <p14:creationId xmlns:p14="http://schemas.microsoft.com/office/powerpoint/2010/main" val="25130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381000"/>
            <a:ext cx="8839200" cy="5632311"/>
          </a:xfrm>
          <a:prstGeom prst="rect">
            <a:avLst/>
          </a:prstGeom>
          <a:solidFill>
            <a:schemeClr val="accent6">
              <a:lumMod val="40000"/>
              <a:lumOff val="60000"/>
            </a:schemeClr>
          </a:solidFill>
        </p:spPr>
        <p:txBody>
          <a:bodyPr wrap="square">
            <a:spAutoFit/>
          </a:bodyPr>
          <a:lstStyle/>
          <a:p>
            <a:endParaRPr lang="en-US" sz="3600" dirty="0" smtClean="0"/>
          </a:p>
          <a:p>
            <a:r>
              <a:rPr lang="en-US" sz="3600" dirty="0">
                <a:latin typeface="Times New Roman" panose="02020603050405020304" pitchFamily="18" charset="0"/>
                <a:cs typeface="Times New Roman" panose="02020603050405020304" pitchFamily="18" charset="0"/>
              </a:rPr>
              <a:t>These  unloved and uncared for people get an opportunity to die in an environment of kindness and love. I n there last hours they get human and divine love ,and can feel they are also children of </a:t>
            </a:r>
            <a:r>
              <a:rPr lang="en-US" sz="3600" dirty="0" smtClean="0">
                <a:latin typeface="Times New Roman" panose="02020603050405020304" pitchFamily="18" charset="0"/>
                <a:cs typeface="Times New Roman" panose="02020603050405020304" pitchFamily="18" charset="0"/>
              </a:rPr>
              <a:t>God. The </a:t>
            </a:r>
            <a:r>
              <a:rPr lang="en-US" sz="3600" dirty="0">
                <a:latin typeface="Times New Roman" panose="02020603050405020304" pitchFamily="18" charset="0"/>
                <a:cs typeface="Times New Roman" panose="02020603050405020304" pitchFamily="18" charset="0"/>
              </a:rPr>
              <a:t>Missionaries  of Charity try to find jobs for those who survive , or send them to homes where they can live happily  for some more years in a caring environment. </a:t>
            </a:r>
          </a:p>
        </p:txBody>
      </p:sp>
    </p:spTree>
    <p:extLst>
      <p:ext uri="{BB962C8B-B14F-4D97-AF65-F5344CB8AC3E}">
        <p14:creationId xmlns:p14="http://schemas.microsoft.com/office/powerpoint/2010/main" val="15291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 y="228600"/>
            <a:ext cx="8686800" cy="5632311"/>
          </a:xfrm>
          <a:prstGeom prst="rect">
            <a:avLst/>
          </a:prstGeom>
          <a:solidFill>
            <a:schemeClr val="accent6">
              <a:lumMod val="40000"/>
              <a:lumOff val="60000"/>
            </a:schemeClr>
          </a:solidFill>
        </p:spPr>
        <p:txBody>
          <a:bodyPr wrap="square">
            <a:spAutoFit/>
          </a:bodyPr>
          <a:lstStyle/>
          <a:p>
            <a:r>
              <a:rPr lang="en-US" sz="3600" dirty="0">
                <a:latin typeface="Times New Roman" panose="02020603050405020304" pitchFamily="18" charset="0"/>
                <a:cs typeface="Times New Roman" panose="02020603050405020304" pitchFamily="18" charset="0"/>
              </a:rPr>
              <a:t>Regarding commitment to family ,Mother Teresa said “May be in our own family, we have somebody ,who is feeling lonely, who is feeling sick</a:t>
            </a:r>
            <a:r>
              <a:rPr lang="en-US" sz="3600" dirty="0" smtClean="0">
                <a:latin typeface="Times New Roman" panose="02020603050405020304" pitchFamily="18" charset="0"/>
                <a:cs typeface="Times New Roman" panose="02020603050405020304" pitchFamily="18" charset="0"/>
              </a:rPr>
              <a:t>, who </a:t>
            </a:r>
            <a:r>
              <a:rPr lang="en-US" sz="3600" dirty="0">
                <a:latin typeface="Times New Roman" panose="02020603050405020304" pitchFamily="18" charset="0"/>
                <a:cs typeface="Times New Roman" panose="02020603050405020304" pitchFamily="18" charset="0"/>
              </a:rPr>
              <a:t>is feeling worried. Are we there? Are we willing to give until it hurts in order to be with our families ,or do we put our interest first ? We must remember that love begins at home and we must also remember that future of humanity passes through the family”. </a:t>
            </a:r>
          </a:p>
        </p:txBody>
      </p:sp>
    </p:spTree>
    <p:extLst>
      <p:ext uri="{BB962C8B-B14F-4D97-AF65-F5344CB8AC3E}">
        <p14:creationId xmlns:p14="http://schemas.microsoft.com/office/powerpoint/2010/main" val="60480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1077218"/>
          </a:xfrm>
          <a:prstGeom prst="rect">
            <a:avLst/>
          </a:prstGeom>
          <a:solidFill>
            <a:srgbClr val="00B050"/>
          </a:solidFill>
        </p:spPr>
        <p:txBody>
          <a:bodyPr wrap="square" rtlCol="0">
            <a:spAutoFit/>
          </a:bodyPr>
          <a:lstStyle/>
          <a:p>
            <a:r>
              <a:rPr lang="en-US" sz="3200" dirty="0" smtClean="0"/>
              <a:t>Now say whether the following statement are true or false. If false ,give the correct information .</a:t>
            </a:r>
            <a:endParaRPr lang="en-US" sz="3200" dirty="0"/>
          </a:p>
        </p:txBody>
      </p:sp>
      <p:sp>
        <p:nvSpPr>
          <p:cNvPr id="3" name="TextBox 2"/>
          <p:cNvSpPr txBox="1"/>
          <p:nvPr/>
        </p:nvSpPr>
        <p:spPr>
          <a:xfrm>
            <a:off x="0" y="2438400"/>
            <a:ext cx="9144000" cy="3970318"/>
          </a:xfrm>
          <a:prstGeom prst="rect">
            <a:avLst/>
          </a:prstGeom>
          <a:solidFill>
            <a:schemeClr val="accent5">
              <a:lumMod val="40000"/>
              <a:lumOff val="60000"/>
            </a:schemeClr>
          </a:solidFill>
        </p:spPr>
        <p:txBody>
          <a:bodyPr wrap="square" rtlCol="0">
            <a:spAutoFit/>
          </a:bodyPr>
          <a:lstStyle/>
          <a:p>
            <a:pPr marL="342900" indent="-342900">
              <a:buAutoNum type="arabicPeriod"/>
            </a:pPr>
            <a:r>
              <a:rPr lang="en-US" sz="3600" dirty="0" smtClean="0"/>
              <a:t>Mother </a:t>
            </a:r>
            <a:r>
              <a:rPr lang="en-US" sz="3600" dirty="0" err="1" smtClean="0"/>
              <a:t>teresa</a:t>
            </a:r>
            <a:r>
              <a:rPr lang="en-US" sz="3600" dirty="0" smtClean="0"/>
              <a:t> was moved to see the </a:t>
            </a:r>
            <a:r>
              <a:rPr lang="en-US" sz="3600" dirty="0" err="1" smtClean="0"/>
              <a:t>diseasies</a:t>
            </a:r>
            <a:r>
              <a:rPr lang="en-US" sz="3600" dirty="0" smtClean="0"/>
              <a:t> that spread in the streets of Kolkata .</a:t>
            </a:r>
          </a:p>
          <a:p>
            <a:r>
              <a:rPr lang="en-US" sz="3600" dirty="0" smtClean="0"/>
              <a:t>2. She opened a home for the orphans .</a:t>
            </a:r>
          </a:p>
          <a:p>
            <a:r>
              <a:rPr lang="en-US" sz="3600" dirty="0" smtClean="0"/>
              <a:t>3. She and her group brought in the dying people from the streets of Kolkata.</a:t>
            </a:r>
          </a:p>
          <a:p>
            <a:r>
              <a:rPr lang="en-US" sz="3600" dirty="0" smtClean="0"/>
              <a:t>4. Mother </a:t>
            </a:r>
            <a:r>
              <a:rPr lang="en-US" sz="3600" dirty="0" err="1" smtClean="0"/>
              <a:t>teresa</a:t>
            </a:r>
            <a:r>
              <a:rPr lang="en-US" sz="3600" dirty="0" smtClean="0"/>
              <a:t> said that humanity passes through charitable organizations.</a:t>
            </a:r>
            <a:endParaRPr lang="en-US" sz="3600" dirty="0"/>
          </a:p>
        </p:txBody>
      </p:sp>
    </p:spTree>
    <p:extLst>
      <p:ext uri="{BB962C8B-B14F-4D97-AF65-F5344CB8AC3E}">
        <p14:creationId xmlns:p14="http://schemas.microsoft.com/office/powerpoint/2010/main" val="209302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36"/>
            <a:ext cx="2057400" cy="707886"/>
          </a:xfrm>
          <a:prstGeom prst="rect">
            <a:avLst/>
          </a:prstGeom>
          <a:solidFill>
            <a:srgbClr val="00B050"/>
          </a:solidFill>
        </p:spPr>
        <p:txBody>
          <a:bodyPr wrap="square" rtlCol="0">
            <a:spAutoFit/>
          </a:bodyPr>
          <a:lstStyle/>
          <a:p>
            <a:r>
              <a:rPr lang="en-US" sz="4000" dirty="0" smtClean="0"/>
              <a:t>Answer</a:t>
            </a:r>
            <a:endParaRPr lang="en-US" sz="4000" dirty="0"/>
          </a:p>
        </p:txBody>
      </p:sp>
      <p:sp>
        <p:nvSpPr>
          <p:cNvPr id="3" name="TextBox 2"/>
          <p:cNvSpPr txBox="1"/>
          <p:nvPr/>
        </p:nvSpPr>
        <p:spPr>
          <a:xfrm>
            <a:off x="0" y="719138"/>
            <a:ext cx="9144000" cy="6186309"/>
          </a:xfrm>
          <a:prstGeom prst="rect">
            <a:avLst/>
          </a:prstGeom>
          <a:solidFill>
            <a:schemeClr val="accent3">
              <a:lumMod val="75000"/>
            </a:schemeClr>
          </a:solidFill>
        </p:spPr>
        <p:txBody>
          <a:bodyPr wrap="square" rtlCol="0">
            <a:spAutoFit/>
          </a:bodyPr>
          <a:lstStyle/>
          <a:p>
            <a:pPr marL="342900" indent="-342900">
              <a:buAutoNum type="arabicPeriod"/>
            </a:pPr>
            <a:r>
              <a:rPr lang="en-US" sz="4400" dirty="0" smtClean="0"/>
              <a:t>False , corr.info. Mother </a:t>
            </a:r>
            <a:r>
              <a:rPr lang="en-US" sz="4400" dirty="0" err="1" smtClean="0"/>
              <a:t>teresa</a:t>
            </a:r>
            <a:r>
              <a:rPr lang="en-US" sz="4400" dirty="0" smtClean="0"/>
              <a:t> was moved to see the sick and dying people on the streets of Kolkata.</a:t>
            </a:r>
          </a:p>
          <a:p>
            <a:r>
              <a:rPr lang="en-US" sz="4400" dirty="0" smtClean="0"/>
              <a:t>2. False, corr.info. She opened a home for the dying destitute.</a:t>
            </a:r>
          </a:p>
          <a:p>
            <a:r>
              <a:rPr lang="en-US" sz="4400" dirty="0" smtClean="0"/>
              <a:t>3. True</a:t>
            </a:r>
          </a:p>
          <a:p>
            <a:r>
              <a:rPr lang="en-US" sz="4400" dirty="0" smtClean="0"/>
              <a:t>4.False .Corr. Info. Mother </a:t>
            </a:r>
            <a:r>
              <a:rPr lang="en-US" sz="4400" dirty="0" err="1" smtClean="0"/>
              <a:t>teresa</a:t>
            </a:r>
            <a:r>
              <a:rPr lang="en-US" sz="4400" dirty="0" smtClean="0"/>
              <a:t> said that humanity passes through the family.</a:t>
            </a:r>
            <a:endParaRPr lang="en-US" sz="4400" dirty="0"/>
          </a:p>
        </p:txBody>
      </p:sp>
    </p:spTree>
    <p:extLst>
      <p:ext uri="{BB962C8B-B14F-4D97-AF65-F5344CB8AC3E}">
        <p14:creationId xmlns:p14="http://schemas.microsoft.com/office/powerpoint/2010/main" val="26044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0335"/>
            <a:ext cx="3352800" cy="923330"/>
          </a:xfrm>
          <a:prstGeom prst="rect">
            <a:avLst/>
          </a:prstGeom>
          <a:solidFill>
            <a:schemeClr val="accent6">
              <a:lumMod val="75000"/>
            </a:schemeClr>
          </a:solidFill>
        </p:spPr>
        <p:txBody>
          <a:bodyPr wrap="square" rtlCol="0">
            <a:spAutoFit/>
          </a:bodyPr>
          <a:lstStyle/>
          <a:p>
            <a:r>
              <a:rPr lang="en-US" sz="5400" dirty="0" smtClean="0"/>
              <a:t>Home task</a:t>
            </a:r>
            <a:endParaRPr lang="en-US" sz="5400" dirty="0"/>
          </a:p>
        </p:txBody>
      </p:sp>
      <p:sp>
        <p:nvSpPr>
          <p:cNvPr id="3" name="TextBox 2"/>
          <p:cNvSpPr txBox="1"/>
          <p:nvPr/>
        </p:nvSpPr>
        <p:spPr>
          <a:xfrm>
            <a:off x="228600" y="3962400"/>
            <a:ext cx="8915400" cy="2308324"/>
          </a:xfrm>
          <a:prstGeom prst="rect">
            <a:avLst/>
          </a:prstGeom>
          <a:solidFill>
            <a:srgbClr val="FFC000"/>
          </a:solidFill>
        </p:spPr>
        <p:txBody>
          <a:bodyPr wrap="square" rtlCol="0">
            <a:spAutoFit/>
          </a:bodyPr>
          <a:lstStyle/>
          <a:p>
            <a:r>
              <a:rPr lang="en-US" sz="4800" dirty="0" smtClean="0"/>
              <a:t>Write five sentences ,What are the things that you have learn from Mother </a:t>
            </a:r>
            <a:r>
              <a:rPr lang="en-US" sz="4800" dirty="0" err="1" smtClean="0"/>
              <a:t>teresa</a:t>
            </a:r>
            <a:r>
              <a:rPr lang="en-US" sz="4800" dirty="0" smtClean="0"/>
              <a:t>.</a:t>
            </a:r>
            <a:endParaRPr lang="en-US" sz="4800" dirty="0"/>
          </a:p>
        </p:txBody>
      </p:sp>
      <p:pic>
        <p:nvPicPr>
          <p:cNvPr id="4" name="Picture 3" descr="Home.jpg"/>
          <p:cNvPicPr>
            <a:picLocks noChangeAspect="1"/>
          </p:cNvPicPr>
          <p:nvPr/>
        </p:nvPicPr>
        <p:blipFill>
          <a:blip r:embed="rId2"/>
          <a:stretch>
            <a:fillRect/>
          </a:stretch>
        </p:blipFill>
        <p:spPr>
          <a:xfrm>
            <a:off x="1970314" y="1223665"/>
            <a:ext cx="4136571" cy="2738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257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754326"/>
          </a:xfrm>
          <a:prstGeom prst="rect">
            <a:avLst/>
          </a:prstGeom>
        </p:spPr>
        <p:txBody>
          <a:bodyPr wrap="square">
            <a:spAutoFit/>
          </a:bodyPr>
          <a:lstStyle/>
          <a:p>
            <a:pPr algn="ctr"/>
            <a:r>
              <a:rPr lang="en-GB" sz="5400" b="1" dirty="0">
                <a:solidFill>
                  <a:schemeClr val="accent2">
                    <a:lumMod val="75000"/>
                  </a:schemeClr>
                </a:solidFill>
                <a:effectLst>
                  <a:glow rad="228600">
                    <a:schemeClr val="accent2">
                      <a:satMod val="175000"/>
                      <a:alpha val="40000"/>
                    </a:schemeClr>
                  </a:glow>
                </a:effectLst>
                <a:latin typeface="Times New Roman" panose="02020603050405020304" pitchFamily="18" charset="0"/>
                <a:cs typeface="NikoshBAN" panose="02000000000000000000" pitchFamily="2" charset="0"/>
              </a:rPr>
              <a:t>Dear students, please stay safe and use musk.</a:t>
            </a:r>
            <a:r>
              <a:rPr lang="en-US" sz="5400" dirty="0">
                <a:solidFill>
                  <a:schemeClr val="accent2">
                    <a:lumMod val="75000"/>
                  </a:schemeClr>
                </a:solidFill>
              </a:rPr>
              <a:t> </a:t>
            </a:r>
            <a:endParaRPr lang="bn-BD" sz="5400" b="1" dirty="0">
              <a:solidFill>
                <a:schemeClr val="accent2">
                  <a:lumMod val="75000"/>
                </a:schemeClr>
              </a:solidFill>
              <a:effectLst>
                <a:glow rad="228600">
                  <a:schemeClr val="accent2">
                    <a:satMod val="175000"/>
                    <a:alpha val="40000"/>
                  </a:schemeClr>
                </a:glow>
              </a:effectLst>
              <a:latin typeface="Times New Roman" panose="02020603050405020304" pitchFamily="18" charset="0"/>
              <a:cs typeface="NikoshBAN" pitchFamily="2" charset="0"/>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76200"/>
            <a:ext cx="8991601" cy="67056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icgifs-thank-you-5603949.gif"/>
          <p:cNvPicPr>
            <a:picLocks noChangeAspect="1"/>
          </p:cNvPicPr>
          <p:nvPr/>
        </p:nvPicPr>
        <p:blipFill>
          <a:blip r:embed="rId2"/>
          <a:stretch>
            <a:fillRect/>
          </a:stretch>
        </p:blipFill>
        <p:spPr>
          <a:xfrm>
            <a:off x="-1" y="1906726"/>
            <a:ext cx="9067801" cy="4875074"/>
          </a:xfrm>
          <a:prstGeom prst="rect">
            <a:avLst/>
          </a:prstGeom>
        </p:spPr>
      </p:pic>
    </p:spTree>
    <p:extLst>
      <p:ext uri="{BB962C8B-B14F-4D97-AF65-F5344CB8AC3E}">
        <p14:creationId xmlns:p14="http://schemas.microsoft.com/office/powerpoint/2010/main" val="213209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blipFill>
            <a:blip r:embed="rId2"/>
            <a:tile tx="0" ty="0" sx="100000" sy="100000" flip="none" algn="tl"/>
          </a:blipFill>
        </p:spPr>
        <p:txBody>
          <a:bodyPr wrap="square" rtlCol="0">
            <a:spAutoFit/>
          </a:bodyPr>
          <a:lstStyle/>
          <a:p>
            <a:r>
              <a:rPr lang="en-US" sz="7200" dirty="0" smtClean="0">
                <a:solidFill>
                  <a:srgbClr val="00B050"/>
                </a:solidFill>
              </a:rPr>
              <a:t>          Introduction</a:t>
            </a:r>
            <a:endParaRPr lang="en-US" sz="7200" dirty="0">
              <a:solidFill>
                <a:srgbClr val="00B050"/>
              </a:solidFill>
            </a:endParaRPr>
          </a:p>
        </p:txBody>
      </p:sp>
      <p:sp>
        <p:nvSpPr>
          <p:cNvPr id="3" name="Rectangle 2"/>
          <p:cNvSpPr/>
          <p:nvPr/>
        </p:nvSpPr>
        <p:spPr>
          <a:xfrm>
            <a:off x="3352800" y="1226641"/>
            <a:ext cx="5791200" cy="563135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smtClean="0"/>
              <a:t>Md.Nazmul</a:t>
            </a:r>
            <a:r>
              <a:rPr lang="en-US" sz="4000" dirty="0" smtClean="0"/>
              <a:t> Islam </a:t>
            </a:r>
            <a:r>
              <a:rPr lang="en-US" sz="2800" dirty="0" smtClean="0"/>
              <a:t>(</a:t>
            </a:r>
            <a:r>
              <a:rPr lang="en-US" sz="2800" dirty="0" err="1" smtClean="0"/>
              <a:t>M.A&amp;B.ed</a:t>
            </a:r>
            <a:r>
              <a:rPr lang="en-US" sz="2800" dirty="0" smtClean="0"/>
              <a:t>)</a:t>
            </a:r>
            <a:endParaRPr lang="en-US" sz="4000" dirty="0" smtClean="0"/>
          </a:p>
          <a:p>
            <a:pPr algn="just"/>
            <a:r>
              <a:rPr lang="en-US" sz="4000" dirty="0" smtClean="0"/>
              <a:t>   </a:t>
            </a:r>
            <a:r>
              <a:rPr lang="en-US" sz="3600" dirty="0" smtClean="0"/>
              <a:t>Assistant teacher(English)</a:t>
            </a:r>
            <a:endParaRPr lang="en-US" sz="4000" dirty="0" smtClean="0"/>
          </a:p>
          <a:p>
            <a:pPr algn="just"/>
            <a:r>
              <a:rPr lang="en-US" sz="4000" dirty="0" err="1" smtClean="0"/>
              <a:t>Bhair</a:t>
            </a:r>
            <a:r>
              <a:rPr lang="en-US" sz="4000" dirty="0" smtClean="0"/>
              <a:t> hat girls high school</a:t>
            </a:r>
          </a:p>
          <a:p>
            <a:pPr algn="just"/>
            <a:r>
              <a:rPr lang="en-US" sz="4000" dirty="0" err="1" smtClean="0"/>
              <a:t>Kaunia</a:t>
            </a:r>
            <a:r>
              <a:rPr lang="en-US" sz="4000" dirty="0" smtClean="0"/>
              <a:t> ,</a:t>
            </a:r>
            <a:r>
              <a:rPr lang="en-US" sz="4000" dirty="0" err="1" smtClean="0"/>
              <a:t>Rangpur</a:t>
            </a:r>
            <a:r>
              <a:rPr lang="en-US" sz="4000" dirty="0" smtClean="0"/>
              <a:t>.</a:t>
            </a:r>
          </a:p>
          <a:p>
            <a:pPr algn="just"/>
            <a:r>
              <a:rPr lang="en-US" sz="4000" dirty="0" err="1" smtClean="0"/>
              <a:t>Mobill</a:t>
            </a:r>
            <a:r>
              <a:rPr lang="en-US" sz="4000" dirty="0" smtClean="0"/>
              <a:t> no: 01716589545</a:t>
            </a:r>
          </a:p>
          <a:p>
            <a:pPr algn="just"/>
            <a:r>
              <a:rPr lang="en-US" sz="3200" dirty="0" smtClean="0"/>
              <a:t>Gmail : nazmulis178@gmail.com</a:t>
            </a:r>
            <a:endParaRPr lang="en-US" sz="3200" dirty="0"/>
          </a:p>
        </p:txBody>
      </p:sp>
      <p:pic>
        <p:nvPicPr>
          <p:cNvPr id="2050" name="Picture 2" descr="C:\Users\User\Desktop\New Class\IMG_20191228_1452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6640"/>
            <a:ext cx="3352800" cy="563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
                                            <p:txEl>
                                              <p:pRg st="0" end="0"/>
                                            </p:txEl>
                                          </p:spTgt>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6858000" cy="3477875"/>
          </a:xfrm>
          <a:prstGeom prst="rect">
            <a:avLst/>
          </a:prstGeom>
          <a:solidFill>
            <a:schemeClr val="accent6">
              <a:lumMod val="20000"/>
              <a:lumOff val="80000"/>
            </a:schemeClr>
          </a:solidFill>
        </p:spPr>
        <p:txBody>
          <a:bodyPr wrap="square">
            <a:spAutoFit/>
          </a:bodyPr>
          <a:lstStyle/>
          <a:p>
            <a:pPr algn="ctr"/>
            <a:r>
              <a:rPr lang="en-US" sz="4400" b="1" dirty="0">
                <a:latin typeface="Times New Roman" pitchFamily="18" charset="0"/>
                <a:cs typeface="Times New Roman" pitchFamily="18" charset="0"/>
              </a:rPr>
              <a:t>Classes:9-10</a:t>
            </a:r>
          </a:p>
          <a:p>
            <a:pPr algn="ctr"/>
            <a:r>
              <a:rPr lang="en-US" sz="4400" b="1" dirty="0">
                <a:latin typeface="Times New Roman" pitchFamily="18" charset="0"/>
                <a:cs typeface="Times New Roman" pitchFamily="18" charset="0"/>
              </a:rPr>
              <a:t>Subject: English 1</a:t>
            </a:r>
            <a:r>
              <a:rPr lang="en-US" sz="4400" b="1" baseline="30000" dirty="0">
                <a:latin typeface="Times New Roman" pitchFamily="18" charset="0"/>
                <a:cs typeface="Times New Roman" pitchFamily="18" charset="0"/>
              </a:rPr>
              <a:t>st</a:t>
            </a:r>
            <a:r>
              <a:rPr lang="en-US" sz="4400" b="1" dirty="0">
                <a:latin typeface="Times New Roman" pitchFamily="18" charset="0"/>
                <a:cs typeface="Times New Roman" pitchFamily="18" charset="0"/>
              </a:rPr>
              <a:t> paper</a:t>
            </a:r>
          </a:p>
          <a:p>
            <a:pPr algn="ctr"/>
            <a:r>
              <a:rPr lang="en-US" sz="4400" b="1" dirty="0">
                <a:latin typeface="Times New Roman" pitchFamily="18" charset="0"/>
                <a:cs typeface="Times New Roman" pitchFamily="18" charset="0"/>
              </a:rPr>
              <a:t>Unit:7</a:t>
            </a:r>
          </a:p>
          <a:p>
            <a:pPr algn="ctr"/>
            <a:r>
              <a:rPr lang="en-US" sz="4400" b="1" dirty="0">
                <a:latin typeface="Times New Roman" pitchFamily="18" charset="0"/>
                <a:cs typeface="Times New Roman" pitchFamily="18" charset="0"/>
              </a:rPr>
              <a:t>Lesson: 6</a:t>
            </a:r>
          </a:p>
          <a:p>
            <a:pPr algn="ct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0" y="1752600"/>
            <a:ext cx="2518810" cy="4648200"/>
          </a:xfrm>
          <a:prstGeom prst="roundRect">
            <a:avLst>
              <a:gd name="adj" fmla="val 16667"/>
            </a:avLst>
          </a:prstGeom>
          <a:ln/>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39310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0"/>
            <a:ext cx="8839200" cy="707886"/>
          </a:xfrm>
          <a:prstGeom prst="rect">
            <a:avLst/>
          </a:prstGeom>
          <a:noFill/>
        </p:spPr>
        <p:txBody>
          <a:bodyPr wrap="square" rtlCol="0">
            <a:spAutoFit/>
          </a:bodyPr>
          <a:lstStyle/>
          <a:p>
            <a:r>
              <a:rPr lang="en-US" sz="4000" dirty="0" smtClean="0"/>
              <a:t>What do  you see in these picture  ?</a:t>
            </a:r>
            <a:endParaRPr lang="en-US" sz="4000" dirty="0"/>
          </a:p>
        </p:txBody>
      </p:sp>
      <p:pic>
        <p:nvPicPr>
          <p:cNvPr id="2050" name="Picture 2" descr="C:\Users\User\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09600"/>
            <a:ext cx="3810000" cy="4724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ownloads\012943a3-c71e-4b3c-9079-f083b04f80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81891"/>
            <a:ext cx="4419600" cy="475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00600"/>
            <a:ext cx="8458200" cy="646331"/>
          </a:xfrm>
          <a:prstGeom prst="rect">
            <a:avLst/>
          </a:prstGeom>
          <a:noFill/>
        </p:spPr>
        <p:txBody>
          <a:bodyPr wrap="square" rtlCol="0">
            <a:spAutoFit/>
          </a:bodyPr>
          <a:lstStyle/>
          <a:p>
            <a:r>
              <a:rPr lang="en-US" sz="3600" dirty="0" smtClean="0"/>
              <a:t>1.What do you think about these children ?</a:t>
            </a:r>
            <a:endParaRPr lang="en-US" sz="3600" dirty="0"/>
          </a:p>
        </p:txBody>
      </p:sp>
      <p:sp>
        <p:nvSpPr>
          <p:cNvPr id="3" name="TextBox 2"/>
          <p:cNvSpPr txBox="1"/>
          <p:nvPr/>
        </p:nvSpPr>
        <p:spPr>
          <a:xfrm>
            <a:off x="0" y="5334000"/>
            <a:ext cx="9067800" cy="646331"/>
          </a:xfrm>
          <a:prstGeom prst="rect">
            <a:avLst/>
          </a:prstGeom>
          <a:noFill/>
        </p:spPr>
        <p:txBody>
          <a:bodyPr wrap="square" rtlCol="0">
            <a:spAutoFit/>
          </a:bodyPr>
          <a:lstStyle/>
          <a:p>
            <a:r>
              <a:rPr lang="en-US" sz="3600" dirty="0" smtClean="0"/>
              <a:t>2. What does mother Teresa do with them ?</a:t>
            </a:r>
            <a:endParaRPr lang="en-US" sz="3600" dirty="0"/>
          </a:p>
        </p:txBody>
      </p:sp>
      <p:pic>
        <p:nvPicPr>
          <p:cNvPr id="3074" name="Picture 2" descr="C:\Users\User\Downloads\10962caa-7034-11e6-af03-e675d0741f8a_1280x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800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User\Downloads\Mother-teres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510" y="381000"/>
            <a:ext cx="404206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6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074"/>
                                        </p:tgtEl>
                                      </p:cBhvr>
                                    </p:animEffect>
                                    <p:anim calcmode="lin" valueType="num">
                                      <p:cBhvr>
                                        <p:cTn id="7" dur="2000"/>
                                        <p:tgtEl>
                                          <p:spTgt spid="307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074"/>
                                        </p:tgtEl>
                                        <p:attrNameLst>
                                          <p:attrName>ppt_h</p:attrName>
                                        </p:attrNameLst>
                                      </p:cBhvr>
                                      <p:tavLst>
                                        <p:tav tm="0">
                                          <p:val>
                                            <p:strVal val="ppt_h"/>
                                          </p:val>
                                        </p:tav>
                                        <p:tav tm="100000">
                                          <p:val>
                                            <p:strVal val="ppt_h"/>
                                          </p:val>
                                        </p:tav>
                                      </p:tavLst>
                                    </p:anim>
                                    <p:set>
                                      <p:cBhvr>
                                        <p:cTn id="9"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543800" cy="707886"/>
          </a:xfrm>
          <a:prstGeom prst="rect">
            <a:avLst/>
          </a:prstGeom>
          <a:noFill/>
        </p:spPr>
        <p:txBody>
          <a:bodyPr wrap="square" rtlCol="0">
            <a:spAutoFit/>
          </a:bodyPr>
          <a:lstStyle/>
          <a:p>
            <a:r>
              <a:rPr lang="en-US" sz="4000" dirty="0" smtClean="0"/>
              <a:t>What will be our todays lesson.</a:t>
            </a:r>
            <a:endParaRPr lang="en-US" sz="4000" dirty="0"/>
          </a:p>
        </p:txBody>
      </p:sp>
      <p:sp>
        <p:nvSpPr>
          <p:cNvPr id="4" name="Explosion 2 3"/>
          <p:cNvSpPr/>
          <p:nvPr/>
        </p:nvSpPr>
        <p:spPr>
          <a:xfrm>
            <a:off x="0" y="1600200"/>
            <a:ext cx="6019800" cy="4267200"/>
          </a:xfrm>
          <a:prstGeom prst="irregularSeal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rPr>
              <a:t>Love for humanity</a:t>
            </a:r>
            <a:endParaRPr lang="en-US" sz="4800" dirty="0">
              <a:solidFill>
                <a:schemeClr val="bg1"/>
              </a:solidFill>
            </a:endParaRPr>
          </a:p>
        </p:txBody>
      </p:sp>
      <p:pic>
        <p:nvPicPr>
          <p:cNvPr id="4098" name="Picture 2" descr="C:\Users\User\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41286"/>
            <a:ext cx="2971800" cy="45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8077200" cy="923330"/>
          </a:xfrm>
          <a:prstGeom prst="rect">
            <a:avLst/>
          </a:prstGeom>
          <a:solidFill>
            <a:schemeClr val="accent6">
              <a:lumMod val="60000"/>
              <a:lumOff val="40000"/>
            </a:schemeClr>
          </a:solidFill>
        </p:spPr>
        <p:txBody>
          <a:bodyPr wrap="square" rtlCol="0">
            <a:spAutoFit/>
          </a:bodyPr>
          <a:lstStyle/>
          <a:p>
            <a:r>
              <a:rPr lang="en-US" sz="5400" dirty="0" smtClean="0"/>
              <a:t>       Learning outcomes</a:t>
            </a:r>
            <a:endParaRPr lang="en-US" sz="5400" dirty="0"/>
          </a:p>
        </p:txBody>
      </p:sp>
      <p:sp>
        <p:nvSpPr>
          <p:cNvPr id="3" name="Rounded Rectangle 2"/>
          <p:cNvSpPr/>
          <p:nvPr/>
        </p:nvSpPr>
        <p:spPr>
          <a:xfrm>
            <a:off x="152400" y="1761530"/>
            <a:ext cx="8915400" cy="50964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By end of the lesson , students will be able to………………………..</a:t>
            </a:r>
          </a:p>
          <a:p>
            <a:r>
              <a:rPr lang="en-US" sz="3600" smtClean="0">
                <a:solidFill>
                  <a:schemeClr val="tx1"/>
                </a:solidFill>
              </a:rPr>
              <a:t>1.Talk </a:t>
            </a:r>
            <a:r>
              <a:rPr lang="en-US" sz="3600" dirty="0" smtClean="0">
                <a:solidFill>
                  <a:schemeClr val="tx1"/>
                </a:solidFill>
              </a:rPr>
              <a:t>about the picture                              </a:t>
            </a:r>
          </a:p>
          <a:p>
            <a:r>
              <a:rPr lang="en-US" sz="3600" dirty="0" smtClean="0">
                <a:solidFill>
                  <a:schemeClr val="tx1"/>
                </a:solidFill>
              </a:rPr>
              <a:t>2.Use new words.</a:t>
            </a:r>
          </a:p>
          <a:p>
            <a:r>
              <a:rPr lang="en-US" sz="3600" dirty="0" smtClean="0">
                <a:solidFill>
                  <a:schemeClr val="tx1"/>
                </a:solidFill>
              </a:rPr>
              <a:t>3. Ask and answer the question</a:t>
            </a:r>
          </a:p>
        </p:txBody>
      </p:sp>
    </p:spTree>
    <p:extLst>
      <p:ext uri="{BB962C8B-B14F-4D97-AF65-F5344CB8AC3E}">
        <p14:creationId xmlns:p14="http://schemas.microsoft.com/office/powerpoint/2010/main" val="78203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gtEl>
                                        <p:attrNameLst>
                                          <p:attrName>ppt_x</p:attrName>
                                          <p:attrName>ppt_y</p:attrName>
                                        </p:attrNameLst>
                                      </p:cBhvr>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15400" cy="523220"/>
          </a:xfrm>
          <a:prstGeom prst="rect">
            <a:avLst/>
          </a:prstGeom>
          <a:solidFill>
            <a:schemeClr val="accent3">
              <a:lumMod val="40000"/>
              <a:lumOff val="60000"/>
            </a:schemeClr>
          </a:solidFill>
        </p:spPr>
        <p:txBody>
          <a:bodyPr wrap="square" rtlCol="0">
            <a:spAutoFit/>
          </a:bodyPr>
          <a:lstStyle/>
          <a:p>
            <a:r>
              <a:rPr lang="en-US" sz="2800" dirty="0" smtClean="0"/>
              <a:t>Look the following words and make sentences with them.</a:t>
            </a:r>
            <a:endParaRPr lang="en-US" sz="2800" dirty="0"/>
          </a:p>
        </p:txBody>
      </p:sp>
      <p:sp>
        <p:nvSpPr>
          <p:cNvPr id="3" name="TextBox 2"/>
          <p:cNvSpPr txBox="1"/>
          <p:nvPr/>
        </p:nvSpPr>
        <p:spPr>
          <a:xfrm>
            <a:off x="574964" y="1600200"/>
            <a:ext cx="1752600" cy="523220"/>
          </a:xfrm>
          <a:prstGeom prst="rect">
            <a:avLst/>
          </a:prstGeom>
          <a:noFill/>
          <a:ln>
            <a:solidFill>
              <a:schemeClr val="tx1">
                <a:lumMod val="65000"/>
                <a:lumOff val="35000"/>
              </a:schemeClr>
            </a:solidFill>
          </a:ln>
        </p:spPr>
        <p:txBody>
          <a:bodyPr wrap="square" rtlCol="0">
            <a:spAutoFit/>
          </a:bodyPr>
          <a:lstStyle/>
          <a:p>
            <a:r>
              <a:rPr lang="en-US" sz="2800" dirty="0" smtClean="0"/>
              <a:t>Humanity</a:t>
            </a:r>
            <a:endParaRPr lang="en-US" sz="2800" dirty="0"/>
          </a:p>
        </p:txBody>
      </p:sp>
      <p:sp>
        <p:nvSpPr>
          <p:cNvPr id="4" name="Right Arrow 3"/>
          <p:cNvSpPr/>
          <p:nvPr/>
        </p:nvSpPr>
        <p:spPr>
          <a:xfrm>
            <a:off x="2590800" y="1600200"/>
            <a:ext cx="1333500" cy="390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1620890"/>
            <a:ext cx="2514600" cy="584775"/>
          </a:xfrm>
          <a:prstGeom prst="rect">
            <a:avLst/>
          </a:prstGeom>
          <a:noFill/>
          <a:ln>
            <a:solidFill>
              <a:srgbClr val="00B0F0"/>
            </a:solidFill>
          </a:ln>
        </p:spPr>
        <p:txBody>
          <a:bodyPr wrap="square" rtlCol="0">
            <a:spAutoFit/>
          </a:bodyPr>
          <a:lstStyle/>
          <a:p>
            <a:r>
              <a:rPr lang="en-US" sz="3200" dirty="0" smtClean="0"/>
              <a:t>kindness</a:t>
            </a:r>
            <a:endParaRPr lang="en-US" sz="3200" dirty="0"/>
          </a:p>
        </p:txBody>
      </p:sp>
      <p:sp>
        <p:nvSpPr>
          <p:cNvPr id="6" name="TextBox 5"/>
          <p:cNvSpPr txBox="1"/>
          <p:nvPr/>
        </p:nvSpPr>
        <p:spPr>
          <a:xfrm>
            <a:off x="685800" y="2462646"/>
            <a:ext cx="1676400" cy="523220"/>
          </a:xfrm>
          <a:prstGeom prst="rect">
            <a:avLst/>
          </a:prstGeom>
          <a:solidFill>
            <a:schemeClr val="accent1">
              <a:lumMod val="20000"/>
              <a:lumOff val="80000"/>
            </a:schemeClr>
          </a:solidFill>
        </p:spPr>
        <p:txBody>
          <a:bodyPr wrap="square" rtlCol="0">
            <a:spAutoFit/>
          </a:bodyPr>
          <a:lstStyle/>
          <a:p>
            <a:r>
              <a:rPr lang="en-US" sz="2800" dirty="0" smtClean="0"/>
              <a:t>Devote</a:t>
            </a:r>
            <a:endParaRPr lang="en-US" sz="2800" dirty="0"/>
          </a:p>
        </p:txBody>
      </p:sp>
      <p:sp>
        <p:nvSpPr>
          <p:cNvPr id="7" name="Right Arrow 6"/>
          <p:cNvSpPr/>
          <p:nvPr/>
        </p:nvSpPr>
        <p:spPr>
          <a:xfrm>
            <a:off x="2590800" y="2362200"/>
            <a:ext cx="1333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H="1">
            <a:off x="4593939" y="2362200"/>
            <a:ext cx="1872669" cy="461665"/>
          </a:xfrm>
          <a:prstGeom prst="rect">
            <a:avLst/>
          </a:prstGeom>
          <a:solidFill>
            <a:schemeClr val="accent1">
              <a:lumMod val="20000"/>
              <a:lumOff val="80000"/>
            </a:schemeClr>
          </a:solidFill>
        </p:spPr>
        <p:txBody>
          <a:bodyPr wrap="square" rtlCol="0">
            <a:spAutoFit/>
          </a:bodyPr>
          <a:lstStyle/>
          <a:p>
            <a:r>
              <a:rPr lang="en-US" sz="2400" dirty="0" smtClean="0"/>
              <a:t>Dedicate</a:t>
            </a:r>
            <a:endParaRPr lang="en-US" sz="2400" dirty="0"/>
          </a:p>
        </p:txBody>
      </p:sp>
      <p:sp>
        <p:nvSpPr>
          <p:cNvPr id="9" name="TextBox 8"/>
          <p:cNvSpPr txBox="1"/>
          <p:nvPr/>
        </p:nvSpPr>
        <p:spPr>
          <a:xfrm>
            <a:off x="685800" y="3200400"/>
            <a:ext cx="1524000" cy="461665"/>
          </a:xfrm>
          <a:prstGeom prst="rect">
            <a:avLst/>
          </a:prstGeom>
          <a:solidFill>
            <a:schemeClr val="accent6"/>
          </a:solidFill>
        </p:spPr>
        <p:txBody>
          <a:bodyPr wrap="square" rtlCol="0">
            <a:spAutoFit/>
          </a:bodyPr>
          <a:lstStyle/>
          <a:p>
            <a:r>
              <a:rPr lang="en-US" sz="2400" dirty="0" smtClean="0"/>
              <a:t>Destitute</a:t>
            </a:r>
            <a:endParaRPr lang="en-US" sz="2400" dirty="0"/>
          </a:p>
        </p:txBody>
      </p:sp>
      <p:sp>
        <p:nvSpPr>
          <p:cNvPr id="10" name="Right Arrow 9"/>
          <p:cNvSpPr/>
          <p:nvPr/>
        </p:nvSpPr>
        <p:spPr>
          <a:xfrm>
            <a:off x="2590800" y="3200400"/>
            <a:ext cx="1333500" cy="457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34345" y="3061900"/>
            <a:ext cx="1905000" cy="646331"/>
          </a:xfrm>
          <a:prstGeom prst="rect">
            <a:avLst/>
          </a:prstGeom>
          <a:solidFill>
            <a:schemeClr val="accent6"/>
          </a:solidFill>
        </p:spPr>
        <p:txBody>
          <a:bodyPr wrap="square" rtlCol="0">
            <a:spAutoFit/>
          </a:bodyPr>
          <a:lstStyle/>
          <a:p>
            <a:r>
              <a:rPr lang="en-US" sz="3600" dirty="0" smtClean="0"/>
              <a:t>poor</a:t>
            </a:r>
            <a:endParaRPr lang="en-US" sz="3600" dirty="0"/>
          </a:p>
        </p:txBody>
      </p:sp>
      <p:sp>
        <p:nvSpPr>
          <p:cNvPr id="12" name="TextBox 11"/>
          <p:cNvSpPr txBox="1"/>
          <p:nvPr/>
        </p:nvSpPr>
        <p:spPr>
          <a:xfrm>
            <a:off x="1143000" y="4267200"/>
            <a:ext cx="5943600" cy="584775"/>
          </a:xfrm>
          <a:prstGeom prst="rect">
            <a:avLst/>
          </a:prstGeom>
          <a:noFill/>
        </p:spPr>
        <p:txBody>
          <a:bodyPr wrap="square" rtlCol="0">
            <a:spAutoFit/>
          </a:bodyPr>
          <a:lstStyle/>
          <a:p>
            <a:r>
              <a:rPr lang="en-US" sz="3200" dirty="0" smtClean="0">
                <a:solidFill>
                  <a:srgbClr val="FFC000"/>
                </a:solidFill>
              </a:rPr>
              <a:t>She was the mother of humanity.</a:t>
            </a:r>
            <a:endParaRPr lang="en-US" sz="3200" dirty="0">
              <a:solidFill>
                <a:srgbClr val="FFC000"/>
              </a:solidFill>
            </a:endParaRPr>
          </a:p>
        </p:txBody>
      </p:sp>
      <p:sp>
        <p:nvSpPr>
          <p:cNvPr id="13" name="TextBox 12"/>
          <p:cNvSpPr txBox="1"/>
          <p:nvPr/>
        </p:nvSpPr>
        <p:spPr>
          <a:xfrm>
            <a:off x="1143000" y="5029200"/>
            <a:ext cx="5715000" cy="523220"/>
          </a:xfrm>
          <a:prstGeom prst="rect">
            <a:avLst/>
          </a:prstGeom>
          <a:noFill/>
        </p:spPr>
        <p:txBody>
          <a:bodyPr wrap="square" rtlCol="0">
            <a:spAutoFit/>
          </a:bodyPr>
          <a:lstStyle/>
          <a:p>
            <a:r>
              <a:rPr lang="en-US" sz="2800" dirty="0" smtClean="0">
                <a:solidFill>
                  <a:srgbClr val="00B050"/>
                </a:solidFill>
              </a:rPr>
              <a:t>She devoted herself to serve the poor. </a:t>
            </a:r>
            <a:endParaRPr lang="en-US" sz="2800" dirty="0">
              <a:solidFill>
                <a:srgbClr val="00B050"/>
              </a:solidFill>
            </a:endParaRPr>
          </a:p>
        </p:txBody>
      </p:sp>
      <p:sp>
        <p:nvSpPr>
          <p:cNvPr id="14" name="TextBox 13"/>
          <p:cNvSpPr txBox="1"/>
          <p:nvPr/>
        </p:nvSpPr>
        <p:spPr>
          <a:xfrm>
            <a:off x="1143000" y="5791200"/>
            <a:ext cx="5715000" cy="523220"/>
          </a:xfrm>
          <a:prstGeom prst="rect">
            <a:avLst/>
          </a:prstGeom>
          <a:noFill/>
        </p:spPr>
        <p:txBody>
          <a:bodyPr wrap="square" rtlCol="0">
            <a:spAutoFit/>
          </a:bodyPr>
          <a:lstStyle/>
          <a:p>
            <a:r>
              <a:rPr lang="en-US" sz="2800" dirty="0" smtClean="0"/>
              <a:t>She worked for destitute people.</a:t>
            </a:r>
            <a:endParaRPr lang="en-US" sz="2800" dirty="0"/>
          </a:p>
        </p:txBody>
      </p:sp>
    </p:spTree>
    <p:extLst>
      <p:ext uri="{BB962C8B-B14F-4D97-AF65-F5344CB8AC3E}">
        <p14:creationId xmlns:p14="http://schemas.microsoft.com/office/powerpoint/2010/main" val="29395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7233"/>
            <a:ext cx="7239000" cy="646331"/>
          </a:xfrm>
          <a:prstGeom prst="rect">
            <a:avLst/>
          </a:prstGeom>
          <a:solidFill>
            <a:srgbClr val="FFFF00"/>
          </a:solidFill>
        </p:spPr>
        <p:txBody>
          <a:bodyPr wrap="square" rtlCol="0">
            <a:spAutoFit/>
          </a:bodyPr>
          <a:lstStyle/>
          <a:p>
            <a:r>
              <a:rPr lang="en-US" sz="3600" dirty="0" smtClean="0">
                <a:solidFill>
                  <a:srgbClr val="00B050"/>
                </a:solidFill>
              </a:rPr>
              <a:t>       Read more about Mother Teresa.</a:t>
            </a:r>
          </a:p>
        </p:txBody>
      </p:sp>
      <p:sp>
        <p:nvSpPr>
          <p:cNvPr id="3" name="TextBox 2"/>
          <p:cNvSpPr txBox="1"/>
          <p:nvPr/>
        </p:nvSpPr>
        <p:spPr>
          <a:xfrm>
            <a:off x="76200" y="685800"/>
            <a:ext cx="9067800" cy="5632311"/>
          </a:xfrm>
          <a:prstGeom prst="rect">
            <a:avLst/>
          </a:prstGeom>
          <a:solidFill>
            <a:schemeClr val="accent6">
              <a:lumMod val="40000"/>
              <a:lumOff val="60000"/>
            </a:schemeClr>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Mother </a:t>
            </a:r>
            <a:r>
              <a:rPr lang="en-US" sz="3600" dirty="0" err="1" smtClean="0">
                <a:latin typeface="Times New Roman" panose="02020603050405020304" pitchFamily="18" charset="0"/>
                <a:cs typeface="Times New Roman" panose="02020603050405020304" pitchFamily="18" charset="0"/>
              </a:rPr>
              <a:t>teresa</a:t>
            </a:r>
            <a:r>
              <a:rPr lang="en-US" sz="3600" dirty="0" smtClean="0">
                <a:latin typeface="Times New Roman" panose="02020603050405020304" pitchFamily="18" charset="0"/>
                <a:cs typeface="Times New Roman" panose="02020603050405020304" pitchFamily="18" charset="0"/>
              </a:rPr>
              <a:t> was moved by the sight of the sick and dying on the streets of </a:t>
            </a:r>
            <a:r>
              <a:rPr lang="en-US" sz="3600" dirty="0" err="1" smtClean="0">
                <a:latin typeface="Times New Roman" panose="02020603050405020304" pitchFamily="18" charset="0"/>
                <a:cs typeface="Times New Roman" panose="02020603050405020304" pitchFamily="18" charset="0"/>
              </a:rPr>
              <a:t>kolkata</a:t>
            </a:r>
            <a:r>
              <a:rPr lang="en-US" sz="3600" dirty="0" smtClean="0">
                <a:latin typeface="Times New Roman" panose="02020603050405020304" pitchFamily="18" charset="0"/>
                <a:cs typeface="Times New Roman" panose="02020603050405020304" pitchFamily="18" charset="0"/>
              </a:rPr>
              <a:t>. She founded a home for the dying destitute and named it  “</a:t>
            </a:r>
            <a:r>
              <a:rPr lang="en-US" sz="3600" dirty="0" err="1" smtClean="0">
                <a:latin typeface="Times New Roman" panose="02020603050405020304" pitchFamily="18" charset="0"/>
                <a:cs typeface="Times New Roman" panose="02020603050405020304" pitchFamily="18" charset="0"/>
              </a:rPr>
              <a:t>Nirmal</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Hriday</a:t>
            </a:r>
            <a:r>
              <a:rPr lang="en-US" sz="3600" dirty="0" smtClean="0">
                <a:latin typeface="Times New Roman" panose="02020603050405020304" pitchFamily="18" charset="0"/>
                <a:cs typeface="Times New Roman" panose="02020603050405020304" pitchFamily="18" charset="0"/>
              </a:rPr>
              <a:t>”, meaning Pure Heart. She and her fellow nuns brought the dying people off the streets of Kolkata to this home. They were lovingly looked after and cared for. Since then many men, women and children have been taken from the streets and carried to </a:t>
            </a:r>
            <a:r>
              <a:rPr lang="en-US" sz="3600" dirty="0" err="1" smtClean="0">
                <a:latin typeface="Times New Roman" panose="02020603050405020304" pitchFamily="18" charset="0"/>
                <a:cs typeface="Times New Roman" panose="02020603050405020304" pitchFamily="18" charset="0"/>
              </a:rPr>
              <a:t>Nirmal</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Hriday</a:t>
            </a:r>
            <a:r>
              <a:rPr lang="en-US" sz="3600" dirty="0" smtClean="0">
                <a:latin typeface="Times New Roman" panose="02020603050405020304" pitchFamily="18" charset="0"/>
                <a:cs typeface="Times New Roman" panose="02020603050405020304" pitchFamily="18" charset="0"/>
              </a:rPr>
              <a:t> .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45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549</Words>
  <Application>Microsoft Office PowerPoint</Application>
  <PresentationFormat>On-screen Show (4:3)</PresentationFormat>
  <Paragraphs>51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Application</cp:lastModifiedBy>
  <cp:revision>101</cp:revision>
  <dcterms:created xsi:type="dcterms:W3CDTF">2006-08-16T00:00:00Z</dcterms:created>
  <dcterms:modified xsi:type="dcterms:W3CDTF">2021-08-22T07:17:12Z</dcterms:modified>
</cp:coreProperties>
</file>