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84D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F1C8B-FD4C-4CAD-90D6-5052156D83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A62D0F-370E-49BA-8051-EDF871A145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DA25C-C5D5-473C-8360-DB2E6F914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5EEF-1E22-4251-81A6-9D8091006F67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6F4EC-A9D9-4D32-B2C8-BB520D6C4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753E0-AFC5-4DAD-8B9C-48D136247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041-D0B0-44A3-AF02-B72BC91D7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13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B57AE-860E-486C-BF34-9996D8442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19A7A3-2269-48F4-8A79-7BB709AD1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E2ECF-4367-4061-9A5B-8A657A55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5EEF-1E22-4251-81A6-9D8091006F67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2CFFC-D177-4D50-87B9-078EAA7E4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81977-FBC3-4509-AC83-28C240FCC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041-D0B0-44A3-AF02-B72BC91D7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31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51991-CB0B-443E-97FD-B06C18763C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95C191-C370-4A96-98DF-70D721F5D7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48007-2E61-4E33-9C16-FC04F6C4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5EEF-1E22-4251-81A6-9D8091006F67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CA88C-2794-4B46-A589-60948BE21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F8D2C-5246-4F43-A069-56E5C3B90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041-D0B0-44A3-AF02-B72BC91D7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5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66B55-E89A-4C5A-972D-BBFC97CF8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637FB-1152-4CCD-9560-5FDF9EB1B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6C605-042E-44C6-903D-EA6C3D8FE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5EEF-1E22-4251-81A6-9D8091006F67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A16FA-672D-4FC1-8279-BF301FFC4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63F31-1067-4512-B3A2-9A11A5F2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041-D0B0-44A3-AF02-B72BC91D7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8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4E280-F27B-4592-BE28-3C69CB903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7E322F-F611-451F-950B-93DD16DD2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9DC8E-44A8-47DB-9177-268AB66B0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5EEF-1E22-4251-81A6-9D8091006F67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7F85D-F568-4241-B70A-E655DB5D0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5AB68-18F9-4ED1-AED8-E5D648514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041-D0B0-44A3-AF02-B72BC91D7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065A9-62D5-4274-961B-972487D1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6CEC-B0AA-42D6-8B9F-43FC87A93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FF77CB-9EA0-418A-AB6C-466072E9E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E87415-E63D-49D6-BB9C-ABB7F43AA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5EEF-1E22-4251-81A6-9D8091006F67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B7C79-6537-446C-ADBE-5BB776C21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DF600-68D7-4CAD-A48C-F475F1243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041-D0B0-44A3-AF02-B72BC91D7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3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03E78-5455-4A2C-98A9-DE1C75DFE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888C2E-9972-48B5-BEDE-613388D31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EE3EF-B664-4BCE-9EF6-0F327E5F0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23D0CB-9706-47BF-A10C-CA43235468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73793A-EF6C-4817-9BCF-8D4E7251B6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BCA99D-2242-46C6-9AAD-7EE0770D9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5EEF-1E22-4251-81A6-9D8091006F67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1FBADE-A4BE-40F0-A705-8FD0D210A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F98CAB-20AF-4DAB-9E64-E24D08CC1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041-D0B0-44A3-AF02-B72BC91D7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5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37320-AC04-46EE-AEBE-350B0E4C9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B55FB7-3F2F-4A84-98F9-95F08ADEC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5EEF-1E22-4251-81A6-9D8091006F67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80DE7-0577-4A03-B726-E61274305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0BC2B8-3ACD-4863-81E5-EF341054C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041-D0B0-44A3-AF02-B72BC91D7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6A88FB-1F7B-4166-95E4-06BC9BE70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5EEF-1E22-4251-81A6-9D8091006F67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31F1F1-CBF9-4066-BD0C-184A6706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C4838A-9912-45EF-BC1D-6749F6E7D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041-D0B0-44A3-AF02-B72BC91D7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5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3EAE6-1E3D-4C0A-9FBD-F675618A6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FCF8B-7305-4935-931F-CE0A2ACC8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3B5E14-E0EF-4C77-BFF6-328CF916E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D111C-2488-4DEF-9F3F-E6F44E4B5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5EEF-1E22-4251-81A6-9D8091006F67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D81F8-6213-428E-AE1F-4E667310C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27DCFB-0477-4236-85A9-AEEC2C68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041-D0B0-44A3-AF02-B72BC91D7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3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CFF43-6833-4EEE-9286-A0DCBD465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4A22D5-2793-4582-A6CB-3A3B45AD11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D1085-72FA-46A0-A790-6FF02A64C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F86E3-1153-4E0E-8BDD-48ABF4B27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5EEF-1E22-4251-81A6-9D8091006F67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90C23-279C-4DDF-A5EB-EBF7CB3D7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5766B5-691E-4B07-9F26-264CB8DE2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041-D0B0-44A3-AF02-B72BC91D7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7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A65931-C68A-4225-B83D-9565CA374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D3689-D3DB-4B3F-9C8F-A8251D1BC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3DA96-47E4-4141-9592-D9897EC1B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E5EEF-1E22-4251-81A6-9D8091006F67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D025C-8CB4-4DF6-A7DF-0A1789F9E8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3DF31-07C7-4458-B1B7-467975944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A0041-D0B0-44A3-AF02-B72BC91D7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9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N8S7VOq3wVw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EC2DF58-082E-463D-BA83-F5BEE94EE67D}"/>
              </a:ext>
            </a:extLst>
          </p:cNvPr>
          <p:cNvSpPr/>
          <p:nvPr/>
        </p:nvSpPr>
        <p:spPr>
          <a:xfrm>
            <a:off x="2320867" y="2770909"/>
            <a:ext cx="7661329" cy="1039226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>
                <a:gd name="adj1" fmla="val 7741"/>
                <a:gd name="adj2" fmla="val 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 স্বাগত</a:t>
            </a:r>
            <a:r>
              <a:rPr lang="en-US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7926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3A35BC61-A974-486F-BAA7-59ABA0141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767" y="1336522"/>
            <a:ext cx="10424410" cy="473975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1C1E21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kumimoji="0" lang="bn-IN" altLang="en-US" sz="4400" b="0" i="0" u="none" strike="noStrike" cap="none" normalizeH="0" baseline="0" dirty="0">
                <a:ln>
                  <a:noFill/>
                </a:ln>
                <a:solidFill>
                  <a:srgbClr val="1C1E21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থেকে ৯ এর মাঝে ০ কে ক্ষুদ্রতম এবং ৯ কে বৃহত্তম হিসেবে ধরা হয়। যখন কোন অঙ্কের ক্ষুদ্রতম সংখ্যা প্রকাশ করতে বলা হয়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1C1E21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kumimoji="0" lang="bn-IN" altLang="en-US" sz="4400" b="0" i="0" u="none" strike="noStrike" cap="none" normalizeH="0" baseline="0" dirty="0">
                <a:ln>
                  <a:noFill/>
                </a:ln>
                <a:solidFill>
                  <a:srgbClr val="1C1E21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তখন শুরুতে ১ ব্যব্যহার করা হয় কারণ ০ দ্বারা কোন সংখ্যা শুরু হতে পারে না। আবার বৃহত্তম এর ক্ষেত্রে ৯ কেই বৃহত্তম ধরা হয়। এজন্য কোন অংকের বৃহত্তম বললে তত সংখ্যক ৯ হবে। সুতরাং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1C1E21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altLang="en-US" sz="4400" dirty="0" err="1">
                <a:solidFill>
                  <a:srgbClr val="1C1E2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altLang="en-US" sz="4400" dirty="0">
                <a:solidFill>
                  <a:srgbClr val="1C1E2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bn-IN" altLang="en-US" sz="4400" b="0" i="0" u="none" strike="noStrike" cap="none" normalizeH="0" baseline="0" dirty="0">
                <a:ln>
                  <a:noFill/>
                </a:ln>
                <a:solidFill>
                  <a:srgbClr val="1C1E21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অঙ্কের বৃহত্তম সংখ্যা ৯৯৯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1C1E21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kumimoji="0" lang="bn-IN" altLang="en-US" sz="4400" b="0" i="0" u="none" strike="noStrike" cap="none" normalizeH="0" baseline="0" dirty="0">
                <a:ln>
                  <a:noFill/>
                </a:ln>
                <a:solidFill>
                  <a:srgbClr val="1C1E21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4400" dirty="0">
                <a:solidFill>
                  <a:srgbClr val="1C1E2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 চার অংকের ক্ষুদ্রতম সংখ্যা  ১০০০। 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80D9EF-D64F-4D74-8E65-46EC2BF890BF}"/>
              </a:ext>
            </a:extLst>
          </p:cNvPr>
          <p:cNvSpPr/>
          <p:nvPr/>
        </p:nvSpPr>
        <p:spPr>
          <a:xfrm>
            <a:off x="3499857" y="91625"/>
            <a:ext cx="5284380" cy="537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>
                <a:gd name="adj1" fmla="val 7839"/>
                <a:gd name="adj2" fmla="val 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এসো জেনে নিই......</a:t>
            </a:r>
            <a:r>
              <a:rPr lang="en-US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45CAA1-262A-4176-BFDE-6C68BFF80DB4}"/>
              </a:ext>
            </a:extLst>
          </p:cNvPr>
          <p:cNvSpPr/>
          <p:nvPr/>
        </p:nvSpPr>
        <p:spPr>
          <a:xfrm>
            <a:off x="3499857" y="602053"/>
            <a:ext cx="5533867" cy="762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বৃহত্তম ও ক্ষুদ্রতম সংখ্যা</a:t>
            </a:r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394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80D9EF-D64F-4D74-8E65-46EC2BF890BF}"/>
              </a:ext>
            </a:extLst>
          </p:cNvPr>
          <p:cNvSpPr/>
          <p:nvPr/>
        </p:nvSpPr>
        <p:spPr>
          <a:xfrm>
            <a:off x="3499856" y="91625"/>
            <a:ext cx="5533251" cy="1039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>
                <a:gd name="adj1" fmla="val 7839"/>
                <a:gd name="adj2" fmla="val 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এসো জেনে নিই......</a:t>
            </a:r>
            <a:r>
              <a:rPr lang="en-US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0AF6B3-E369-4954-8667-6D2B0A210C54}"/>
              </a:ext>
            </a:extLst>
          </p:cNvPr>
          <p:cNvSpPr/>
          <p:nvPr/>
        </p:nvSpPr>
        <p:spPr>
          <a:xfrm>
            <a:off x="1484026" y="1462316"/>
            <a:ext cx="9308892" cy="1370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অংকের ক্ষুদ্রত্তম সংখ্যা থেকে ৩ অংকের বৃহত্তম সংখ্যা বিয়োগ করলে কত হবে?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2F8A18-B4C8-4AC2-9CEF-55DB1419F35C}"/>
              </a:ext>
            </a:extLst>
          </p:cNvPr>
          <p:cNvSpPr/>
          <p:nvPr/>
        </p:nvSpPr>
        <p:spPr>
          <a:xfrm>
            <a:off x="2632308" y="3357666"/>
            <a:ext cx="6205927" cy="972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অংকের ক্ষুদ্রত্তম সংখ্যা  = ১০০০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6876FD-DD04-410C-9F05-6BE87FFA2FFA}"/>
              </a:ext>
            </a:extLst>
          </p:cNvPr>
          <p:cNvSpPr/>
          <p:nvPr/>
        </p:nvSpPr>
        <p:spPr>
          <a:xfrm>
            <a:off x="2524876" y="4191366"/>
            <a:ext cx="6205927" cy="972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  অংকের বৃহত্তম সংখ্যা  = - ৯৯৯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4E27EA-07CC-466A-99A0-92A2DDFEE5A4}"/>
              </a:ext>
            </a:extLst>
          </p:cNvPr>
          <p:cNvSpPr/>
          <p:nvPr/>
        </p:nvSpPr>
        <p:spPr>
          <a:xfrm>
            <a:off x="1993692" y="5041991"/>
            <a:ext cx="7253986" cy="60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9770F7-2731-4073-9218-853B776A7E1F}"/>
              </a:ext>
            </a:extLst>
          </p:cNvPr>
          <p:cNvSpPr/>
          <p:nvPr/>
        </p:nvSpPr>
        <p:spPr>
          <a:xfrm>
            <a:off x="6835515" y="5072359"/>
            <a:ext cx="1895288" cy="850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১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790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4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E8BD9B0-310E-429D-8B55-236BF327539A}"/>
              </a:ext>
            </a:extLst>
          </p:cNvPr>
          <p:cNvSpPr/>
          <p:nvPr/>
        </p:nvSpPr>
        <p:spPr>
          <a:xfrm>
            <a:off x="1484026" y="1462316"/>
            <a:ext cx="9308892" cy="1370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৪,০,৮,৩,৬ অংকগুলো মাত্র একবার ব্যবহার করে গঠিত বৃহত্তম ও ক্ষুদ্রতম সংখ্যার বিয়োগফল কত হবে?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660476-7290-4C2D-8415-A632B1DDDE52}"/>
              </a:ext>
            </a:extLst>
          </p:cNvPr>
          <p:cNvSpPr/>
          <p:nvPr/>
        </p:nvSpPr>
        <p:spPr>
          <a:xfrm>
            <a:off x="3499856" y="91625"/>
            <a:ext cx="5533251" cy="1039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>
                <a:gd name="adj1" fmla="val 7839"/>
                <a:gd name="adj2" fmla="val 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এসো জেনে নিই......</a:t>
            </a:r>
            <a:r>
              <a:rPr lang="en-US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63593F-792F-4926-9093-D41BCA0FA719}"/>
              </a:ext>
            </a:extLst>
          </p:cNvPr>
          <p:cNvSpPr/>
          <p:nvPr/>
        </p:nvSpPr>
        <p:spPr>
          <a:xfrm>
            <a:off x="379741" y="2825686"/>
            <a:ext cx="10732958" cy="1370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৪,০,৮,৩,৬ অংকগুলো দ্বারা গঠিত বৃহত্তম সংখ্যা =     ৮৬৪৩০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B3ADE6-BFE9-43BB-A824-AA7E35330C4B}"/>
              </a:ext>
            </a:extLst>
          </p:cNvPr>
          <p:cNvSpPr/>
          <p:nvPr/>
        </p:nvSpPr>
        <p:spPr>
          <a:xfrm>
            <a:off x="379741" y="3663950"/>
            <a:ext cx="10732958" cy="1370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৪,০,৮,৩,৬ অংকগুলো দ্বারা গঠিত ক্ষুদ্রতম সংখ্যা =  - ৩০৪৬৮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E21EE1-67E4-44B1-862E-8449EC7E667D}"/>
              </a:ext>
            </a:extLst>
          </p:cNvPr>
          <p:cNvSpPr/>
          <p:nvPr/>
        </p:nvSpPr>
        <p:spPr>
          <a:xfrm flipV="1">
            <a:off x="314793" y="4973908"/>
            <a:ext cx="11062742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E20228-EF18-481D-8B2A-0FAD1E10C785}"/>
              </a:ext>
            </a:extLst>
          </p:cNvPr>
          <p:cNvSpPr/>
          <p:nvPr/>
        </p:nvSpPr>
        <p:spPr>
          <a:xfrm>
            <a:off x="10399381" y="4789953"/>
            <a:ext cx="353553" cy="803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09A201-0120-44C2-A6BC-C16AB42BBA94}"/>
              </a:ext>
            </a:extLst>
          </p:cNvPr>
          <p:cNvSpPr/>
          <p:nvPr/>
        </p:nvSpPr>
        <p:spPr>
          <a:xfrm>
            <a:off x="9218949" y="4760494"/>
            <a:ext cx="453435" cy="853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9C2BE8-DCD3-454F-B652-CB174FCD4238}"/>
              </a:ext>
            </a:extLst>
          </p:cNvPr>
          <p:cNvSpPr/>
          <p:nvPr/>
        </p:nvSpPr>
        <p:spPr>
          <a:xfrm>
            <a:off x="9147729" y="4821248"/>
            <a:ext cx="1225463" cy="752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1D83B9-E81A-4E90-8CBB-1433724E2DD3}"/>
              </a:ext>
            </a:extLst>
          </p:cNvPr>
          <p:cNvSpPr/>
          <p:nvPr/>
        </p:nvSpPr>
        <p:spPr>
          <a:xfrm>
            <a:off x="9729169" y="4811308"/>
            <a:ext cx="607102" cy="752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17832B-DCF9-4D26-B834-F55D69EDC242}"/>
              </a:ext>
            </a:extLst>
          </p:cNvPr>
          <p:cNvSpPr/>
          <p:nvPr/>
        </p:nvSpPr>
        <p:spPr>
          <a:xfrm>
            <a:off x="10075186" y="4768330"/>
            <a:ext cx="453435" cy="838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66A08D8-05C3-4475-AC7E-0E9E4277392C}"/>
              </a:ext>
            </a:extLst>
          </p:cNvPr>
          <p:cNvSpPr/>
          <p:nvPr/>
        </p:nvSpPr>
        <p:spPr>
          <a:xfrm>
            <a:off x="7951059" y="4854286"/>
            <a:ext cx="1225463" cy="752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003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3" grpId="0" animBg="1"/>
      <p:bldP spid="4" grpId="0"/>
      <p:bldP spid="12" grpId="0"/>
      <p:bldP spid="13" grpId="0"/>
      <p:bldP spid="15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80D9EF-D64F-4D74-8E65-46EC2BF890BF}"/>
              </a:ext>
            </a:extLst>
          </p:cNvPr>
          <p:cNvSpPr/>
          <p:nvPr/>
        </p:nvSpPr>
        <p:spPr>
          <a:xfrm>
            <a:off x="3499857" y="91625"/>
            <a:ext cx="5479252" cy="10026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>
                <a:gd name="adj1" fmla="val 7839"/>
                <a:gd name="adj2" fmla="val 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r>
              <a:rPr lang="en-US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97500B-4F48-49CC-B902-2166F19AC8F0}"/>
              </a:ext>
            </a:extLst>
          </p:cNvPr>
          <p:cNvSpPr/>
          <p:nvPr/>
        </p:nvSpPr>
        <p:spPr>
          <a:xfrm>
            <a:off x="1410947" y="1876292"/>
            <a:ext cx="9308892" cy="1370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৬ অংকের ক্ষুদ্রত্তম সংখ্যা থেকে ৫ অংকের বৃহত্তম সংখ্যা বিয়োগ করলে কত হবে?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2B3712-7E80-4001-80BD-3A6C64D15E68}"/>
              </a:ext>
            </a:extLst>
          </p:cNvPr>
          <p:cNvSpPr/>
          <p:nvPr/>
        </p:nvSpPr>
        <p:spPr>
          <a:xfrm>
            <a:off x="1291027" y="3910885"/>
            <a:ext cx="9308892" cy="1370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৪ অংকের বৃহত্তম সংখ্যার সাথে ১ যোগ করলে কত হবে?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592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E8C4795-A2A8-4EE8-A1B6-8A249452ECFE}"/>
              </a:ext>
            </a:extLst>
          </p:cNvPr>
          <p:cNvSpPr/>
          <p:nvPr/>
        </p:nvSpPr>
        <p:spPr>
          <a:xfrm>
            <a:off x="1939637" y="1435516"/>
            <a:ext cx="8636152" cy="4549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>
                <a:gd name="adj1" fmla="val 10724"/>
                <a:gd name="adj2" fmla="val -454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9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আন্তরিক ধন্যবাদ সবাইকে</a:t>
            </a:r>
            <a:r>
              <a:rPr lang="en-US" sz="9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903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140B6F-D652-4A5B-A958-76D521B4DCEF}"/>
              </a:ext>
            </a:extLst>
          </p:cNvPr>
          <p:cNvSpPr/>
          <p:nvPr/>
        </p:nvSpPr>
        <p:spPr>
          <a:xfrm>
            <a:off x="3329374" y="91625"/>
            <a:ext cx="5533251" cy="1039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>
                <a:gd name="adj1" fmla="val 7741"/>
                <a:gd name="adj2" fmla="val 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361DBBE-6458-4D1E-A72F-47F1A97F70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10388">
            <a:off x="5169320" y="2070107"/>
            <a:ext cx="3475829" cy="357354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664F8E0-0EF3-4892-BE86-A373999CA83A}"/>
              </a:ext>
            </a:extLst>
          </p:cNvPr>
          <p:cNvSpPr txBox="1"/>
          <p:nvPr/>
        </p:nvSpPr>
        <p:spPr>
          <a:xfrm>
            <a:off x="429564" y="4274582"/>
            <a:ext cx="60820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শাহীন আহমদ</a:t>
            </a:r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সিংরাওলী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সরকারি প্রাথমিক বিদ্যালয়</a:t>
            </a:r>
          </a:p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বিশ্বনাথ, সিলেট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C3FCE71-1DA7-4180-B926-22C47DB1E0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435" y="2024925"/>
            <a:ext cx="2635121" cy="3578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1303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E8C4795-A2A8-4EE8-A1B6-8A249452ECFE}"/>
              </a:ext>
            </a:extLst>
          </p:cNvPr>
          <p:cNvSpPr/>
          <p:nvPr/>
        </p:nvSpPr>
        <p:spPr>
          <a:xfrm>
            <a:off x="3329374" y="91625"/>
            <a:ext cx="5533251" cy="1039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>
                <a:gd name="adj1" fmla="val 10724"/>
                <a:gd name="adj2" fmla="val 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এসো একটি ভিডিও দেখি......</a:t>
            </a:r>
            <a:r>
              <a:rPr lang="en-US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3" name="Online Media 2" title="শিশুদের সংখ্যার ছড়া।।।।">
            <a:hlinkClick r:id="" action="ppaction://media"/>
            <a:extLst>
              <a:ext uri="{FF2B5EF4-FFF2-40B4-BE49-F238E27FC236}">
                <a16:creationId xmlns:a16="http://schemas.microsoft.com/office/drawing/2014/main" id="{1358092B-3DC7-4C8F-A49D-E4C000CD231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13381" y="1222475"/>
            <a:ext cx="8648751" cy="474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18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FDEBA7A-272F-4F52-A2B2-BD4D3F7CD233}"/>
              </a:ext>
            </a:extLst>
          </p:cNvPr>
          <p:cNvSpPr/>
          <p:nvPr/>
        </p:nvSpPr>
        <p:spPr>
          <a:xfrm>
            <a:off x="3329374" y="91625"/>
            <a:ext cx="5533251" cy="1039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>
                <a:gd name="adj1" fmla="val 10724"/>
                <a:gd name="adj2" fmla="val 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আজকের পাঠ...</a:t>
            </a:r>
            <a:r>
              <a:rPr lang="en-US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C3BDF1B-B537-4A27-8F9C-69509BB789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256" y="1192366"/>
            <a:ext cx="8764173" cy="495600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B6E7CC5-8BBE-4574-B64C-385F2C2DD6EB}"/>
              </a:ext>
            </a:extLst>
          </p:cNvPr>
          <p:cNvSpPr txBox="1"/>
          <p:nvPr/>
        </p:nvSpPr>
        <p:spPr>
          <a:xfrm>
            <a:off x="2966375" y="2848774"/>
            <a:ext cx="60127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গণিতের প্রাথমিক ধারণা </a:t>
            </a:r>
            <a:endParaRPr lang="en-US" sz="6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CA7B2FA-B431-4C69-BEB4-02D03ECAAB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71" b="89968" l="1395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343" y="3356607"/>
            <a:ext cx="2528314" cy="181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15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849 -0.16644 L -0.21849 -0.1662 C -0.22018 -0.16065 -0.22279 -0.15532 -0.22344 -0.14907 C -0.22461 -0.13565 -0.21511 -0.14282 -0.22591 -0.13796 C -0.22709 -0.14306 -0.23008 -0.14792 -0.22956 -0.15347 C -0.22787 -0.16945 -0.2194 -0.15926 -0.21602 -0.15764 C -0.21367 -0.15671 -0.21107 -0.15625 -0.2086 -0.15556 C -0.2082 -0.13519 -0.21732 -0.10486 -0.20742 -0.09421 C -0.19909 -0.08542 -0.19597 -0.12199 -0.19024 -0.13588 C -0.18893 -0.13889 -0.18646 -0.14468 -0.18646 -0.14445 C -0.18425 -0.10509 -0.18646 -0.12616 -0.18281 -0.15116 C -0.17969 -0.17269 -0.18086 -0.16968 -0.17422 -0.17732 C -0.17344 -0.16945 -0.17409 -0.16042 -0.17175 -0.15347 C -0.15899 -0.11343 -0.16758 -0.1757 -0.16315 -0.13588 C -0.14649 -0.17894 -0.15703 -0.17315 -0.12995 -0.16875 C -0.12748 -0.16829 -0.125 -0.16713 -0.12253 -0.16644 C -0.12383 -0.16273 -0.12435 -0.1581 -0.1263 -0.15556 C -0.13229 -0.14769 -0.13959 -0.14306 -0.14597 -0.13588 C -0.15313 -0.12778 -0.15391 -0.12616 -0.1582 -0.11829 C -0.1556 -0.11134 -0.15521 -0.10602 -0.14844 -0.11389 C -0.14284 -0.1206 -0.13867 -0.13032 -0.1336 -0.13796 C -0.13255 -0.13982 -0.13112 -0.14097 -0.12995 -0.14236 C -0.12826 -0.14097 -0.1263 -0.14028 -0.125 -0.13796 C -0.12409 -0.13634 -0.12435 -0.13357 -0.12383 -0.13148 C -0.12318 -0.12917 -0.12214 -0.12708 -0.12136 -0.125 C -0.11966 -0.13079 -0.11901 -0.13773 -0.11641 -0.14236 C -0.11133 -0.15139 -0.08998 -0.14468 -0.08932 -0.14468 C -0.08633 -0.12824 -0.08776 -0.14213 -0.09922 -0.1162 C -0.10039 -0.11366 -0.10091 -0.11042 -0.10169 -0.10741 C -0.10091 -0.1044 -0.10052 -0.09653 -0.09922 -0.09861 C -0.09297 -0.10903 -0.0806 -0.14954 -0.08451 -0.13588 C -0.09011 -0.11574 -0.08854 -0.12593 -0.06719 -0.14236 C -0.06641 -0.14537 -0.06628 -0.14931 -0.06485 -0.15116 C -0.05287 -0.16528 -0.04414 -0.14236 -0.03399 -0.13148 C -0.025 -0.09907 -0.03672 -0.13472 -0.02787 -0.14907 C -0.02748 -0.14954 -0.01094 -0.13958 -0.0082 -0.13796 C -0.00651 -0.14421 -0.00104 -0.16852 0.00534 -0.16435 C 0.00937 -0.16181 0.00781 -0.14977 0.00898 -0.14236 C 0.01146 -0.14398 0.01758 -0.15093 0.0164 -0.14676 C 0.0138 -0.1375 0.00963 -0.12824 0.00403 -0.125 C -0.00039 -0.12222 0.01002 -0.13796 0.01263 -0.14468 C 0.01341 -0.1463 0.01028 -0.14028 0.01028 -0.14005 C 0.00885 -0.14398 0.0013 -0.16019 0.01146 -0.16204 C 0.01497 -0.16273 0.0164 -0.15347 0.01888 -0.14907 C 0.01836 -0.13958 0.01224 -0.1213 0.01758 -0.1206 C 0.02513 -0.11945 0.02864 -0.13889 0.03476 -0.14676 C 0.03893 -0.15208 0.04388 -0.15556 0.04831 -0.15995 C 0.05039 -0.15926 0.05364 -0.16111 0.05443 -0.15764 C 0.05794 -0.14421 0.05195 -0.13727 0.04713 -0.13148 C 0.0444 -0.12824 0.0414 -0.12546 0.03854 -0.12269 C 0.03737 -0.12176 0.03607 -0.1213 0.03476 -0.1206 C 0.03646 -0.1169 0.03711 -0.11065 0.03971 -0.10972 C 0.04661 -0.10718 0.05 -0.12593 0.05208 -0.13148 C 0.05351 -0.13542 0.05755 -0.14699 0.0569 -0.14236 C 0.05599 -0.13519 0.05286 -0.1294 0.05078 -0.12269 C 0.05039 -0.12778 0.04857 -0.13333 0.04961 -0.13796 C 0.05013 -0.14097 0.05286 -0.14097 0.05443 -0.14028 C 0.05768 -0.13866 0.06028 -0.13449 0.06315 -0.13148 C 0.06875 -0.10648 0.06367 -0.12037 0.07903 -0.15556 C 0.08164 -0.16134 0.08476 -0.16574 0.08763 -0.17083 C 0.0914 -0.17014 0.09518 -0.17037 0.0987 -0.16875 C 0.10013 -0.16806 0.10221 -0.1669 0.10247 -0.16435 C 0.10312 -0.15718 0.10156 -0.14977 0.10117 -0.14236 C 0.10573 -0.13727 0.10976 -0.13032 0.11471 -0.12708 C 0.11927 -0.12431 0.1194 -0.14213 0.11966 -0.14236 C 0.12109 -0.14514 0.1237 -0.14398 0.12578 -0.14468 C 0.12617 -0.13958 0.12435 -0.12755 0.12708 -0.1294 C 0.13359 -0.1338 0.13607 -0.14861 0.1418 -0.15556 L 0.14544 -0.15995 C 0.15078 -0.15417 0.15625 -0.14861 0.16146 -0.14236 C 0.16419 -0.13935 0.17409 -0.11389 0.15651 -0.15556 C 0.15208 -0.15046 0.14713 -0.14653 0.14297 -0.14028 C 0.14114 -0.1375 0.14036 -0.1331 0.13932 -0.1294 C 0.1388 -0.12732 0.13685 -0.12292 0.13815 -0.12269 C 0.14258 -0.12199 0.1612 -0.13171 0.1651 -0.13357 C 0.1664 -0.13519 0.16771 -0.13634 0.16888 -0.13796 C 0.17135 -0.14167 0.17357 -0.14583 0.17617 -0.14907 C 0.17734 -0.15023 0.17864 -0.15046 0.17995 -0.15116 C 0.18359 -0.14236 0.18541 -0.1294 0.19101 -0.125 C 0.19375 -0.12269 0.19271 -0.13519 0.19349 -0.14028 C 0.1957 -0.15532 0.19349 -0.14306 0.19596 -0.15556 C 0.19713 -0.15046 0.19857 -0.14537 0.19961 -0.14028 C 0.20013 -0.1375 0.19909 -0.13171 0.20078 -0.13148 C 0.23476 -0.12639 0.26888 -0.12639 0.30286 -0.125 C 0.32174 -0.12407 0.34062 -0.125 0.35937 -0.125 L 0.35937 -0.12477 " pathEditMode="relative" rAng="0" ptsTypes="AAAAAAAAAAAAAAAAAAAAAAAAAAAAAAAAAAAAAAAAAAAAAAAAAAAAAAAAAAAAAAAAAAAAAAAAAAAAAAAAAAAAAA">
                                      <p:cBhvr>
                                        <p:cTn id="8" dur="3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33" y="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701D39-FBD2-488C-9564-EFA71FAA28A8}"/>
              </a:ext>
            </a:extLst>
          </p:cNvPr>
          <p:cNvSpPr/>
          <p:nvPr/>
        </p:nvSpPr>
        <p:spPr>
          <a:xfrm>
            <a:off x="3499856" y="91625"/>
            <a:ext cx="5533251" cy="1039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>
                <a:gd name="adj1" fmla="val 10724"/>
                <a:gd name="adj2" fmla="val 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855606-12D4-499C-A8C7-061436DE0B6C}"/>
              </a:ext>
            </a:extLst>
          </p:cNvPr>
          <p:cNvSpPr/>
          <p:nvPr/>
        </p:nvSpPr>
        <p:spPr>
          <a:xfrm>
            <a:off x="1082298" y="2760132"/>
            <a:ext cx="10368366" cy="1614239"/>
          </a:xfrm>
          <a:prstGeom prst="rect">
            <a:avLst/>
          </a:prstGeom>
          <a:gradFill flip="none" rotWithShape="1">
            <a:gsLst>
              <a:gs pos="0">
                <a:srgbClr val="CC0000">
                  <a:tint val="66000"/>
                  <a:satMod val="160000"/>
                </a:srgbClr>
              </a:gs>
              <a:gs pos="50000">
                <a:srgbClr val="CC0000">
                  <a:tint val="44500"/>
                  <a:satMod val="160000"/>
                </a:srgbClr>
              </a:gs>
              <a:gs pos="100000">
                <a:srgbClr val="CC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400" b="1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4400" b="1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4400" b="1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400" b="1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400" b="1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4400" b="1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400" b="1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4400" b="1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37844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80D9EF-D64F-4D74-8E65-46EC2BF890BF}"/>
              </a:ext>
            </a:extLst>
          </p:cNvPr>
          <p:cNvSpPr/>
          <p:nvPr/>
        </p:nvSpPr>
        <p:spPr>
          <a:xfrm>
            <a:off x="3499856" y="91625"/>
            <a:ext cx="5533251" cy="1039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>
                <a:gd name="adj1" fmla="val 7839"/>
                <a:gd name="adj2" fmla="val 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এসো জেনে নিই......</a:t>
            </a:r>
            <a:r>
              <a:rPr lang="en-US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EF1B27-480C-4D2D-82F0-C8F3C41D17EB}"/>
              </a:ext>
            </a:extLst>
          </p:cNvPr>
          <p:cNvSpPr/>
          <p:nvPr/>
        </p:nvSpPr>
        <p:spPr>
          <a:xfrm>
            <a:off x="1768840" y="1360094"/>
            <a:ext cx="8109679" cy="1151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অংক কাকে বলে?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67D695-8506-4E54-A59A-DE72C98D2B34}"/>
              </a:ext>
            </a:extLst>
          </p:cNvPr>
          <p:cNvSpPr/>
          <p:nvPr/>
        </p:nvSpPr>
        <p:spPr>
          <a:xfrm>
            <a:off x="2211641" y="2740989"/>
            <a:ext cx="8109679" cy="3172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গঠনের </a:t>
            </a:r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 যে প্রতীক ব্যবহার করা হয় তাকে অংক বলে ।</a:t>
            </a:r>
          </a:p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 – ১, ২, ৩, ৪, ৫, ৬, ৭, ৮, ৯, ০।</a:t>
            </a:r>
          </a:p>
          <a:p>
            <a:pPr algn="ctr"/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CAE5EF-B8A8-40E2-A782-8E3164A2DE42}"/>
              </a:ext>
            </a:extLst>
          </p:cNvPr>
          <p:cNvSpPr/>
          <p:nvPr/>
        </p:nvSpPr>
        <p:spPr>
          <a:xfrm>
            <a:off x="2313481" y="1535849"/>
            <a:ext cx="8109679" cy="1151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অংক কত প্রকার ও কিকি?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99FE44-553C-4269-97CE-0F6D1A56F140}"/>
              </a:ext>
            </a:extLst>
          </p:cNvPr>
          <p:cNvSpPr/>
          <p:nvPr/>
        </p:nvSpPr>
        <p:spPr>
          <a:xfrm>
            <a:off x="2313480" y="2880264"/>
            <a:ext cx="8109679" cy="1983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অংক দুই প্রকার ,</a:t>
            </a:r>
          </a:p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যথা-১। স্বার্থক অংক(১,২,৩,৪,৫,৬,৭,৮,৯)</a:t>
            </a:r>
          </a:p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২।সহকারি অংক (০)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5862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7" grpId="0" animBg="1"/>
      <p:bldP spid="7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80D9EF-D64F-4D74-8E65-46EC2BF890BF}"/>
              </a:ext>
            </a:extLst>
          </p:cNvPr>
          <p:cNvSpPr/>
          <p:nvPr/>
        </p:nvSpPr>
        <p:spPr>
          <a:xfrm>
            <a:off x="3499856" y="91625"/>
            <a:ext cx="5533251" cy="1039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>
                <a:gd name="adj1" fmla="val 7839"/>
                <a:gd name="adj2" fmla="val 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এসো জেনে নিই......</a:t>
            </a:r>
            <a:r>
              <a:rPr lang="en-US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6FBBFA-8DA9-4263-9CF6-41CFB825C806}"/>
              </a:ext>
            </a:extLst>
          </p:cNvPr>
          <p:cNvSpPr/>
          <p:nvPr/>
        </p:nvSpPr>
        <p:spPr>
          <a:xfrm>
            <a:off x="2313481" y="1535849"/>
            <a:ext cx="8109679" cy="1151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কাকে বলে?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D5B253-DDEB-4947-9794-314685A25627}"/>
              </a:ext>
            </a:extLst>
          </p:cNvPr>
          <p:cNvSpPr/>
          <p:nvPr/>
        </p:nvSpPr>
        <p:spPr>
          <a:xfrm>
            <a:off x="2211641" y="3122286"/>
            <a:ext cx="8109679" cy="1151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হচ্ছে পরিমাপের একটি বিমূর্ত ধারনা।</a:t>
            </a:r>
          </a:p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 -৫,১০,১২,১৩০,১০০০।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9687E0-4072-4A72-97F8-24D97D3F10C8}"/>
              </a:ext>
            </a:extLst>
          </p:cNvPr>
          <p:cNvSpPr/>
          <p:nvPr/>
        </p:nvSpPr>
        <p:spPr>
          <a:xfrm>
            <a:off x="2465881" y="1688249"/>
            <a:ext cx="8109679" cy="1151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 সংখ্যা কাকে বলে?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9E447BA-E8FD-4D71-A4BC-890F58BA6993}"/>
              </a:ext>
            </a:extLst>
          </p:cNvPr>
          <p:cNvSpPr/>
          <p:nvPr/>
        </p:nvSpPr>
        <p:spPr>
          <a:xfrm>
            <a:off x="2878108" y="2981094"/>
            <a:ext cx="8109679" cy="3020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সংখ্যাকে শুধুমাত্র ১ এবং ঐ সংখ্যা ছাড়া অন্য কোন সংখ্যা দ্বারা ভাগ করা যায়না তাকে মৌলিক সংখ্যা বলে।</a:t>
            </a:r>
          </a:p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৩, ৫, ৭, ১১, ১৩ ইত্যাদি।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6253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80D9EF-D64F-4D74-8E65-46EC2BF890BF}"/>
              </a:ext>
            </a:extLst>
          </p:cNvPr>
          <p:cNvSpPr/>
          <p:nvPr/>
        </p:nvSpPr>
        <p:spPr>
          <a:xfrm>
            <a:off x="3499856" y="91625"/>
            <a:ext cx="5554203" cy="7328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>
                <a:gd name="adj1" fmla="val 7839"/>
                <a:gd name="adj2" fmla="val 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এসো জেনে নিই......</a:t>
            </a:r>
            <a:r>
              <a:rPr lang="en-US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6AC58C-2020-47DC-A321-41439C879949}"/>
              </a:ext>
            </a:extLst>
          </p:cNvPr>
          <p:cNvSpPr/>
          <p:nvPr/>
        </p:nvSpPr>
        <p:spPr>
          <a:xfrm>
            <a:off x="1921237" y="994979"/>
            <a:ext cx="8109679" cy="1151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কেন মৌলিক সংখ্যা নয়?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4D5B0B-FFB6-4693-94F6-913820C34F64}"/>
              </a:ext>
            </a:extLst>
          </p:cNvPr>
          <p:cNvSpPr/>
          <p:nvPr/>
        </p:nvSpPr>
        <p:spPr>
          <a:xfrm>
            <a:off x="2355952" y="2495148"/>
            <a:ext cx="8571878" cy="2680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সংখ্যা তখনই মৌলিক সংখ্যা হবে যখন ঐ সংখ্যার শুধুমাত্র দুইটি উৎপাদক থাকবে।দুটির বেশি বা কম উৎপাদক হলে সংখ্যাটি মৌলিক সংখ্যা হবেনা।১ এর উৎপাদক ১টি ।তাই ১মৌলিক সংখ্যা নয়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335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1EFACEA-7103-4612-BD49-EDE82FD8E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39" y="524655"/>
            <a:ext cx="10058400" cy="601210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780D9EF-D64F-4D74-8E65-46EC2BF890BF}"/>
              </a:ext>
            </a:extLst>
          </p:cNvPr>
          <p:cNvSpPr/>
          <p:nvPr/>
        </p:nvSpPr>
        <p:spPr>
          <a:xfrm>
            <a:off x="3499857" y="91625"/>
            <a:ext cx="5419292" cy="433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>
                <a:gd name="adj1" fmla="val 7839"/>
                <a:gd name="adj2" fmla="val 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এসো জেনে নিই......</a:t>
            </a:r>
            <a:r>
              <a:rPr lang="en-US" sz="4000" dirty="0">
                <a:gradFill flip="none" rotWithShape="1">
                  <a:gsLst>
                    <a:gs pos="27000">
                      <a:schemeClr val="tx1"/>
                    </a:gs>
                    <a:gs pos="65000">
                      <a:srgbClr val="CC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8454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405</Words>
  <Application>Microsoft Office PowerPoint</Application>
  <PresentationFormat>Widescreen</PresentationFormat>
  <Paragraphs>52</Paragraphs>
  <Slides>14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8801766379949</dc:creator>
  <cp:lastModifiedBy>Shaheen</cp:lastModifiedBy>
  <cp:revision>29</cp:revision>
  <dcterms:created xsi:type="dcterms:W3CDTF">2021-05-24T05:50:08Z</dcterms:created>
  <dcterms:modified xsi:type="dcterms:W3CDTF">2021-08-23T13:02:52Z</dcterms:modified>
</cp:coreProperties>
</file>