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275" r:id="rId3"/>
    <p:sldId id="306" r:id="rId4"/>
    <p:sldId id="262" r:id="rId5"/>
    <p:sldId id="288" r:id="rId6"/>
    <p:sldId id="294" r:id="rId7"/>
    <p:sldId id="287" r:id="rId8"/>
    <p:sldId id="266" r:id="rId9"/>
    <p:sldId id="267" r:id="rId10"/>
    <p:sldId id="293" r:id="rId11"/>
    <p:sldId id="270" r:id="rId12"/>
    <p:sldId id="292" r:id="rId13"/>
    <p:sldId id="271" r:id="rId14"/>
    <p:sldId id="285" r:id="rId15"/>
    <p:sldId id="273" r:id="rId16"/>
    <p:sldId id="286" r:id="rId17"/>
    <p:sldId id="284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541"/>
    <a:srgbClr val="F6587A"/>
    <a:srgbClr val="FAC09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08" y="144"/>
      </p:cViewPr>
      <p:guideLst>
        <p:guide orient="horz" pos="2208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F65E1-8D4C-4232-8057-3F04DD8F196D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CC047-BAE3-480D-A31E-3FBEF2969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4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8494-4ADF-43BF-B548-3C8DFC8F1881}" type="datetime1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10593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D3-2DC3-4FAA-8D95-44FF7872CEA8}" type="datetime1">
              <a:rPr lang="en-US" smtClean="0"/>
              <a:t>23-Aug-21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48022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6E5E3E-878F-40D8-9ECE-E9B7EB1ADD22}" type="datetime1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CC"/>
                </a:solidFill>
                <a:latin typeface="Blackadder ITC" panose="04020505051007020D02" pitchFamily="8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Outside Thread Cutting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EB132FCC-8730-4104-96B1-7F3FD020B4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2E14DD-3DE8-4CD2-BE83-36975B107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" y="5493327"/>
            <a:ext cx="1204522" cy="126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40728C-C689-4B22-B038-76087F0C37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21349" y="5493326"/>
            <a:ext cx="1204522" cy="1266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704BD3-A1AB-4619-9B0A-9233B482C0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191">
            <a:off x="10938440" y="52953"/>
            <a:ext cx="1204522" cy="1266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70F85E-7DC6-4A75-AE92-09B7F2503E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8441">
            <a:off x="50587" y="18649"/>
            <a:ext cx="1204522" cy="12668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8EC28AA-B9E5-478D-A1EF-D5C8B4B5FE6F}"/>
              </a:ext>
            </a:extLst>
          </p:cNvPr>
          <p:cNvGrpSpPr/>
          <p:nvPr userDrawn="1"/>
        </p:nvGrpSpPr>
        <p:grpSpPr>
          <a:xfrm>
            <a:off x="0" y="0"/>
            <a:ext cx="12192000" cy="6878782"/>
            <a:chOff x="-27716" y="0"/>
            <a:chExt cx="12219716" cy="68787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1A8555B-3ABA-4967-A86B-62108A100C64}"/>
                </a:ext>
              </a:extLst>
            </p:cNvPr>
            <p:cNvSpPr/>
            <p:nvPr userDrawn="1"/>
          </p:nvSpPr>
          <p:spPr>
            <a:xfrm>
              <a:off x="-27710" y="0"/>
              <a:ext cx="2019300" cy="2362200"/>
            </a:xfrm>
            <a:prstGeom prst="halfFrame">
              <a:avLst>
                <a:gd name="adj1" fmla="val 7359"/>
                <a:gd name="adj2" fmla="val 6710"/>
              </a:avLst>
            </a:prstGeom>
            <a:solidFill>
              <a:srgbClr val="FA396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3300"/>
                </a:solidFill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977E7247-3CBC-4C8D-99DD-EFA711BF9142}"/>
                </a:ext>
              </a:extLst>
            </p:cNvPr>
            <p:cNvSpPr/>
            <p:nvPr userDrawn="1"/>
          </p:nvSpPr>
          <p:spPr>
            <a:xfrm>
              <a:off x="1828800" y="0"/>
              <a:ext cx="8153400" cy="136525"/>
            </a:xfrm>
            <a:prstGeom prst="parallelogram">
              <a:avLst/>
            </a:prstGeom>
            <a:solidFill>
              <a:srgbClr val="EFA76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5FF9361F-8110-44D9-A079-2F20BA353309}"/>
                </a:ext>
              </a:extLst>
            </p:cNvPr>
            <p:cNvSpPr/>
            <p:nvPr userDrawn="1"/>
          </p:nvSpPr>
          <p:spPr>
            <a:xfrm rot="10800000">
              <a:off x="10058400" y="4516582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solidFill>
              <a:srgbClr val="FA396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991219A7-695D-41E9-96DF-EC1741E14BE8}"/>
                </a:ext>
              </a:extLst>
            </p:cNvPr>
            <p:cNvSpPr/>
            <p:nvPr userDrawn="1"/>
          </p:nvSpPr>
          <p:spPr>
            <a:xfrm rot="5400000">
              <a:off x="9944100" y="-114300"/>
              <a:ext cx="2133600" cy="2362200"/>
            </a:xfrm>
            <a:prstGeom prst="halfFrame">
              <a:avLst>
                <a:gd name="adj1" fmla="val 6710"/>
                <a:gd name="adj2" fmla="val 6710"/>
              </a:avLst>
            </a:prstGeom>
            <a:solidFill>
              <a:srgbClr val="FA396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A38F4F14-E1FE-42B5-94CE-DFAB0D1E63D7}"/>
                </a:ext>
              </a:extLst>
            </p:cNvPr>
            <p:cNvSpPr/>
            <p:nvPr userDrawn="1"/>
          </p:nvSpPr>
          <p:spPr>
            <a:xfrm rot="16200000">
              <a:off x="90055" y="4610100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solidFill>
              <a:srgbClr val="FA396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2A7E4EDB-CFED-4B45-9521-5344386AD3A2}"/>
                </a:ext>
              </a:extLst>
            </p:cNvPr>
            <p:cNvSpPr/>
            <p:nvPr userDrawn="1"/>
          </p:nvSpPr>
          <p:spPr>
            <a:xfrm>
              <a:off x="2019300" y="6721475"/>
              <a:ext cx="8153400" cy="136525"/>
            </a:xfrm>
            <a:prstGeom prst="parallelogram">
              <a:avLst/>
            </a:prstGeom>
            <a:solidFill>
              <a:srgbClr val="FAC09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367EE560-24EF-4B94-971B-D6DF01908164}"/>
                </a:ext>
              </a:extLst>
            </p:cNvPr>
            <p:cNvSpPr/>
            <p:nvPr userDrawn="1"/>
          </p:nvSpPr>
          <p:spPr>
            <a:xfrm rot="5400000">
              <a:off x="10763251" y="3271404"/>
              <a:ext cx="2708564" cy="128156"/>
            </a:xfrm>
            <a:prstGeom prst="parallelogram">
              <a:avLst/>
            </a:prstGeom>
            <a:solidFill>
              <a:srgbClr val="EFA76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8C4C54CB-F982-4574-9032-8C5924307DC2}"/>
                </a:ext>
              </a:extLst>
            </p:cNvPr>
            <p:cNvSpPr/>
            <p:nvPr userDrawn="1"/>
          </p:nvSpPr>
          <p:spPr>
            <a:xfrm rot="5400000">
              <a:off x="-1317921" y="3451515"/>
              <a:ext cx="2708563" cy="128153"/>
            </a:xfrm>
            <a:prstGeom prst="parallelogram">
              <a:avLst/>
            </a:prstGeom>
            <a:solidFill>
              <a:srgbClr val="EFA76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962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>
    <p:cover dir="lu"/>
  </p:transition>
  <p:hf hdr="0"/>
  <p:txStyles>
    <p:titleStyle>
      <a:lvl1pPr algn="ctr" defTabSz="916686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57" indent="-343757" algn="l" defTabSz="916686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07" indent="-286464" algn="l" defTabSz="916686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hyperlink" Target="https://www.facebook.com/shofiuddintscm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youtube.com/channel/UCrBcGBV0XSrKQOur0Kv5Mzw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hyperlink" Target="http://tscmeherpur.gov.bd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123.49.3.254/MembersArea/MembershipNoSearch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1.wdp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chanics.stackexchange.com/questions/26623/what-is-a-tap-and-die-set-and-how-do-i-use-them" TargetMode="External"/><Relationship Id="rId5" Type="http://schemas.microsoft.com/office/2007/relationships/hdphoto" Target="../media/hdphoto14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20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5" Type="http://schemas.microsoft.com/office/2007/relationships/hdphoto" Target="../media/hdphoto21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18.wdp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05AF3-5140-4AF4-922E-8C165EBF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28A1-3303-4ECD-BAF7-0C1F3819536F}" type="datetime8">
              <a:rPr lang="bn-BD" smtClean="0"/>
              <a:t>23 আগস্ট., 21</a:t>
            </a:fld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50AF8-A433-4CB3-A36B-93EE1A6E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Special Tools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0D3904-1AF0-4975-A7AF-5CA6E4FBE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381000"/>
            <a:ext cx="1194207" cy="6340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14FEA5-64BE-40B3-B8A2-B24C4CA93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71" y="408762"/>
            <a:ext cx="1194207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C95CAF-BFAA-49E8-93F8-D388637EC5A8}"/>
              </a:ext>
            </a:extLst>
          </p:cNvPr>
          <p:cNvSpPr/>
          <p:nvPr/>
        </p:nvSpPr>
        <p:spPr>
          <a:xfrm>
            <a:off x="3669110" y="304800"/>
            <a:ext cx="485695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থ্রেড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কাটিং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HOW TO CUT STRAIGHT AN EXTERNAL THREAD!![1]">
            <a:hlinkClick r:id="" action="ppaction://media"/>
            <a:extLst>
              <a:ext uri="{FF2B5EF4-FFF2-40B4-BE49-F238E27FC236}">
                <a16:creationId xmlns:a16="http://schemas.microsoft.com/office/drawing/2014/main" id="{24257679-0E54-449D-A480-937C1A19AD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6088" y="1447800"/>
            <a:ext cx="8763000" cy="4929188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693B-EED5-4872-B817-0C7FF03F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0E31-57BB-45C6-A2E9-329E3899FCBE}" type="datetime1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827BD-3222-4083-953B-F3111783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CC423-4364-48D6-8042-A417834E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644" y="457200"/>
            <a:ext cx="392588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ভেঙ্গে কারণ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7088" y="1828800"/>
            <a:ext cx="8000999" cy="37240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ডাই স্টক এক হাত দিয়ে ঘুরালে ।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 লুব্রিক্যান্ট ব্যবহার না করলে।</a:t>
            </a:r>
            <a:r>
              <a:rPr lang="en-US" sz="32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ডাই ঘুরাবার সময় ডাইস্টক ভূমির সমান্তরাল না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থাকলে।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ডাই দ্বারা থ্রেড কাঁটার  সময় কিছুক্ষন পর পর ডাই স্টককে </a:t>
            </a:r>
            <a:endParaRPr lang="en-US" sz="3200" b="1" dirty="0"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বাম দিকে না ঘুরালে চিপ আটকে ডাই ভেঙ্গে যায়। </a:t>
            </a:r>
            <a:endParaRPr lang="en-US" sz="3200" b="1" dirty="0"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C2E0E-02DE-4A99-B72A-7B5CDABA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22F-0638-4DC2-A8D9-0AB0F84D9431}" type="datetime1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7125-735D-4AC5-8F73-AB7C4A2D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ACE5F-839F-40C4-9591-3211446A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A0BA01-1DD2-4D8A-A641-8C638592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25273"/>
              </p:ext>
            </p:extLst>
          </p:nvPr>
        </p:nvGraphicFramePr>
        <p:xfrm>
          <a:off x="192088" y="1524000"/>
          <a:ext cx="11811000" cy="49345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581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ডাই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ট্যাপ</a:t>
                      </a:r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7396">
                <a:tc>
                  <a:txBody>
                    <a:bodyPr/>
                    <a:lstStyle/>
                    <a:p>
                      <a:pPr algn="l"/>
                      <a:r>
                        <a:rPr kumimoji="0" lang="bn-IN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গোলাকার বস্তুর বাহিরে স্ক্রু-থ্রেড বা প্যাঁচ উৎপন্ন করতে ব্যবহার করা হয়।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bn-IN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গোলাকার বস্তুর  ছিদ্রের ভিতরে স্ক্রু-থ্রেড বা প্যাঁচ উৎপন্ন করতে ব্যবহার করা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194">
                <a:tc>
                  <a:txBody>
                    <a:bodyPr/>
                    <a:lstStyle/>
                    <a:p>
                      <a:pPr algn="l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ডাই</a:t>
                      </a: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সেটে একটি ডাই থাকে।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ট্যাপ সেটে ৩টি ট্যাপ থাকে। </a:t>
                      </a:r>
                      <a:endParaRPr kumimoji="0" lang="en-US" sz="3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376">
                <a:tc>
                  <a:txBody>
                    <a:bodyPr/>
                    <a:lstStyle/>
                    <a:p>
                      <a:pPr algn="l"/>
                      <a:r>
                        <a:rPr kumimoji="0" lang="bn-IN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 এটা চ্যাপ্টা হয়। 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bn-IN" sz="3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 এর শ্যাংক অংশ গোল এবং মাথা বর্গাকার হয়। 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149DC3A-7E1B-496B-85AD-8AF24FE74E56}"/>
              </a:ext>
            </a:extLst>
          </p:cNvPr>
          <p:cNvSpPr/>
          <p:nvPr/>
        </p:nvSpPr>
        <p:spPr>
          <a:xfrm>
            <a:off x="3326210" y="304800"/>
            <a:ext cx="554275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ট্যাপ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D424-9843-4C8F-A86C-2770C1AC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2D5E-969F-47CC-8C5C-79A53065878C}" type="datetime1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F4B0-D594-4781-9DFA-6E3628EB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90C66-E9EF-4D50-B645-9D71A6BE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518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3108" y="228600"/>
            <a:ext cx="204895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স্টক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54088" y="3276600"/>
            <a:ext cx="10287000" cy="25160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সলিড ও অ্যাডজাস্টেবল  এই দুই রকম ডাইকে ঘুরানোর  জন্য হাতল ওলা এক প্রকার টুলস ব্যবহার করা হয় । এই টুলসের মাঝখানে ডাই বসানো যায় এই প্রকার টুলসকেই  ডাই স্টক বলা হয়। </a:t>
            </a:r>
            <a:endParaRPr lang="en-U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5847" l="6061" r="99545">
                        <a14:foregroundMark x1="82121" y1="22364" x2="98182" y2="1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5" t="6130"/>
          <a:stretch/>
        </p:blipFill>
        <p:spPr bwMode="auto">
          <a:xfrm>
            <a:off x="3276600" y="1262276"/>
            <a:ext cx="5486400" cy="261186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34B9A-B4A8-4930-B85D-11B2FB66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8042-F566-4D7C-A979-490D59B1C669}" type="datetime1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29EBF-940C-4D69-80BA-A2B5BC22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D5EE-583E-461E-A29F-98265AC7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95474" y="4495800"/>
            <a:ext cx="4204228" cy="7096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এর কাজ কি?  </a:t>
            </a:r>
            <a:endParaRPr lang="en-US" sz="401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C:\Users\MD NAZRUL ISLAM\Desktop\indexfdgfhgjhftgdrfedfdhgf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71" y="1828800"/>
            <a:ext cx="4506233" cy="253333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D230163-B524-4030-9E98-B6EA0F229B1F}"/>
              </a:ext>
            </a:extLst>
          </p:cNvPr>
          <p:cNvSpPr txBox="1"/>
          <p:nvPr/>
        </p:nvSpPr>
        <p:spPr>
          <a:xfrm>
            <a:off x="4535488" y="533400"/>
            <a:ext cx="31242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F96795-8BE1-4C49-B703-41DE7DA3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AABD-5D9E-4078-8954-8DDFC45E1313}" type="datetime1">
              <a:rPr lang="en-US" smtClean="0"/>
              <a:t>23-Aug-21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41E67-37C3-476C-B8E2-D76DC7DF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CCCBC-5D82-46F1-8986-31DA825C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677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D NAZRUL ISLAM\Desktop\images4yr4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57" y="1655343"/>
            <a:ext cx="5330662" cy="3547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56613" y="5257800"/>
            <a:ext cx="588195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এবং ট্যাপের মধ্যে পার্থক্য কী?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66E17-740C-4D33-8F0D-F11B486B4316}"/>
              </a:ext>
            </a:extLst>
          </p:cNvPr>
          <p:cNvSpPr/>
          <p:nvPr/>
        </p:nvSpPr>
        <p:spPr>
          <a:xfrm>
            <a:off x="4459288" y="381000"/>
            <a:ext cx="32766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80F7F-A79B-4C1A-B54E-5A949BF9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7968-43AC-4B37-8BF6-0ECD4F27FAEA}" type="datetime1">
              <a:rPr lang="en-US" smtClean="0"/>
              <a:t>23-Aug-21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B0445-7526-4F22-A7ED-B55B80EC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0DC51-0F32-40A0-A5CE-27E357B7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5319" y="838200"/>
            <a:ext cx="182453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1266" y="2574177"/>
            <a:ext cx="5562600" cy="2522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⁂"/>
            </a:pP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বলতে কি বুঝায়?</a:t>
            </a:r>
            <a:endParaRPr lang="en-US" sz="3609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⁂"/>
            </a:pP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ডাই স্টক কী? </a:t>
            </a:r>
            <a:endParaRPr lang="en-US" sz="3609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⁂"/>
            </a:pP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ডাইকে কত ভাগে ভাগ করা যায়?</a:t>
            </a:r>
            <a:endParaRPr lang="en-US" sz="3609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35EFF-6CD0-480B-A76B-BCE44C44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975-DE27-46FC-B007-821D6C055343}" type="datetime1">
              <a:rPr lang="en-US" smtClean="0"/>
              <a:t>23-Aug-21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CBD4B-780D-46FE-92AA-CD19D900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842E9-60A7-49E1-9968-55EC39F4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7723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81200"/>
            <a:ext cx="5980654" cy="2520845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69275" y="5181600"/>
            <a:ext cx="8256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 চালনায় সতর্কতা লিখে আনবে।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3E9984-232F-46C6-8270-2E1645B4152D}"/>
              </a:ext>
            </a:extLst>
          </p:cNvPr>
          <p:cNvSpPr/>
          <p:nvPr/>
        </p:nvSpPr>
        <p:spPr>
          <a:xfrm>
            <a:off x="4497388" y="533400"/>
            <a:ext cx="3200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5400" b="1" spc="150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8D675-304D-4207-95CD-DD20746C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CD6-0FD3-4FAF-BD73-FB7CFB9137E6}" type="datetime1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A3BCC-A11B-4EFC-9790-F9E62163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E7B3D-D450-46A7-8B8E-577E718E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677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0961" y="3429000"/>
            <a:ext cx="10833254" cy="2902783"/>
          </a:xfrm>
          <a:prstGeom prst="ellipse">
            <a:avLst/>
          </a:prstGeom>
          <a:noFill/>
          <a:ln w="762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24" b="1" kern="0" dirty="0" err="1">
                <a:ln w="11430"/>
                <a:solidFill>
                  <a:srgbClr val="ED454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7" b="1" kern="0" dirty="0">
              <a:ln w="11430"/>
              <a:solidFill>
                <a:srgbClr val="ED454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3419" y="381000"/>
            <a:ext cx="200247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kern="0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sz="54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b="1" kern="0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5135E-8E17-4046-8F9C-E05C9E83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84A-812A-4577-9D5F-E1166F8101A6}" type="datetime1">
              <a:rPr lang="en-US" smtClean="0"/>
              <a:t>23-Aug-21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A6AA1-05E8-4411-80D7-43B97C0D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284C8-7DCC-49F6-86C8-2E3ABFFA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3D44D2-AAE1-41BF-91D2-AC41F34DB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2042" b="2986"/>
          <a:stretch/>
        </p:blipFill>
        <p:spPr>
          <a:xfrm>
            <a:off x="3614028" y="1524000"/>
            <a:ext cx="4963944" cy="25599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3698366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013 0.04399 L -0.00013 -0.0840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12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381" y="1519275"/>
            <a:ext cx="3934829" cy="3475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047384" y="1366497"/>
            <a:ext cx="1835491" cy="2653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16642" b="1" spc="150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406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7669" y="1366497"/>
            <a:ext cx="1187879" cy="2653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16642" b="1" spc="150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6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1953" y="4040112"/>
            <a:ext cx="1406427" cy="2653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16642" b="1" spc="150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406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67424" y="3963723"/>
            <a:ext cx="1843526" cy="2653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 algn="ctr"/>
            <a:r>
              <a:rPr lang="bn-IN" sz="16642" b="1" spc="150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endParaRPr lang="en-US" sz="16642" b="1" spc="1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46981-8D0C-4F1B-9DDC-29F2C5D6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39259-BE05-432F-BDBE-06BFAC7CAED9}" type="datetime1">
              <a:rPr lang="en-US" smtClean="0"/>
              <a:t>23-Aug-21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23D94-F0F3-444E-8A18-340A723C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759E2-CEA9-4E37-B1F4-FD3A82D3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4414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7 -4.07407E-6 L 0.09696 -0.2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8" y="-10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22 -4.07407E-6 L -0.28527 -0.21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1" y="-107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32 -0.00625 L 0.29049 -0.59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8" y="-29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 -0.00416 L -0.07725 -0.58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29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A37957C-473A-4793-A037-B613DDDC2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97" y="685800"/>
            <a:ext cx="1311205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43568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79614" y="5343906"/>
            <a:ext cx="3742274" cy="711064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পেচ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54326" y="290856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13725" y="2091269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41842" y="4543142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7928" y="3725851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04B588-8B4F-4770-8CD7-16665DB11570}"/>
              </a:ext>
            </a:extLst>
          </p:cNvPr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FB1A18-E1AB-420C-BAD3-0D7D70DDA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26" name="Rectangle 25">
            <a:hlinkClick r:id="rId4"/>
            <a:extLst>
              <a:ext uri="{FF2B5EF4-FFF2-40B4-BE49-F238E27FC236}">
                <a16:creationId xmlns:a16="http://schemas.microsoft.com/office/drawing/2014/main" id="{1787D924-D3A9-404F-8CF0-E88E98F17434}"/>
              </a:ext>
            </a:extLst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B0100F-DAC2-446B-97FA-67F2217E5EA7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C5CE40B-FC92-4124-ABEE-EDB0ADEDC53E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2AA1C2-1EC2-48EC-A9D2-E87701E63596}"/>
                  </a:ext>
                </a:extLst>
              </p:cNvPr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7B9F255-B7AC-4166-BEAA-40AB529C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F60981D-34A3-42CE-9E68-379F4A0B4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35" name="Picture 34">
                <a:hlinkClick r:id="rId5"/>
                <a:extLst>
                  <a:ext uri="{FF2B5EF4-FFF2-40B4-BE49-F238E27FC236}">
                    <a16:creationId xmlns:a16="http://schemas.microsoft.com/office/drawing/2014/main" id="{CF58DCF2-9ADB-4CEC-914F-C876A0856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36" name="Picture 35">
                <a:hlinkClick r:id="rId7"/>
                <a:extLst>
                  <a:ext uri="{FF2B5EF4-FFF2-40B4-BE49-F238E27FC236}">
                    <a16:creationId xmlns:a16="http://schemas.microsoft.com/office/drawing/2014/main" id="{521B0B59-D9B2-4F38-8C7B-A2258221B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7" name="Picture 36">
                <a:hlinkClick r:id="rId6"/>
                <a:extLst>
                  <a:ext uri="{FF2B5EF4-FFF2-40B4-BE49-F238E27FC236}">
                    <a16:creationId xmlns:a16="http://schemas.microsoft.com/office/drawing/2014/main" id="{B8519688-DDD5-421C-AE5B-6460A83EC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CAB95A2-B40B-402A-AA72-0354BF9A7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E383DFB-8188-4AD3-8EDC-93B5427524E8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444B9C4-7766-4386-BD05-62C8B659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827AA-9C68-48CB-84A1-1F9F5F6A8AE3}" type="datetime8">
              <a:rPr lang="bn-BD" smtClean="0"/>
              <a:t>23 আগস্ট., 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37778-D5AD-453E-99E2-3D25B638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Special Tools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FC370E-8964-48D0-869B-A3C6FAAE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79CDC-224F-45C4-A6B9-E5C22C24BA7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7395108-ACFA-4DFD-974F-EEE88D8BC7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66" y="1631670"/>
            <a:ext cx="1274174" cy="17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89583" l="14829" r="88213">
                        <a14:foregroundMark x1="36122" y1="15104" x2="63498" y2="12500"/>
                        <a14:foregroundMark x1="45247" y1="8333" x2="52471" y2="8333"/>
                        <a14:foregroundMark x1="27757" y1="84375" x2="18631" y2="87500"/>
                        <a14:foregroundMark x1="35361" y1="80208" x2="26996" y2="8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32" r="12245" b="9412"/>
          <a:stretch/>
        </p:blipFill>
        <p:spPr bwMode="auto">
          <a:xfrm>
            <a:off x="838200" y="609600"/>
            <a:ext cx="3272067" cy="21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3" b="82051" l="3876" r="92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81" y="609600"/>
            <a:ext cx="3380213" cy="21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99485" l="772" r="100000">
                        <a14:foregroundMark x1="20463" y1="25258" x2="46332" y2="21649"/>
                        <a14:foregroundMark x1="10425" y1="60825" x2="43243" y2="53093"/>
                        <a14:foregroundMark x1="12355" y1="51031" x2="21622" y2="57216"/>
                        <a14:foregroundMark x1="33205" y1="47938" x2="41699" y2="52577"/>
                        <a14:foregroundMark x1="16602" y1="48454" x2="18147" y2="55155"/>
                        <a14:foregroundMark x1="23166" y1="17010" x2="31660" y2="19588"/>
                        <a14:foregroundMark x1="19691" y1="20103" x2="18919" y2="25773"/>
                        <a14:foregroundMark x1="98069" y1="22680" x2="99228" y2="33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3272067" cy="213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8" b="97884" l="0" r="99625">
                        <a14:foregroundMark x1="29963" y1="83598" x2="41948" y2="86243"/>
                        <a14:foregroundMark x1="55431" y1="92593" x2="64045" y2="76190"/>
                        <a14:foregroundMark x1="82772" y1="79894" x2="86142" y2="62434"/>
                        <a14:foregroundMark x1="87640" y1="50794" x2="91011" y2="38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04" y="4343400"/>
            <a:ext cx="3334567" cy="214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343400"/>
            <a:ext cx="3239080" cy="214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67" b="98667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"/>
            <a:ext cx="3208337" cy="21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0894" y="2821266"/>
            <a:ext cx="10453387" cy="1215467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গুলি মনোযোগ দিয়ে লক্ষ্য কর। 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9EF8A-EB5F-410D-8BC3-145099D0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081F-4D36-4712-A445-5D2956FDCA7F}" type="datetime1">
              <a:rPr lang="en-US" smtClean="0"/>
              <a:t>23-Aug-21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2784A-B985-4E28-BE5B-E89B13DF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61BA2-4DDA-4054-BB33-044D1AFB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7" b="97170" l="0" r="99580">
                        <a14:foregroundMark x1="18908" y1="27358" x2="0" y2="21226"/>
                        <a14:foregroundMark x1="86975" y1="44340" x2="99580" y2="44340"/>
                        <a14:foregroundMark x1="73529" y1="85377" x2="97479" y2="97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5"/>
          <a:stretch/>
        </p:blipFill>
        <p:spPr bwMode="auto">
          <a:xfrm>
            <a:off x="4417030" y="381000"/>
            <a:ext cx="3361115" cy="21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0" l="0" r="100000">
                        <a14:foregroundMark x1="5286" y1="46396" x2="10132" y2="30631"/>
                        <a14:foregroundMark x1="75330" y1="39189" x2="79295" y2="37387"/>
                        <a14:foregroundMark x1="72247" y1="4505" x2="96035" y2="33784"/>
                        <a14:foregroundMark x1="57709" y1="3153" x2="33040" y2="4054"/>
                        <a14:foregroundMark x1="31718" y1="1802" x2="38326" y2="2703"/>
                        <a14:foregroundMark x1="63436" y1="4505" x2="70485" y2="7207"/>
                        <a14:foregroundMark x1="71806" y1="4505" x2="59031" y2="450"/>
                        <a14:foregroundMark x1="72687" y1="3153" x2="99559" y2="40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361115" cy="21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3" b="96757" l="32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3284726" cy="21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423" l="0" r="99614">
                        <a14:foregroundMark x1="21236" y1="26289" x2="44402" y2="22165"/>
                        <a14:foregroundMark x1="11197" y1="64433" x2="18919" y2="62887"/>
                        <a14:foregroundMark x1="13900" y1="57732" x2="20463" y2="50515"/>
                        <a14:foregroundMark x1="43629" y1="73711" x2="18919" y2="92268"/>
                        <a14:foregroundMark x1="22008" y1="89175" x2="13900" y2="97423"/>
                        <a14:foregroundMark x1="84556" y1="40206" x2="99228" y2="26289"/>
                        <a14:backgroundMark x1="32432" y1="71649" x2="23552" y2="74742"/>
                        <a14:backgroundMark x1="36293" y1="5155" x2="386" y2="10825"/>
                        <a14:backgroundMark x1="46718" y1="47938" x2="33205" y2="42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361115" cy="206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3" b="98667" l="0" r="99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30" y="4038600"/>
            <a:ext cx="3361115" cy="206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86" y1="60927" x2="56886" y2="75497"/>
                        <a14:foregroundMark x1="1796" y1="80795" x2="44611" y2="98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62400"/>
            <a:ext cx="3284726" cy="212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8494" y="2667000"/>
            <a:ext cx="10758187" cy="1224265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22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IN" sz="962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 চিত্র? </a:t>
            </a:r>
            <a:endParaRPr lang="en-US" sz="962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494" y="2667000"/>
            <a:ext cx="10758187" cy="1222224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1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সবই থ্রেড বা প্যাঁচ কাঁটার টুলস।</a:t>
            </a:r>
            <a:endParaRPr lang="en-US" sz="601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8494" y="2667000"/>
            <a:ext cx="10758187" cy="1222224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1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আজকের পাঠ কি হতে পারে বলতে পার</a:t>
            </a:r>
            <a:r>
              <a:rPr lang="en-US" sz="541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AA3D5-82BD-4A05-8CA1-696FD6A8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D288-D9DD-4EB6-85D3-9BA76CBC6094}" type="datetime1">
              <a:rPr lang="en-US" smtClean="0"/>
              <a:t>23-Aug-21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3B5D8-5C43-4E2B-924C-6D7B00A6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23E70-B43F-4003-B0FB-2741A2B8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0326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425862-A39D-4DC3-B57E-B552575AEB89}"/>
              </a:ext>
            </a:extLst>
          </p:cNvPr>
          <p:cNvSpPr/>
          <p:nvPr/>
        </p:nvSpPr>
        <p:spPr>
          <a:xfrm>
            <a:off x="4364832" y="304800"/>
            <a:ext cx="3465512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324D30D-D6AA-458A-A6FF-58431B38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8" b="97884" l="0" r="99625">
                        <a14:foregroundMark x1="29963" y1="83598" x2="41948" y2="86243"/>
                        <a14:foregroundMark x1="55431" y1="92593" x2="64045" y2="76190"/>
                        <a14:foregroundMark x1="82772" y1="79894" x2="86142" y2="62434"/>
                        <a14:foregroundMark x1="87640" y1="50794" x2="91011" y2="38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3" y="1295400"/>
            <a:ext cx="6143630" cy="395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3651B0-5945-4FA0-8E57-F6BB82D3C901}"/>
              </a:ext>
            </a:extLst>
          </p:cNvPr>
          <p:cNvSpPr/>
          <p:nvPr/>
        </p:nvSpPr>
        <p:spPr>
          <a:xfrm>
            <a:off x="4878388" y="5334000"/>
            <a:ext cx="2438400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(Die)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33287-1C02-49CC-A63A-DC7959C0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7F79-6C4B-4C1C-AFCA-0D5F643E9D50}" type="datetime1">
              <a:rPr lang="en-US" smtClean="0"/>
              <a:t>23-Aug-21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F674-2C7F-41D8-8DDC-AF266D0A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4AD08-733B-4DCA-BBE8-A14F8858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045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7888" y="304800"/>
            <a:ext cx="2819400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9947" y="2871773"/>
            <a:ext cx="7715287" cy="2792339"/>
          </a:xfrm>
          <a:prstGeom prst="rect">
            <a:avLst/>
          </a:prstGeom>
          <a:noFill/>
        </p:spPr>
        <p:txBody>
          <a:bodyPr wrap="square" lIns="91667" tIns="45833" rIns="91667" bIns="45833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71500" indent="-571500">
              <a:lnSpc>
                <a:spcPct val="150000"/>
              </a:lnSpc>
              <a:buClr>
                <a:srgbClr val="0000CC"/>
              </a:buClr>
              <a:buFont typeface="Dante" panose="02020502050200020203" pitchFamily="18" charset="0"/>
              <a:buChar char="֍"/>
            </a:pP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10" b="1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0000CC"/>
              </a:buClr>
              <a:buFont typeface="Dante" panose="02020502050200020203" pitchFamily="18" charset="0"/>
              <a:buChar char="֍"/>
            </a:pP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 এর প্রকারভেদ লিখতে পারবে। </a:t>
            </a:r>
            <a:endParaRPr lang="en-US" sz="4010" b="1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0000CC"/>
              </a:buClr>
              <a:buFont typeface="Dante" panose="02020502050200020203" pitchFamily="18" charset="0"/>
              <a:buChar char="֍"/>
            </a:pP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 এর </a:t>
            </a:r>
            <a:r>
              <a:rPr lang="bn-BD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9018" y="1824710"/>
            <a:ext cx="6157384" cy="70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401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শিক্ষার্থীরাঃ-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5C598-477E-43DC-8B68-721295D0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5AD-D2D8-458B-89F5-91877DE3D6F8}" type="datetime1">
              <a:rPr lang="en-US" smtClean="0"/>
              <a:t>23-Aug-21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1B6D0-3427-4A58-824B-A3DBF219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EA066-9947-4044-A94A-CBC6917C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471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4769" y="381000"/>
            <a:ext cx="326563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(Die)</a:t>
            </a:r>
            <a:r>
              <a:rPr lang="bn-IN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11159063" cy="132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কাটিং টুলস যা গোলাকার বস্তুর বাহিরে</a:t>
            </a:r>
          </a:p>
          <a:p>
            <a:pPr algn="ctr"/>
            <a:r>
              <a:rPr lang="bn-IN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 স্ক্রু-থ্রেড বা প্যাঁচ কাটার কাজে ব্যবহার করা হয়।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146" l="15209" r="86312">
                        <a14:foregroundMark x1="33840" y1="18750" x2="49430" y2="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15181" b="9055"/>
          <a:stretch/>
        </p:blipFill>
        <p:spPr bwMode="auto">
          <a:xfrm>
            <a:off x="5410200" y="3200400"/>
            <a:ext cx="3962400" cy="332943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DAA433-722C-40F8-9C1B-2BD71973C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9" b="973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396533">
            <a:off x="936633" y="3751409"/>
            <a:ext cx="5424458" cy="22801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2CCE0-5B26-4ABC-810D-9A64A318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8757-2F7F-4635-8930-30E9F0CA4CF8}" type="datetime1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FAA75-DAD5-45FA-B0D1-92B1720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4D05A-AEF4-480D-A318-B9686B1C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3943" y="228600"/>
            <a:ext cx="414728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ডাই-এর প্রকারভেদ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3823" y="1442886"/>
            <a:ext cx="1081344" cy="576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1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ডাই</a:t>
            </a:r>
            <a:endParaRPr lang="en-US" sz="3208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5778548" y="2019276"/>
            <a:ext cx="5947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75768" y="2533162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408502" y="2505385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61879" y="2533162"/>
            <a:ext cx="35466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34885" y="2998441"/>
            <a:ext cx="2138892" cy="431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সলিড ডাই </a:t>
            </a:r>
            <a:endParaRPr lang="en-US" sz="1805" dirty="0"/>
          </a:p>
        </p:txBody>
      </p:sp>
      <p:sp>
        <p:nvSpPr>
          <p:cNvPr id="19" name="Rectangle 18"/>
          <p:cNvSpPr/>
          <p:nvPr/>
        </p:nvSpPr>
        <p:spPr>
          <a:xfrm>
            <a:off x="5778548" y="3006185"/>
            <a:ext cx="3525790" cy="429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অ্যাডজাস্টেবল ডাই</a:t>
            </a:r>
            <a:endParaRPr lang="en-US" sz="1805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72987" y="4074830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55763" y="4047053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59098" y="4047053"/>
            <a:ext cx="4819450" cy="277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98775" y="4074834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9604" y="4567890"/>
            <a:ext cx="2062503" cy="381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স্কায়ার ডাই</a:t>
            </a:r>
            <a:endParaRPr lang="en-US" sz="1805" dirty="0"/>
          </a:p>
        </p:txBody>
      </p:sp>
      <p:sp>
        <p:nvSpPr>
          <p:cNvPr id="30" name="Rectangle 29"/>
          <p:cNvSpPr/>
          <p:nvPr/>
        </p:nvSpPr>
        <p:spPr>
          <a:xfrm>
            <a:off x="2964052" y="4554002"/>
            <a:ext cx="1875002" cy="381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ডাইনাট</a:t>
            </a:r>
            <a:endParaRPr lang="en-US" sz="1805" dirty="0"/>
          </a:p>
        </p:txBody>
      </p:sp>
      <p:sp>
        <p:nvSpPr>
          <p:cNvPr id="31" name="Rectangle 30"/>
          <p:cNvSpPr/>
          <p:nvPr/>
        </p:nvSpPr>
        <p:spPr>
          <a:xfrm>
            <a:off x="5243824" y="4567890"/>
            <a:ext cx="1463287" cy="381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স্ক্রু-প্লেট </a:t>
            </a:r>
            <a:endParaRPr lang="en-US" sz="1805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616836" y="3429796"/>
            <a:ext cx="0" cy="4922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471001" y="3901223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650816" y="3894272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450190" y="3915111"/>
            <a:ext cx="2228406" cy="6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20212" y="3435945"/>
            <a:ext cx="0" cy="6388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950801" y="4401224"/>
            <a:ext cx="2973223" cy="534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রাউন্ড স্প্লিট ডাই</a:t>
            </a:r>
            <a:endParaRPr lang="en-US" sz="1805" dirty="0"/>
          </a:p>
        </p:txBody>
      </p:sp>
      <p:sp>
        <p:nvSpPr>
          <p:cNvPr id="43" name="Rectangle 42"/>
          <p:cNvSpPr/>
          <p:nvPr/>
        </p:nvSpPr>
        <p:spPr>
          <a:xfrm>
            <a:off x="10073180" y="4415112"/>
            <a:ext cx="1623009" cy="520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স্টক ডাই</a:t>
            </a:r>
            <a:endParaRPr lang="en-US" sz="1805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0" b="80429" l="11022" r="806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8413" r="14368" b="15405"/>
          <a:stretch/>
        </p:blipFill>
        <p:spPr bwMode="auto">
          <a:xfrm>
            <a:off x="959098" y="2019277"/>
            <a:ext cx="1609120" cy="173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9" b="98104" l="3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514600"/>
            <a:ext cx="1600986" cy="128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2" b="100000" l="4889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05400"/>
            <a:ext cx="1710786" cy="151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3" b="38095" l="14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080"/>
          <a:stretch/>
        </p:blipFill>
        <p:spPr bwMode="auto">
          <a:xfrm>
            <a:off x="5184920" y="5117904"/>
            <a:ext cx="1581093" cy="106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1604169" cy="153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556" b="89778" l="8889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7643" r="8687" b="9304"/>
          <a:stretch/>
        </p:blipFill>
        <p:spPr bwMode="auto">
          <a:xfrm>
            <a:off x="7636439" y="4965429"/>
            <a:ext cx="1591509" cy="136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3979" r="100000">
                        <a14:foregroundMark x1="26790" y1="22936" x2="62865" y2="8869"/>
                        <a14:foregroundMark x1="49602" y1="11927" x2="38196" y2="12844"/>
                        <a14:foregroundMark x1="59416" y1="2752" x2="67374" y2="5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368" y="4992155"/>
            <a:ext cx="1572434" cy="136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DA360-DA28-4839-98B2-157017CB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B5CB-2AAF-49D9-B492-00E42FC2FB4A}" type="datetime1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ACE6-A386-42D1-81C1-1A862934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Outside Thread Cutting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2C71F-9A2E-4B96-8B3D-400A5D4A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2FCC-8730-4104-96B1-7F3FD020B4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  <p:bldP spid="28" grpId="0" animBg="1"/>
      <p:bldP spid="30" grpId="0" animBg="1"/>
      <p:bldP spid="3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477</Words>
  <Application>Microsoft Office PowerPoint</Application>
  <PresentationFormat>Widescreen</PresentationFormat>
  <Paragraphs>128</Paragraphs>
  <Slides>18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Yu Mincho Light</vt:lpstr>
      <vt:lpstr>Arial</vt:lpstr>
      <vt:lpstr>Arial Black</vt:lpstr>
      <vt:lpstr>Blackadder ITC</vt:lpstr>
      <vt:lpstr>Calibri</vt:lpstr>
      <vt:lpstr>Dante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TSCM</cp:lastModifiedBy>
  <cp:revision>98</cp:revision>
  <dcterms:created xsi:type="dcterms:W3CDTF">2017-04-06T17:34:03Z</dcterms:created>
  <dcterms:modified xsi:type="dcterms:W3CDTF">2021-08-23T04:59:06Z</dcterms:modified>
</cp:coreProperties>
</file>