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301" r:id="rId5"/>
    <p:sldId id="302" r:id="rId6"/>
    <p:sldId id="256" r:id="rId7"/>
    <p:sldId id="304" r:id="rId8"/>
    <p:sldId id="283" r:id="rId9"/>
    <p:sldId id="305" r:id="rId10"/>
    <p:sldId id="284" r:id="rId11"/>
    <p:sldId id="306" r:id="rId12"/>
    <p:sldId id="285" r:id="rId13"/>
    <p:sldId id="307" r:id="rId14"/>
    <p:sldId id="286" r:id="rId15"/>
    <p:sldId id="308" r:id="rId16"/>
    <p:sldId id="287" r:id="rId17"/>
    <p:sldId id="309" r:id="rId18"/>
    <p:sldId id="289" r:id="rId19"/>
    <p:sldId id="310" r:id="rId20"/>
    <p:sldId id="288" r:id="rId21"/>
    <p:sldId id="311" r:id="rId22"/>
    <p:sldId id="290" r:id="rId23"/>
    <p:sldId id="312" r:id="rId24"/>
    <p:sldId id="291" r:id="rId25"/>
    <p:sldId id="313" r:id="rId26"/>
    <p:sldId id="292" r:id="rId27"/>
    <p:sldId id="314" r:id="rId28"/>
    <p:sldId id="293" r:id="rId29"/>
    <p:sldId id="315" r:id="rId30"/>
    <p:sldId id="294" r:id="rId31"/>
    <p:sldId id="316" r:id="rId32"/>
    <p:sldId id="295" r:id="rId33"/>
    <p:sldId id="317" r:id="rId34"/>
    <p:sldId id="296" r:id="rId35"/>
    <p:sldId id="318" r:id="rId36"/>
    <p:sldId id="297" r:id="rId37"/>
    <p:sldId id="319" r:id="rId38"/>
    <p:sldId id="298" r:id="rId39"/>
    <p:sldId id="320" r:id="rId40"/>
    <p:sldId id="299" r:id="rId41"/>
    <p:sldId id="321" r:id="rId42"/>
    <p:sldId id="300" r:id="rId43"/>
    <p:sldId id="275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6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8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3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2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7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7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7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9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35B62-72D2-45F3-80B6-EBD0319F1F16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64E0-C071-43EF-A574-160BE68A0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5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936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4782" y="2705725"/>
            <a:ext cx="618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BD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1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81637"/>
                <a:ext cx="12192000" cy="916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/>
                  <a:t>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৬</m:t>
                        </m:r>
                      </m:den>
                    </m:f>
                    <m:r>
                      <a:rPr lang="en-GB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৩</m:t>
                    </m:r>
                  </m:oMath>
                </a14:m>
                <a:endParaRPr lang="en-GB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1637"/>
                <a:ext cx="12192000" cy="9160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535383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(৩)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251206E-D8C4-438B-B02A-31B40BC251AD}"/>
                  </a:ext>
                </a:extLst>
              </p:cNvPr>
              <p:cNvSpPr txBox="1"/>
              <p:nvPr/>
            </p:nvSpPr>
            <p:spPr>
              <a:xfrm>
                <a:off x="-12938" y="2313913"/>
                <a:ext cx="12192000" cy="1007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৬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251206E-D8C4-438B-B02A-31B40BC25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938" y="2313913"/>
                <a:ext cx="12192000" cy="1007584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70090F5-A013-44D6-8E28-92C64557C852}"/>
              </a:ext>
            </a:extLst>
          </p:cNvPr>
          <p:cNvSpPr txBox="1"/>
          <p:nvPr/>
        </p:nvSpPr>
        <p:spPr>
          <a:xfrm>
            <a:off x="9700" y="177351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১</a:t>
            </a:r>
            <a:endParaRPr lang="en-GB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66C5E9-1E38-4EFD-B319-D2BB147880C4}"/>
              </a:ext>
            </a:extLst>
          </p:cNvPr>
          <p:cNvSpPr txBox="1"/>
          <p:nvPr/>
        </p:nvSpPr>
        <p:spPr>
          <a:xfrm>
            <a:off x="-12938" y="32140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২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533AB96-BFD3-4402-8438-2C0CB6DDC6D6}"/>
                  </a:ext>
                </a:extLst>
              </p:cNvPr>
              <p:cNvSpPr txBox="1"/>
              <p:nvPr/>
            </p:nvSpPr>
            <p:spPr>
              <a:xfrm>
                <a:off x="0" y="4063878"/>
                <a:ext cx="12192000" cy="1037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533AB96-BFD3-4402-8438-2C0CB6DDC6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63878"/>
                <a:ext cx="12192000" cy="1037400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3C1994-8E85-42F2-BC5A-280309BBBCA2}"/>
                  </a:ext>
                </a:extLst>
              </p:cNvPr>
              <p:cNvSpPr txBox="1"/>
              <p:nvPr/>
            </p:nvSpPr>
            <p:spPr>
              <a:xfrm>
                <a:off x="9700" y="5103475"/>
                <a:ext cx="12192000" cy="1037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3C1994-8E85-42F2-BC5A-280309BBB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0" y="5103475"/>
                <a:ext cx="12192000" cy="1037400"/>
              </a:xfrm>
              <a:prstGeom prst="rect">
                <a:avLst/>
              </a:prstGeom>
              <a:blipFill>
                <a:blip r:embed="rId5"/>
                <a:stretch>
                  <a:fillRect b="-1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4C1537-A5A5-41D7-83B9-917619002219}"/>
              </a:ext>
            </a:extLst>
          </p:cNvPr>
          <p:cNvCxnSpPr/>
          <p:nvPr/>
        </p:nvCxnSpPr>
        <p:spPr>
          <a:xfrm>
            <a:off x="4655128" y="2560321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EFC729-0CCC-4F3A-855E-96F14B6F6176}"/>
              </a:ext>
            </a:extLst>
          </p:cNvPr>
          <p:cNvCxnSpPr/>
          <p:nvPr/>
        </p:nvCxnSpPr>
        <p:spPr>
          <a:xfrm>
            <a:off x="4408526" y="3111733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8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61EDD7-C998-4937-9677-36EADDF45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518DF7F5-9729-4C15-AC78-ADD9F35E71FE}"/>
              </a:ext>
            </a:extLst>
          </p:cNvPr>
          <p:cNvSpPr/>
          <p:nvPr/>
        </p:nvSpPr>
        <p:spPr>
          <a:xfrm>
            <a:off x="8562079" y="1000299"/>
            <a:ext cx="2144684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E5053E-4345-43E8-ABAE-751CFDAC5965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92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78880"/>
                <a:ext cx="1219200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৬</m:t>
                        </m:r>
                      </m:den>
                    </m:f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৯</m:t>
                    </m:r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8880"/>
                <a:ext cx="12192000" cy="10090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535383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(৪)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8BD159-EB08-488E-A754-422EAC16E536}"/>
              </a:ext>
            </a:extLst>
          </p:cNvPr>
          <p:cNvSpPr txBox="1"/>
          <p:nvPr/>
        </p:nvSpPr>
        <p:spPr>
          <a:xfrm>
            <a:off x="1" y="194796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৩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C2939A-AA5E-4172-96DC-1E82A062ACB7}"/>
                  </a:ext>
                </a:extLst>
              </p:cNvPr>
              <p:cNvSpPr txBox="1"/>
              <p:nvPr/>
            </p:nvSpPr>
            <p:spPr>
              <a:xfrm>
                <a:off x="13853" y="2419004"/>
                <a:ext cx="1219200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৯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৬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C2939A-AA5E-4172-96DC-1E82A062A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3" y="2419004"/>
                <a:ext cx="12192000" cy="1009059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F1F506D-C578-44EC-B46C-860C9841A392}"/>
              </a:ext>
            </a:extLst>
          </p:cNvPr>
          <p:cNvSpPr txBox="1"/>
          <p:nvPr/>
        </p:nvSpPr>
        <p:spPr>
          <a:xfrm>
            <a:off x="-1" y="330568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   ২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C9781B2-F601-4041-8455-C8116ABF5957}"/>
                  </a:ext>
                </a:extLst>
              </p:cNvPr>
              <p:cNvSpPr txBox="1"/>
              <p:nvPr/>
            </p:nvSpPr>
            <p:spPr>
              <a:xfrm>
                <a:off x="13847" y="4164680"/>
                <a:ext cx="12192000" cy="1019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C9781B2-F601-4041-8455-C8116ABF5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7" y="4164680"/>
                <a:ext cx="12192000" cy="1019574"/>
              </a:xfrm>
              <a:prstGeom prst="rect">
                <a:avLst/>
              </a:prstGeom>
              <a:blipFill>
                <a:blip r:embed="rId4"/>
                <a:stretch>
                  <a:fillRect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5E9E886-297F-46D7-98F4-798AEA87D244}"/>
                  </a:ext>
                </a:extLst>
              </p:cNvPr>
              <p:cNvSpPr txBox="1"/>
              <p:nvPr/>
            </p:nvSpPr>
            <p:spPr>
              <a:xfrm>
                <a:off x="-8309" y="5563984"/>
                <a:ext cx="12192000" cy="1019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5E9E886-297F-46D7-98F4-798AEA87D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309" y="5563984"/>
                <a:ext cx="12192000" cy="1019574"/>
              </a:xfrm>
              <a:prstGeom prst="rect">
                <a:avLst/>
              </a:prstGeom>
              <a:blipFill>
                <a:blip r:embed="rId5"/>
                <a:stretch>
                  <a:fillRect b="-13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817811-C612-4979-A80D-95D50B90E3D5}"/>
              </a:ext>
            </a:extLst>
          </p:cNvPr>
          <p:cNvCxnSpPr/>
          <p:nvPr/>
        </p:nvCxnSpPr>
        <p:spPr>
          <a:xfrm>
            <a:off x="4655128" y="2676696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2A3A16-6C57-460F-8780-9D4D14457D39}"/>
              </a:ext>
            </a:extLst>
          </p:cNvPr>
          <p:cNvCxnSpPr/>
          <p:nvPr/>
        </p:nvCxnSpPr>
        <p:spPr>
          <a:xfrm>
            <a:off x="4425141" y="3228101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47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9BE478-4673-4361-A145-D8E608AB9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842A2688-B3F2-4CF8-8E9A-3FF52ABE99CC}"/>
              </a:ext>
            </a:extLst>
          </p:cNvPr>
          <p:cNvSpPr/>
          <p:nvPr/>
        </p:nvSpPr>
        <p:spPr>
          <a:xfrm>
            <a:off x="2011641" y="1881443"/>
            <a:ext cx="2144684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A3A787-3988-4130-8BC2-3A4C5166C8D7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39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81637"/>
                <a:ext cx="12192000" cy="935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/>
                  <a:t>				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৭</m:t>
                        </m:r>
                      </m:den>
                    </m:f>
                    <m:r>
                      <a:rPr lang="en-GB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২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৭</m:t>
                        </m:r>
                      </m:den>
                    </m:f>
                  </m:oMath>
                </a14:m>
                <a:endParaRPr lang="en-GB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1637"/>
                <a:ext cx="12192000" cy="9351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535383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(৫)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F007B45-EF58-4A9B-B825-1CC2869E3F27}"/>
                  </a:ext>
                </a:extLst>
              </p:cNvPr>
              <p:cNvSpPr txBox="1"/>
              <p:nvPr/>
            </p:nvSpPr>
            <p:spPr>
              <a:xfrm>
                <a:off x="0" y="2078184"/>
                <a:ext cx="12192000" cy="1028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২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৭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৭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F007B45-EF58-4A9B-B825-1CC2869E3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78184"/>
                <a:ext cx="12192000" cy="1028871"/>
              </a:xfrm>
              <a:prstGeom prst="rect">
                <a:avLst/>
              </a:prstGeom>
              <a:blipFill>
                <a:blip r:embed="rId3"/>
                <a:stretch>
                  <a:fillRect b="-10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9AF11B6-783D-4F3D-89E0-88721480A8D4}"/>
                  </a:ext>
                </a:extLst>
              </p:cNvPr>
              <p:cNvSpPr txBox="1"/>
              <p:nvPr/>
            </p:nvSpPr>
            <p:spPr>
              <a:xfrm>
                <a:off x="1850" y="5038848"/>
                <a:ext cx="1219015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১০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৪৯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9AF11B6-783D-4F3D-89E0-88721480A8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" y="5038848"/>
                <a:ext cx="12190150" cy="1009059"/>
              </a:xfrm>
              <a:prstGeom prst="rect">
                <a:avLst/>
              </a:prstGeom>
              <a:blipFill>
                <a:blip r:embed="rId4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A69CF1-296D-4A4E-B407-B1B40EB36745}"/>
                  </a:ext>
                </a:extLst>
              </p:cNvPr>
              <p:cNvSpPr txBox="1"/>
              <p:nvPr/>
            </p:nvSpPr>
            <p:spPr>
              <a:xfrm>
                <a:off x="-31400" y="3660480"/>
                <a:ext cx="1219200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১০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৪৯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A69CF1-296D-4A4E-B407-B1B40EB36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400" y="3660480"/>
                <a:ext cx="12192000" cy="1009059"/>
              </a:xfrm>
              <a:prstGeom prst="rect">
                <a:avLst/>
              </a:prstGeom>
              <a:blipFill>
                <a:blip r:embed="rId5"/>
                <a:stretch>
                  <a:fillRect b="-12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0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498A85-FBD1-45A4-ACCD-81D115D8B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0E60E291-1DAF-4A9C-8DE9-84C7D11688EF}"/>
              </a:ext>
            </a:extLst>
          </p:cNvPr>
          <p:cNvSpPr/>
          <p:nvPr/>
        </p:nvSpPr>
        <p:spPr>
          <a:xfrm>
            <a:off x="4222820" y="1881443"/>
            <a:ext cx="2144684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FA7ABE-7296-4AAF-925F-70307E631230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20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81637"/>
                <a:ext cx="12192000" cy="989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৪</m:t>
                        </m:r>
                      </m:den>
                    </m:f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৮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1637"/>
                <a:ext cx="12192000" cy="989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153007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(৬)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1E163FF-7A33-4856-B4C2-9176B6C7A9A2}"/>
                  </a:ext>
                </a:extLst>
              </p:cNvPr>
              <p:cNvSpPr txBox="1"/>
              <p:nvPr/>
            </p:nvSpPr>
            <p:spPr>
              <a:xfrm>
                <a:off x="0" y="2194566"/>
                <a:ext cx="12192000" cy="989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৪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৮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1E163FF-7A33-4856-B4C2-9176B6C7A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94566"/>
                <a:ext cx="12192000" cy="989758"/>
              </a:xfrm>
              <a:prstGeom prst="rect">
                <a:avLst/>
              </a:prstGeom>
              <a:blipFill>
                <a:blip r:embed="rId3"/>
                <a:stretch>
                  <a:fillRect b="-1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E2073B-C197-4E39-8A2A-CB7D2FD0673E}"/>
                  </a:ext>
                </a:extLst>
              </p:cNvPr>
              <p:cNvSpPr txBox="1"/>
              <p:nvPr/>
            </p:nvSpPr>
            <p:spPr>
              <a:xfrm>
                <a:off x="0" y="3671856"/>
                <a:ext cx="12192000" cy="1038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৯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৩২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E2073B-C197-4E39-8A2A-CB7D2FD06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71856"/>
                <a:ext cx="12192000" cy="1038874"/>
              </a:xfrm>
              <a:prstGeom prst="rect">
                <a:avLst/>
              </a:prstGeom>
              <a:blipFill>
                <a:blip r:embed="rId4"/>
                <a:stretch>
                  <a:fillRect b="-9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945D74-E8CE-43A3-8716-D7B54359952A}"/>
                  </a:ext>
                </a:extLst>
              </p:cNvPr>
              <p:cNvSpPr txBox="1"/>
              <p:nvPr/>
            </p:nvSpPr>
            <p:spPr>
              <a:xfrm>
                <a:off x="0" y="4781005"/>
                <a:ext cx="12192000" cy="1038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৯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৩২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945D74-E8CE-43A3-8716-D7B543599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1005"/>
                <a:ext cx="12192000" cy="1038874"/>
              </a:xfrm>
              <a:prstGeom prst="rect">
                <a:avLst/>
              </a:prstGeom>
              <a:blipFill>
                <a:blip r:embed="rId5"/>
                <a:stretch>
                  <a:fillRect b="-122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564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771467-6C4C-49D8-B89F-21E1D8FC3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852C046-2977-472C-A7F3-AED38CD6B18F}"/>
              </a:ext>
            </a:extLst>
          </p:cNvPr>
          <p:cNvSpPr/>
          <p:nvPr/>
        </p:nvSpPr>
        <p:spPr>
          <a:xfrm>
            <a:off x="6550388" y="1881443"/>
            <a:ext cx="2144684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59AE31-B8DA-45B5-88C9-EF092EEF375C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69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81637"/>
                <a:ext cx="12192000" cy="1008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৬</m:t>
                        </m:r>
                      </m:den>
                    </m:f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৭</m:t>
                        </m:r>
                      </m:den>
                    </m:f>
                  </m:oMath>
                </a14:m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</a:t>
                </a:r>
                <a:endParaRPr lang="en-GB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1637"/>
                <a:ext cx="12192000" cy="10088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169625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(৭)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F59B43-89E0-4C3D-877F-46D1A28E93EE}"/>
              </a:ext>
            </a:extLst>
          </p:cNvPr>
          <p:cNvSpPr txBox="1"/>
          <p:nvPr/>
        </p:nvSpPr>
        <p:spPr>
          <a:xfrm>
            <a:off x="0" y="191844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 ১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D501ED-2B21-4D90-A857-EC6C0F65C7DD}"/>
                  </a:ext>
                </a:extLst>
              </p:cNvPr>
              <p:cNvSpPr txBox="1"/>
              <p:nvPr/>
            </p:nvSpPr>
            <p:spPr>
              <a:xfrm>
                <a:off x="4155" y="2418429"/>
                <a:ext cx="12192000" cy="1026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৬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৭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D501ED-2B21-4D90-A857-EC6C0F65C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" y="2418429"/>
                <a:ext cx="12192000" cy="1026628"/>
              </a:xfrm>
              <a:prstGeom prst="rect">
                <a:avLst/>
              </a:prstGeom>
              <a:blipFill>
                <a:blip r:embed="rId3"/>
                <a:stretch>
                  <a:fillRect b="-11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74ADD54-1747-4BEB-8FA7-41091B111920}"/>
              </a:ext>
            </a:extLst>
          </p:cNvPr>
          <p:cNvSpPr txBox="1"/>
          <p:nvPr/>
        </p:nvSpPr>
        <p:spPr>
          <a:xfrm>
            <a:off x="5539" y="333062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F4DF29-ED6C-45F5-B034-4AAD410769A5}"/>
                  </a:ext>
                </a:extLst>
              </p:cNvPr>
              <p:cNvSpPr txBox="1"/>
              <p:nvPr/>
            </p:nvSpPr>
            <p:spPr>
              <a:xfrm>
                <a:off x="-19399" y="4110071"/>
                <a:ext cx="12192000" cy="1007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১৪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4F4DF29-ED6C-45F5-B034-4AAD41076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399" y="4110071"/>
                <a:ext cx="12192000" cy="1007584"/>
              </a:xfrm>
              <a:prstGeom prst="rect">
                <a:avLst/>
              </a:prstGeom>
              <a:blipFill>
                <a:blip r:embed="rId4"/>
                <a:stretch>
                  <a:fillRect b="-12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E46F91-3E04-407E-ACB5-937683522AB2}"/>
                  </a:ext>
                </a:extLst>
              </p:cNvPr>
              <p:cNvSpPr txBox="1"/>
              <p:nvPr/>
            </p:nvSpPr>
            <p:spPr>
              <a:xfrm>
                <a:off x="0" y="5448865"/>
                <a:ext cx="12192000" cy="1007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১৪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E46F91-3E04-407E-ACB5-937683522A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48865"/>
                <a:ext cx="12192000" cy="1007584"/>
              </a:xfrm>
              <a:prstGeom prst="rect">
                <a:avLst/>
              </a:prstGeom>
              <a:blipFill>
                <a:blip r:embed="rId5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7E45DC-4049-4924-9357-BD9B504070FE}"/>
              </a:ext>
            </a:extLst>
          </p:cNvPr>
          <p:cNvCxnSpPr/>
          <p:nvPr/>
        </p:nvCxnSpPr>
        <p:spPr>
          <a:xfrm>
            <a:off x="4655128" y="2676696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E4F00A-AFA4-42FC-9BE5-9DAF8166FA1A}"/>
              </a:ext>
            </a:extLst>
          </p:cNvPr>
          <p:cNvCxnSpPr/>
          <p:nvPr/>
        </p:nvCxnSpPr>
        <p:spPr>
          <a:xfrm>
            <a:off x="4192389" y="3211476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07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6B9E88-5B67-487A-BF8D-1699BF542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1E8DE3E5-6C13-4B2A-84A8-019860DF2BD0}"/>
              </a:ext>
            </a:extLst>
          </p:cNvPr>
          <p:cNvSpPr/>
          <p:nvPr/>
        </p:nvSpPr>
        <p:spPr>
          <a:xfrm>
            <a:off x="8678436" y="1881443"/>
            <a:ext cx="2144684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77993-D672-4D19-A2C8-935BEE002377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3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2988" y="286988"/>
            <a:ext cx="2026023" cy="751137"/>
          </a:xfrm>
        </p:spPr>
        <p:txBody>
          <a:bodyPr>
            <a:normAutofit/>
          </a:bodyPr>
          <a:lstStyle/>
          <a:p>
            <a:pPr algn="ctr"/>
            <a:r>
              <a:rPr lang="bn-IN" sz="4000" b="1" u="sng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370" y="1314636"/>
            <a:ext cx="5669323" cy="35666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3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রাহিম আহমদ</a:t>
            </a:r>
          </a:p>
          <a:p>
            <a:pPr marL="0" indent="0" algn="just">
              <a:buNone/>
            </a:pPr>
            <a:r>
              <a:rPr lang="bn-BD" sz="3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পদবীঃ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সহকারী শিক্ষক</a:t>
            </a:r>
          </a:p>
          <a:p>
            <a:pPr marL="0" indent="0" algn="ctr">
              <a:buNone/>
            </a:pPr>
            <a:r>
              <a:rPr lang="bn-BD" sz="3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প্রতিষ্ঠানের নামঃ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মক্রমপুর সরকারি 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 বিদ্যালয়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endParaRPr lang="bn-BD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জগন্নাথপুর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সুনামগঞ্জ</a:t>
            </a:r>
          </a:p>
          <a:p>
            <a:pPr marL="0" indent="0" algn="just">
              <a:buNone/>
            </a:pP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সিলেট 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265" y="4827961"/>
            <a:ext cx="5669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NikoshBAN" panose="02000000000000000000" pitchFamily="2" charset="0"/>
              </a:rPr>
              <a:t>E-mail: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NikoshBAN" panose="02000000000000000000" pitchFamily="2" charset="0"/>
              </a:rPr>
              <a:t>rahim8u@gmail.com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257143" y="1238530"/>
            <a:ext cx="4934856" cy="4423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3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pPr marL="0" indent="0">
              <a:buNone/>
            </a:pPr>
            <a:r>
              <a:rPr lang="bn-IN" sz="3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</a:p>
          <a:p>
            <a:pPr marL="0" indent="0">
              <a:buNone/>
            </a:pPr>
            <a:r>
              <a:rPr lang="bn-IN" sz="3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পাঠসংখ্যাঃ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৬৩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63986" y="1404136"/>
            <a:ext cx="162259" cy="4258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8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81641"/>
                <a:ext cx="12192000" cy="989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৮</m:t>
                        </m:r>
                      </m:den>
                    </m:f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৭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৯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1641"/>
                <a:ext cx="12192000" cy="989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202880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(৮)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6FA501-1A49-4691-AD0E-99B902CA2C4E}"/>
              </a:ext>
            </a:extLst>
          </p:cNvPr>
          <p:cNvSpPr txBox="1"/>
          <p:nvPr/>
        </p:nvSpPr>
        <p:spPr>
          <a:xfrm>
            <a:off x="0" y="181217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১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3246373-2A1D-4656-A24F-AE8C8862F7BC}"/>
                  </a:ext>
                </a:extLst>
              </p:cNvPr>
              <p:cNvSpPr txBox="1"/>
              <p:nvPr/>
            </p:nvSpPr>
            <p:spPr>
              <a:xfrm>
                <a:off x="-9700" y="2358057"/>
                <a:ext cx="12192000" cy="989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৭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৮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৯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3246373-2A1D-4656-A24F-AE8C8862F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700" y="2358057"/>
                <a:ext cx="12192000" cy="989758"/>
              </a:xfrm>
              <a:prstGeom prst="rect">
                <a:avLst/>
              </a:prstGeom>
              <a:blipFill>
                <a:blip r:embed="rId3"/>
                <a:stretch>
                  <a:fillRect b="-1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5175B8B-C1B7-43B6-8CE9-8456D91E87E7}"/>
              </a:ext>
            </a:extLst>
          </p:cNvPr>
          <p:cNvSpPr txBox="1"/>
          <p:nvPr/>
        </p:nvSpPr>
        <p:spPr>
          <a:xfrm>
            <a:off x="9700" y="326095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4C8EAEC-194C-4E9C-A1AD-8C8E2A3B65B8}"/>
                  </a:ext>
                </a:extLst>
              </p:cNvPr>
              <p:cNvSpPr txBox="1"/>
              <p:nvPr/>
            </p:nvSpPr>
            <p:spPr>
              <a:xfrm>
                <a:off x="9700" y="3996038"/>
                <a:ext cx="12192000" cy="1019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৭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২৪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4C8EAEC-194C-4E9C-A1AD-8C8E2A3B6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0" y="3996038"/>
                <a:ext cx="12192000" cy="1019062"/>
              </a:xfrm>
              <a:prstGeom prst="rect">
                <a:avLst/>
              </a:prstGeom>
              <a:blipFill>
                <a:blip r:embed="rId4"/>
                <a:stretch>
                  <a:fillRect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B9C7273-9F9C-4CF5-8DDE-2FEA4362D0A0}"/>
                  </a:ext>
                </a:extLst>
              </p:cNvPr>
              <p:cNvSpPr txBox="1"/>
              <p:nvPr/>
            </p:nvSpPr>
            <p:spPr>
              <a:xfrm>
                <a:off x="-5536" y="5115092"/>
                <a:ext cx="12192000" cy="1019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৭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২৪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B9C7273-9F9C-4CF5-8DDE-2FEA4362D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536" y="5115092"/>
                <a:ext cx="12192000" cy="1019062"/>
              </a:xfrm>
              <a:prstGeom prst="rect">
                <a:avLst/>
              </a:prstGeom>
              <a:blipFill>
                <a:blip r:embed="rId5"/>
                <a:stretch>
                  <a:fillRect b="-13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CFCA5F-DEED-4B7A-82AD-C48FD04BC333}"/>
              </a:ext>
            </a:extLst>
          </p:cNvPr>
          <p:cNvCxnSpPr/>
          <p:nvPr/>
        </p:nvCxnSpPr>
        <p:spPr>
          <a:xfrm>
            <a:off x="4172994" y="2610196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C436F4-29AF-437B-977B-EAFF9D0A6820}"/>
              </a:ext>
            </a:extLst>
          </p:cNvPr>
          <p:cNvCxnSpPr/>
          <p:nvPr/>
        </p:nvCxnSpPr>
        <p:spPr>
          <a:xfrm>
            <a:off x="4657902" y="3161604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51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47CED7-F58F-469A-B294-C4AC987DA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A0C5CC6-1AE5-4E90-8465-8BEF8555B0B6}"/>
              </a:ext>
            </a:extLst>
          </p:cNvPr>
          <p:cNvSpPr/>
          <p:nvPr/>
        </p:nvSpPr>
        <p:spPr>
          <a:xfrm>
            <a:off x="1994997" y="2779214"/>
            <a:ext cx="2144684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7F1C92-2A0B-458A-B921-015AF7AC927E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00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81638"/>
                <a:ext cx="12192000" cy="1007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৮</m:t>
                        </m:r>
                      </m:den>
                    </m:f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৪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1638"/>
                <a:ext cx="12192000" cy="10075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236128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(৯)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6EFD5-155A-45D9-8775-6F16585EBF5C}"/>
              </a:ext>
            </a:extLst>
          </p:cNvPr>
          <p:cNvSpPr txBox="1"/>
          <p:nvPr/>
        </p:nvSpPr>
        <p:spPr>
          <a:xfrm>
            <a:off x="0" y="199505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১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2F63BE-F61B-46FC-A757-87C30EC53819}"/>
                  </a:ext>
                </a:extLst>
              </p:cNvPr>
              <p:cNvSpPr txBox="1"/>
              <p:nvPr/>
            </p:nvSpPr>
            <p:spPr>
              <a:xfrm>
                <a:off x="-8315" y="2565555"/>
                <a:ext cx="12192000" cy="1007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৪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৮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2F63BE-F61B-46FC-A757-87C30EC53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315" y="2565555"/>
                <a:ext cx="12192000" cy="1007584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43002948-A114-4C03-9CC4-304CDB5DC5D8}"/>
              </a:ext>
            </a:extLst>
          </p:cNvPr>
          <p:cNvSpPr txBox="1"/>
          <p:nvPr/>
        </p:nvSpPr>
        <p:spPr>
          <a:xfrm>
            <a:off x="-8315" y="347569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২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BAC1566-76FC-48DC-B4BF-5556AE08E7C2}"/>
                  </a:ext>
                </a:extLst>
              </p:cNvPr>
              <p:cNvSpPr txBox="1"/>
              <p:nvPr/>
            </p:nvSpPr>
            <p:spPr>
              <a:xfrm>
                <a:off x="8315" y="4344365"/>
                <a:ext cx="12192000" cy="1038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BAC1566-76FC-48DC-B4BF-5556AE08E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" y="4344365"/>
                <a:ext cx="12192000" cy="1038874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AFB7B0A-6E7A-45E9-8D5C-7D0BE3BC0DD3}"/>
                  </a:ext>
                </a:extLst>
              </p:cNvPr>
              <p:cNvSpPr txBox="1"/>
              <p:nvPr/>
            </p:nvSpPr>
            <p:spPr>
              <a:xfrm>
                <a:off x="-8310" y="5488468"/>
                <a:ext cx="12192000" cy="1038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			সুতরাং নির্ণেয় হিসাব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AFB7B0A-6E7A-45E9-8D5C-7D0BE3BC0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310" y="5488468"/>
                <a:ext cx="12192000" cy="1038874"/>
              </a:xfrm>
              <a:prstGeom prst="rect">
                <a:avLst/>
              </a:prstGeom>
              <a:blipFill>
                <a:blip r:embed="rId5"/>
                <a:stretch>
                  <a:fillRect b="-122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A2D909B-B67B-4FC1-A835-30E076285CAD}"/>
              </a:ext>
            </a:extLst>
          </p:cNvPr>
          <p:cNvSpPr txBox="1"/>
          <p:nvPr/>
        </p:nvSpPr>
        <p:spPr>
          <a:xfrm>
            <a:off x="2775" y="199783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     ১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D74EA6-4389-45C4-9C2C-901C6D1082D8}"/>
              </a:ext>
            </a:extLst>
          </p:cNvPr>
          <p:cNvCxnSpPr/>
          <p:nvPr/>
        </p:nvCxnSpPr>
        <p:spPr>
          <a:xfrm>
            <a:off x="4156369" y="2809696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49CA47-BB33-49C4-9FB2-41FBBD48A92C}"/>
              </a:ext>
            </a:extLst>
          </p:cNvPr>
          <p:cNvCxnSpPr/>
          <p:nvPr/>
        </p:nvCxnSpPr>
        <p:spPr>
          <a:xfrm>
            <a:off x="4657897" y="3377726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A26B23E-3638-4BE3-A4FE-9103D86FA097}"/>
              </a:ext>
            </a:extLst>
          </p:cNvPr>
          <p:cNvSpPr txBox="1"/>
          <p:nvPr/>
        </p:nvSpPr>
        <p:spPr>
          <a:xfrm>
            <a:off x="11085" y="347846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     ১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846FF4-3CCE-41C3-BA9A-E828812603AD}"/>
              </a:ext>
            </a:extLst>
          </p:cNvPr>
          <p:cNvCxnSpPr/>
          <p:nvPr/>
        </p:nvCxnSpPr>
        <p:spPr>
          <a:xfrm>
            <a:off x="4657899" y="2812471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10D9858-360C-4CDE-9465-FB2A3647AD14}"/>
              </a:ext>
            </a:extLst>
          </p:cNvPr>
          <p:cNvCxnSpPr/>
          <p:nvPr/>
        </p:nvCxnSpPr>
        <p:spPr>
          <a:xfrm>
            <a:off x="4145287" y="3380504"/>
            <a:ext cx="349134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00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7" grpId="0"/>
      <p:bldP spid="8" grpId="0"/>
      <p:bldP spid="9" grpId="0"/>
      <p:bldP spid="10" grpId="0"/>
      <p:bldP spid="11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76F347-3611-445D-AB26-4E1C3D0DA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51176C8-5A30-40C2-BA23-7BE751F2BBDD}"/>
              </a:ext>
            </a:extLst>
          </p:cNvPr>
          <p:cNvSpPr/>
          <p:nvPr/>
        </p:nvSpPr>
        <p:spPr>
          <a:xfrm>
            <a:off x="4222801" y="2779214"/>
            <a:ext cx="2144684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FF7162-5768-4D00-8CDF-8CEDBE98C404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2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78879"/>
                <a:ext cx="12192000" cy="1039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২৭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১২</m:t>
                        </m:r>
                      </m:den>
                    </m:f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৮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৯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8879"/>
                <a:ext cx="12192000" cy="10396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119741" y="684337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(১০)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476A3-EA18-425C-9CA6-1D44DD64CBFB}"/>
              </a:ext>
            </a:extLst>
          </p:cNvPr>
          <p:cNvSpPr txBox="1"/>
          <p:nvPr/>
        </p:nvSpPr>
        <p:spPr>
          <a:xfrm>
            <a:off x="0" y="175407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১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A5FA7B-A264-4595-8172-34985D96D03D}"/>
              </a:ext>
            </a:extLst>
          </p:cNvPr>
          <p:cNvSpPr txBox="1"/>
          <p:nvPr/>
        </p:nvSpPr>
        <p:spPr>
          <a:xfrm>
            <a:off x="0" y="21696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47438-51B8-41D3-AF3C-A20FCC329C0E}"/>
              </a:ext>
            </a:extLst>
          </p:cNvPr>
          <p:cNvSpPr txBox="1"/>
          <p:nvPr/>
        </p:nvSpPr>
        <p:spPr>
          <a:xfrm>
            <a:off x="0" y="217104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  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509220-2590-4BF6-91CF-9A9C7F5B1774}"/>
                  </a:ext>
                </a:extLst>
              </p:cNvPr>
              <p:cNvSpPr txBox="1"/>
              <p:nvPr/>
            </p:nvSpPr>
            <p:spPr>
              <a:xfrm>
                <a:off x="0" y="2700487"/>
                <a:ext cx="12192000" cy="1039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২৭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৮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১২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৯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509220-2590-4BF6-91CF-9A9C7F5B1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00487"/>
                <a:ext cx="12192000" cy="1039644"/>
              </a:xfrm>
              <a:prstGeom prst="rect">
                <a:avLst/>
              </a:prstGeom>
              <a:blipFill>
                <a:blip r:embed="rId3"/>
                <a:stretch>
                  <a:fillRect b="-9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E56932C-C915-4B7B-8F60-073A69E8C61C}"/>
              </a:ext>
            </a:extLst>
          </p:cNvPr>
          <p:cNvSpPr txBox="1"/>
          <p:nvPr/>
        </p:nvSpPr>
        <p:spPr>
          <a:xfrm>
            <a:off x="0" y="365007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   ১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6B4D33-94B5-4DAD-88A6-38E53D08C830}"/>
              </a:ext>
            </a:extLst>
          </p:cNvPr>
          <p:cNvSpPr txBox="1"/>
          <p:nvPr/>
        </p:nvSpPr>
        <p:spPr>
          <a:xfrm>
            <a:off x="0" y="367027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৩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AEDD77-CEF0-494B-BCC4-0A49BE0C2F40}"/>
              </a:ext>
            </a:extLst>
          </p:cNvPr>
          <p:cNvSpPr txBox="1"/>
          <p:nvPr/>
        </p:nvSpPr>
        <p:spPr>
          <a:xfrm>
            <a:off x="0" y="413251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১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2DCA3E-CCD6-4560-B1E6-6CD581155E9B}"/>
              </a:ext>
            </a:extLst>
          </p:cNvPr>
          <p:cNvSpPr txBox="1"/>
          <p:nvPr/>
        </p:nvSpPr>
        <p:spPr>
          <a:xfrm>
            <a:off x="0" y="488771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= ২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422907-721C-4528-8D2F-3DC8F2404EAD}"/>
              </a:ext>
            </a:extLst>
          </p:cNvPr>
          <p:cNvSpPr txBox="1"/>
          <p:nvPr/>
        </p:nvSpPr>
        <p:spPr>
          <a:xfrm>
            <a:off x="0" y="568245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NikoshBAN" panose="02000000000000000000" pitchFamily="2" charset="0"/>
                <a:cs typeface="NikoshBAN" panose="02000000000000000000" pitchFamily="2" charset="0"/>
              </a:rPr>
              <a:t>			সুতরাং নির্ণেয় হিসাব ২</a:t>
            </a:r>
            <a:endParaRPr lang="en-GB" sz="4000" b="1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E2FD95-3CB5-4708-8509-D626A295D73E}"/>
              </a:ext>
            </a:extLst>
          </p:cNvPr>
          <p:cNvCxnSpPr>
            <a:cxnSpLocks/>
          </p:cNvCxnSpPr>
          <p:nvPr/>
        </p:nvCxnSpPr>
        <p:spPr>
          <a:xfrm>
            <a:off x="4156363" y="2945471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75A26A7-B631-4DCD-9D03-F9148ADE3D2B}"/>
              </a:ext>
            </a:extLst>
          </p:cNvPr>
          <p:cNvCxnSpPr>
            <a:cxnSpLocks/>
          </p:cNvCxnSpPr>
          <p:nvPr/>
        </p:nvCxnSpPr>
        <p:spPr>
          <a:xfrm>
            <a:off x="4857394" y="3530127"/>
            <a:ext cx="329748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8856436-6EFA-4F77-82E9-E6D09B812C3F}"/>
              </a:ext>
            </a:extLst>
          </p:cNvPr>
          <p:cNvCxnSpPr>
            <a:cxnSpLocks/>
          </p:cNvCxnSpPr>
          <p:nvPr/>
        </p:nvCxnSpPr>
        <p:spPr>
          <a:xfrm flipV="1">
            <a:off x="4843544" y="2975956"/>
            <a:ext cx="376848" cy="8311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7EC0798-B7AC-4F4D-A18C-F31F61458A58}"/>
              </a:ext>
            </a:extLst>
          </p:cNvPr>
          <p:cNvCxnSpPr>
            <a:cxnSpLocks/>
          </p:cNvCxnSpPr>
          <p:nvPr/>
        </p:nvCxnSpPr>
        <p:spPr>
          <a:xfrm>
            <a:off x="4159138" y="3546752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9F20216-A750-428F-9D37-BCD0D0E7099B}"/>
              </a:ext>
            </a:extLst>
          </p:cNvPr>
          <p:cNvCxnSpPr>
            <a:cxnSpLocks/>
          </p:cNvCxnSpPr>
          <p:nvPr/>
        </p:nvCxnSpPr>
        <p:spPr>
          <a:xfrm>
            <a:off x="4109261" y="2496589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2E0F8A5-BF08-4A0A-BFC0-15C668B6C093}"/>
              </a:ext>
            </a:extLst>
          </p:cNvPr>
          <p:cNvCxnSpPr>
            <a:cxnSpLocks/>
          </p:cNvCxnSpPr>
          <p:nvPr/>
        </p:nvCxnSpPr>
        <p:spPr>
          <a:xfrm>
            <a:off x="4112036" y="4009505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44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F8225E-AC48-4F72-A49A-A3BBD03A2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32F0CEC-8E50-49DA-9579-A727B2A0CA28}"/>
              </a:ext>
            </a:extLst>
          </p:cNvPr>
          <p:cNvSpPr/>
          <p:nvPr/>
        </p:nvSpPr>
        <p:spPr>
          <a:xfrm>
            <a:off x="6550426" y="2779214"/>
            <a:ext cx="2310866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D5411D-AA8E-441F-996D-630A69BD4566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02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1237DA-F368-4E8D-9E67-3EA87867CA1A}"/>
                  </a:ext>
                </a:extLst>
              </p:cNvPr>
              <p:cNvSpPr txBox="1"/>
              <p:nvPr/>
            </p:nvSpPr>
            <p:spPr>
              <a:xfrm>
                <a:off x="-58188" y="2676188"/>
                <a:ext cx="12192000" cy="1039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২১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১৫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২৫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১৪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1237DA-F368-4E8D-9E67-3EA87867C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8188" y="2676188"/>
                <a:ext cx="12192000" cy="1039644"/>
              </a:xfrm>
              <a:prstGeom prst="rect">
                <a:avLst/>
              </a:prstGeom>
              <a:blipFill>
                <a:blip r:embed="rId2"/>
                <a:stretch>
                  <a:fillRect b="-9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A9B9DEB-FFF8-4B8A-BFF3-E152349E614D}"/>
              </a:ext>
            </a:extLst>
          </p:cNvPr>
          <p:cNvSpPr txBox="1"/>
          <p:nvPr/>
        </p:nvSpPr>
        <p:spPr>
          <a:xfrm>
            <a:off x="-24938" y="213735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৩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980D6-65B0-4580-BF18-4FDD4D636F77}"/>
              </a:ext>
            </a:extLst>
          </p:cNvPr>
          <p:cNvSpPr txBox="1"/>
          <p:nvPr/>
        </p:nvSpPr>
        <p:spPr>
          <a:xfrm>
            <a:off x="0" y="35974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৫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98264"/>
                <a:ext cx="12192000" cy="1039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২১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den>
                    </m:f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১৪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98264"/>
                <a:ext cx="12192000" cy="10396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152996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(১১)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CB58CD-4C8B-49BA-B7DA-63ECC3963FA1}"/>
              </a:ext>
            </a:extLst>
          </p:cNvPr>
          <p:cNvSpPr txBox="1"/>
          <p:nvPr/>
        </p:nvSpPr>
        <p:spPr>
          <a:xfrm>
            <a:off x="0" y="212806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  ৩</a:t>
            </a:r>
            <a:endParaRPr lang="en-GB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C99D65-B900-4AF6-B5B2-4C0B7C49F99E}"/>
              </a:ext>
            </a:extLst>
          </p:cNvPr>
          <p:cNvSpPr txBox="1"/>
          <p:nvPr/>
        </p:nvSpPr>
        <p:spPr>
          <a:xfrm>
            <a:off x="0" y="357129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  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D9858B5-629B-49B3-870F-93369D6D1410}"/>
                  </a:ext>
                </a:extLst>
              </p:cNvPr>
              <p:cNvSpPr txBox="1"/>
              <p:nvPr/>
            </p:nvSpPr>
            <p:spPr>
              <a:xfrm>
                <a:off x="0" y="4462842"/>
                <a:ext cx="1219200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৯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১০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D9858B5-629B-49B3-870F-93369D6D1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62842"/>
                <a:ext cx="12192000" cy="1009059"/>
              </a:xfrm>
              <a:prstGeom prst="rect">
                <a:avLst/>
              </a:prstGeom>
              <a:blipFill>
                <a:blip r:embed="rId4"/>
                <a:stretch>
                  <a:fillRect b="-12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517E7C9-CA99-4784-8C05-4C82F78BEFEF}"/>
                  </a:ext>
                </a:extLst>
              </p:cNvPr>
              <p:cNvSpPr txBox="1"/>
              <p:nvPr/>
            </p:nvSpPr>
            <p:spPr>
              <a:xfrm>
                <a:off x="0" y="5590860"/>
                <a:ext cx="1219200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৯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১০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517E7C9-CA99-4784-8C05-4C82F78BE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90860"/>
                <a:ext cx="12192000" cy="1009059"/>
              </a:xfrm>
              <a:prstGeom prst="rect">
                <a:avLst/>
              </a:prstGeom>
              <a:blipFill>
                <a:blip r:embed="rId5"/>
                <a:stretch>
                  <a:fillRect b="-156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8BF968-1F21-44A1-92D3-C1703EEE76A5}"/>
              </a:ext>
            </a:extLst>
          </p:cNvPr>
          <p:cNvCxnSpPr>
            <a:cxnSpLocks/>
          </p:cNvCxnSpPr>
          <p:nvPr/>
        </p:nvCxnSpPr>
        <p:spPr>
          <a:xfrm>
            <a:off x="3959632" y="2945470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19CF6CF-DE78-4497-9BA4-C9A118D7D107}"/>
              </a:ext>
            </a:extLst>
          </p:cNvPr>
          <p:cNvCxnSpPr>
            <a:cxnSpLocks/>
          </p:cNvCxnSpPr>
          <p:nvPr/>
        </p:nvCxnSpPr>
        <p:spPr>
          <a:xfrm>
            <a:off x="4710544" y="3496878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CFF579C-54DE-4534-827B-5811DB3D271B}"/>
              </a:ext>
            </a:extLst>
          </p:cNvPr>
          <p:cNvCxnSpPr>
            <a:cxnSpLocks/>
          </p:cNvCxnSpPr>
          <p:nvPr/>
        </p:nvCxnSpPr>
        <p:spPr>
          <a:xfrm>
            <a:off x="4729944" y="2951013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774E72-B4DF-4ED9-BDC3-F71E984ACA1E}"/>
              </a:ext>
            </a:extLst>
          </p:cNvPr>
          <p:cNvCxnSpPr>
            <a:cxnSpLocks/>
          </p:cNvCxnSpPr>
          <p:nvPr/>
        </p:nvCxnSpPr>
        <p:spPr>
          <a:xfrm>
            <a:off x="4001203" y="3485796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5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  <p:bldP spid="13" grpId="0"/>
      <p:bldP spid="2" grpId="0"/>
      <p:bldP spid="9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736CBE-29C2-4F1F-BB89-03DE662AB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39A461A-C0C3-44BF-9420-717EB66A7BE6}"/>
              </a:ext>
            </a:extLst>
          </p:cNvPr>
          <p:cNvSpPr/>
          <p:nvPr/>
        </p:nvSpPr>
        <p:spPr>
          <a:xfrm>
            <a:off x="8611973" y="2779214"/>
            <a:ext cx="2310866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5A295E-0D1D-47D4-A78D-D1BF27046D18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3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63017C3-09A8-4493-922D-5AD699915F9B}"/>
              </a:ext>
            </a:extLst>
          </p:cNvPr>
          <p:cNvSpPr txBox="1"/>
          <p:nvPr/>
        </p:nvSpPr>
        <p:spPr>
          <a:xfrm>
            <a:off x="1" y="3359714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৮</a:t>
            </a:r>
            <a:endParaRPr lang="en-GB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62CFD3-B3B2-4A58-98B9-A259739E943C}"/>
              </a:ext>
            </a:extLst>
          </p:cNvPr>
          <p:cNvSpPr txBox="1"/>
          <p:nvPr/>
        </p:nvSpPr>
        <p:spPr>
          <a:xfrm>
            <a:off x="-1" y="1814960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৫</a:t>
            </a:r>
            <a:endParaRPr lang="en-GB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9FAB1D-7FC0-4E40-BE24-62A11633AE41}"/>
              </a:ext>
            </a:extLst>
          </p:cNvPr>
          <p:cNvSpPr txBox="1"/>
          <p:nvPr/>
        </p:nvSpPr>
        <p:spPr>
          <a:xfrm>
            <a:off x="-2" y="1822749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   ৫</a:t>
            </a:r>
            <a:endParaRPr lang="en-GB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83766B-7CB8-4C47-B0D5-32D1F10D68A9}"/>
              </a:ext>
            </a:extLst>
          </p:cNvPr>
          <p:cNvSpPr txBox="1"/>
          <p:nvPr/>
        </p:nvSpPr>
        <p:spPr>
          <a:xfrm>
            <a:off x="-1" y="3370458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   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61CAFD-898D-422B-ACF5-AB9095B92340}"/>
                  </a:ext>
                </a:extLst>
              </p:cNvPr>
              <p:cNvSpPr txBox="1"/>
              <p:nvPr/>
            </p:nvSpPr>
            <p:spPr>
              <a:xfrm>
                <a:off x="-1" y="2382484"/>
                <a:ext cx="12191999" cy="1038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১৫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৪০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৬৪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২১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F61CAFD-898D-422B-ACF5-AB9095B92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2382484"/>
                <a:ext cx="12191999" cy="1038874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78883"/>
                <a:ext cx="12192000" cy="1034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৬৪</m:t>
                        </m:r>
                      </m:den>
                    </m:f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৪০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২১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8883"/>
                <a:ext cx="12192000" cy="10343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133598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(১২)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283C338-1091-400E-918C-91278AB12621}"/>
                  </a:ext>
                </a:extLst>
              </p:cNvPr>
              <p:cNvSpPr txBox="1"/>
              <p:nvPr/>
            </p:nvSpPr>
            <p:spPr>
              <a:xfrm>
                <a:off x="1" y="4225045"/>
                <a:ext cx="12191999" cy="1009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৫৬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283C338-1091-400E-918C-91278AB12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4225045"/>
                <a:ext cx="12191999" cy="1009828"/>
              </a:xfrm>
              <a:prstGeom prst="rect">
                <a:avLst/>
              </a:prstGeom>
              <a:blipFill>
                <a:blip r:embed="rId4"/>
                <a:stretch>
                  <a:fillRect b="-12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E8E64A9-0D80-4C3B-8E1C-5B01793BA309}"/>
                  </a:ext>
                </a:extLst>
              </p:cNvPr>
              <p:cNvSpPr txBox="1"/>
              <p:nvPr/>
            </p:nvSpPr>
            <p:spPr>
              <a:xfrm>
                <a:off x="1" y="5286675"/>
                <a:ext cx="12191999" cy="1009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৫৬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E8E64A9-0D80-4C3B-8E1C-5B01793BA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286675"/>
                <a:ext cx="12191999" cy="1009828"/>
              </a:xfrm>
              <a:prstGeom prst="rect">
                <a:avLst/>
              </a:prstGeom>
              <a:blipFill>
                <a:blip r:embed="rId5"/>
                <a:stretch>
                  <a:fillRect b="-156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4ADBBD-9BF6-4D0A-B991-25FFB0D66345}"/>
              </a:ext>
            </a:extLst>
          </p:cNvPr>
          <p:cNvCxnSpPr>
            <a:cxnSpLocks/>
          </p:cNvCxnSpPr>
          <p:nvPr/>
        </p:nvCxnSpPr>
        <p:spPr>
          <a:xfrm>
            <a:off x="4042757" y="2662843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130189B-6A9E-4254-8E38-E7C85970FCC9}"/>
              </a:ext>
            </a:extLst>
          </p:cNvPr>
          <p:cNvCxnSpPr>
            <a:cxnSpLocks/>
          </p:cNvCxnSpPr>
          <p:nvPr/>
        </p:nvCxnSpPr>
        <p:spPr>
          <a:xfrm>
            <a:off x="4793673" y="3197624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14C912-08F6-4374-A5B3-30F95B610682}"/>
              </a:ext>
            </a:extLst>
          </p:cNvPr>
          <p:cNvCxnSpPr>
            <a:cxnSpLocks/>
          </p:cNvCxnSpPr>
          <p:nvPr/>
        </p:nvCxnSpPr>
        <p:spPr>
          <a:xfrm>
            <a:off x="4746573" y="2635135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83461C-A629-46BB-ADCB-E53AE28F8B3F}"/>
              </a:ext>
            </a:extLst>
          </p:cNvPr>
          <p:cNvCxnSpPr>
            <a:cxnSpLocks/>
          </p:cNvCxnSpPr>
          <p:nvPr/>
        </p:nvCxnSpPr>
        <p:spPr>
          <a:xfrm>
            <a:off x="4042757" y="3197624"/>
            <a:ext cx="559738" cy="5541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36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6" grpId="0"/>
      <p:bldP spid="8" grpId="0"/>
      <p:bldP spid="7" grpId="0"/>
      <p:bldP spid="13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C1FFE4-11C5-4DFF-B6D5-33D893BDB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F3A4BDD1-5453-4B4C-92D8-88FC17710287}"/>
              </a:ext>
            </a:extLst>
          </p:cNvPr>
          <p:cNvSpPr/>
          <p:nvPr/>
        </p:nvSpPr>
        <p:spPr>
          <a:xfrm>
            <a:off x="1895278" y="3743483"/>
            <a:ext cx="2310866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694FC9-6552-4867-BDCB-032DF4420F9D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13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4386" y="2977014"/>
            <a:ext cx="9961826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ভগ্নাংশকে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IN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 ।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২০.৪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ভগ্নাংশের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4000" b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63514" y="1966156"/>
            <a:ext cx="2971800" cy="1200329"/>
            <a:chOff x="424703" y="13334"/>
            <a:chExt cx="2971800" cy="1200329"/>
          </a:xfrm>
        </p:grpSpPr>
        <p:sp>
          <p:nvSpPr>
            <p:cNvPr id="12" name="Rounded Rectangle 11"/>
            <p:cNvSpPr/>
            <p:nvPr/>
          </p:nvSpPr>
          <p:spPr>
            <a:xfrm>
              <a:off x="457200" y="70998"/>
              <a:ext cx="2705100" cy="89553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4703" y="13334"/>
              <a:ext cx="2971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7200" dirty="0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7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516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85220"/>
                <a:ext cx="12192000" cy="1008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>
                    <a:ea typeface="Cambria Math" panose="02040503050406030204" pitchFamily="18" charset="0"/>
                  </a:rPr>
                  <a:t>				   ২</a:t>
                </a:r>
                <a14:m>
                  <m:oMath xmlns:m="http://schemas.openxmlformats.org/officeDocument/2006/math"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৭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5220"/>
                <a:ext cx="12192000" cy="1008802"/>
              </a:xfrm>
              <a:prstGeom prst="rect">
                <a:avLst/>
              </a:prstGeom>
              <a:blipFill>
                <a:blip r:embed="rId2"/>
                <a:stretch>
                  <a:fillRect b="-19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053253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(১৩)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1CE2F35-DC99-41A1-BF09-203D1F72C902}"/>
                  </a:ext>
                </a:extLst>
              </p:cNvPr>
              <p:cNvSpPr txBox="1"/>
              <p:nvPr/>
            </p:nvSpPr>
            <p:spPr>
              <a:xfrm>
                <a:off x="0" y="2344189"/>
                <a:ext cx="12192000" cy="1028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৭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1CE2F35-DC99-41A1-BF09-203D1F72C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44189"/>
                <a:ext cx="12192000" cy="1028871"/>
              </a:xfrm>
              <a:prstGeom prst="rect">
                <a:avLst/>
              </a:prstGeom>
              <a:blipFill>
                <a:blip r:embed="rId3"/>
                <a:stretch>
                  <a:fillRect b="-11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00B6EC-31E2-426F-B1C7-B5A41CA9E9AA}"/>
                  </a:ext>
                </a:extLst>
              </p:cNvPr>
              <p:cNvSpPr txBox="1"/>
              <p:nvPr/>
            </p:nvSpPr>
            <p:spPr>
              <a:xfrm>
                <a:off x="0" y="3743119"/>
                <a:ext cx="12192000" cy="1026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৬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৭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00B6EC-31E2-426F-B1C7-B5A41CA9E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43119"/>
                <a:ext cx="12192000" cy="1026628"/>
              </a:xfrm>
              <a:prstGeom prst="rect">
                <a:avLst/>
              </a:prstGeom>
              <a:blipFill>
                <a:blip r:embed="rId4"/>
                <a:stretch>
                  <a:fillRect b="-11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BA771A-5CCB-4264-867B-70EBFE7DF650}"/>
                  </a:ext>
                </a:extLst>
              </p:cNvPr>
              <p:cNvSpPr txBox="1"/>
              <p:nvPr/>
            </p:nvSpPr>
            <p:spPr>
              <a:xfrm>
                <a:off x="0" y="4954861"/>
                <a:ext cx="12192000" cy="1026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৬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৭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BA771A-5CCB-4264-867B-70EBFE7DF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4861"/>
                <a:ext cx="12192000" cy="1026628"/>
              </a:xfrm>
              <a:prstGeom prst="rect">
                <a:avLst/>
              </a:prstGeom>
              <a:blipFill>
                <a:blip r:embed="rId5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25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1547CD-7BF7-4BA0-BDA7-503FEEAA4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56DF6C44-1511-44F2-B6F3-061238CD7EF3}"/>
              </a:ext>
            </a:extLst>
          </p:cNvPr>
          <p:cNvSpPr/>
          <p:nvPr/>
        </p:nvSpPr>
        <p:spPr>
          <a:xfrm>
            <a:off x="4156334" y="3743483"/>
            <a:ext cx="2310866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F548F-BF22-42B7-9BDB-81D41D0B354F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2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758292"/>
                <a:ext cx="12192000" cy="1004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>
                    <a:ea typeface="Cambria Math" panose="02040503050406030204" pitchFamily="18" charset="0"/>
                  </a:rPr>
                  <a:t>				    ১০</a:t>
                </a:r>
                <a14:m>
                  <m:oMath xmlns:m="http://schemas.openxmlformats.org/officeDocument/2006/math"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৪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58292"/>
                <a:ext cx="12192000" cy="1004570"/>
              </a:xfrm>
              <a:prstGeom prst="rect">
                <a:avLst/>
              </a:prstGeom>
              <a:blipFill>
                <a:blip r:embed="rId2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103116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(১৪)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69B183E-56F8-4563-B77E-C4187A45CF40}"/>
                  </a:ext>
                </a:extLst>
              </p:cNvPr>
              <p:cNvSpPr txBox="1"/>
              <p:nvPr/>
            </p:nvSpPr>
            <p:spPr>
              <a:xfrm>
                <a:off x="0" y="2458202"/>
                <a:ext cx="1219200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১০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৪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69B183E-56F8-4563-B77E-C4187A45C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58202"/>
                <a:ext cx="12192000" cy="1009059"/>
              </a:xfrm>
              <a:prstGeom prst="rect">
                <a:avLst/>
              </a:prstGeom>
              <a:blipFill>
                <a:blip r:embed="rId3"/>
                <a:stretch>
                  <a:fillRect b="-12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7A54B91-97C9-4C1B-81F3-148E6A73A687}"/>
              </a:ext>
            </a:extLst>
          </p:cNvPr>
          <p:cNvSpPr txBox="1"/>
          <p:nvPr/>
        </p:nvSpPr>
        <p:spPr>
          <a:xfrm>
            <a:off x="0" y="340144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১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D5D922-A395-4DA3-A13B-97EFDAF688EB}"/>
              </a:ext>
            </a:extLst>
          </p:cNvPr>
          <p:cNvSpPr txBox="1"/>
          <p:nvPr/>
        </p:nvSpPr>
        <p:spPr>
          <a:xfrm>
            <a:off x="0" y="411284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= ৮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65EDC1-FBEC-4AC4-ADFD-CC60EBDBBA6F}"/>
              </a:ext>
            </a:extLst>
          </p:cNvPr>
          <p:cNvSpPr txBox="1"/>
          <p:nvPr/>
        </p:nvSpPr>
        <p:spPr>
          <a:xfrm>
            <a:off x="0" y="487402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NikoshBAN" panose="02000000000000000000" pitchFamily="2" charset="0"/>
                <a:cs typeface="NikoshBAN" panose="02000000000000000000" pitchFamily="2" charset="0"/>
              </a:rPr>
              <a:t>			সুতরাং নির্ণেয় হিসাব ৮</a:t>
            </a:r>
            <a:endParaRPr lang="en-GB" sz="4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A08ED0-937F-4645-B9FF-F3BA01A4DD5F}"/>
              </a:ext>
            </a:extLst>
          </p:cNvPr>
          <p:cNvSpPr txBox="1"/>
          <p:nvPr/>
        </p:nvSpPr>
        <p:spPr>
          <a:xfrm>
            <a:off x="2775" y="188781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				    ২</a:t>
            </a:r>
            <a:endParaRPr lang="en-GB" sz="4000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7E9845-6178-4049-8913-B9F25D8FD204}"/>
              </a:ext>
            </a:extLst>
          </p:cNvPr>
          <p:cNvCxnSpPr>
            <a:cxnSpLocks/>
          </p:cNvCxnSpPr>
          <p:nvPr/>
        </p:nvCxnSpPr>
        <p:spPr>
          <a:xfrm>
            <a:off x="4175757" y="2729343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4E6670-9250-4B1B-8AE1-EFD6C229B76E}"/>
              </a:ext>
            </a:extLst>
          </p:cNvPr>
          <p:cNvCxnSpPr>
            <a:cxnSpLocks/>
          </p:cNvCxnSpPr>
          <p:nvPr/>
        </p:nvCxnSpPr>
        <p:spPr>
          <a:xfrm>
            <a:off x="4427907" y="3264121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03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6" grpId="0"/>
      <p:bldP spid="7" grpId="0"/>
      <p:bldP spid="8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8DEFC3-1133-4D46-92C8-7F6FD6041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43DB0206-F053-4392-A2DA-1EDC9562300E}"/>
              </a:ext>
            </a:extLst>
          </p:cNvPr>
          <p:cNvSpPr/>
          <p:nvPr/>
        </p:nvSpPr>
        <p:spPr>
          <a:xfrm>
            <a:off x="6467265" y="3743483"/>
            <a:ext cx="2310866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BB1850-6099-47B5-9D3F-BC346915EBC2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73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9F7C3A1-1F2E-44C9-8F6D-02BFC344E6EC}"/>
              </a:ext>
            </a:extLst>
          </p:cNvPr>
          <p:cNvSpPr txBox="1"/>
          <p:nvPr/>
        </p:nvSpPr>
        <p:spPr>
          <a:xfrm>
            <a:off x="13846" y="429770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 	 ১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84E97F-740D-4A8B-81F9-528A145A6422}"/>
              </a:ext>
            </a:extLst>
          </p:cNvPr>
          <p:cNvSpPr txBox="1"/>
          <p:nvPr/>
        </p:nvSpPr>
        <p:spPr>
          <a:xfrm>
            <a:off x="0" y="290770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   ১</a:t>
            </a:r>
            <a:endParaRPr lang="en-GB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94BE3C-CB21-4588-879C-8A19A7D4485E}"/>
              </a:ext>
            </a:extLst>
          </p:cNvPr>
          <p:cNvSpPr txBox="1"/>
          <p:nvPr/>
        </p:nvSpPr>
        <p:spPr>
          <a:xfrm>
            <a:off x="20780" y="429913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   ২</a:t>
            </a:r>
            <a:endParaRPr lang="en-GB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ED14AE-3C25-4B7F-A23B-6041AE8ED6EA}"/>
              </a:ext>
            </a:extLst>
          </p:cNvPr>
          <p:cNvSpPr txBox="1"/>
          <p:nvPr/>
        </p:nvSpPr>
        <p:spPr>
          <a:xfrm>
            <a:off x="0" y="289022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	  ১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637319"/>
                <a:ext cx="12192000" cy="1009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>
                    <a:ea typeface="Cambria Math" panose="02040503050406030204" pitchFamily="18" charset="0"/>
                  </a:rPr>
                  <a:t>					 ৩</a:t>
                </a:r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৪</m:t>
                        </m:r>
                      </m:den>
                    </m:f>
                    <m:r>
                      <a:rPr lang="en-US" sz="4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১৩</m:t>
                        </m:r>
                      </m:den>
                    </m:f>
                  </m:oMath>
                </a14:m>
                <a:endParaRPr lang="en-GB" sz="48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37319"/>
                <a:ext cx="12192000" cy="1009828"/>
              </a:xfrm>
              <a:prstGeom prst="rect">
                <a:avLst/>
              </a:prstGeom>
              <a:blipFill>
                <a:blip r:embed="rId2"/>
                <a:stretch>
                  <a:fillRect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092029" y="670482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(১৫)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BB22C71-2768-4477-B160-5846E861BF8C}"/>
                  </a:ext>
                </a:extLst>
              </p:cNvPr>
              <p:cNvSpPr txBox="1"/>
              <p:nvPr/>
            </p:nvSpPr>
            <p:spPr>
              <a:xfrm>
                <a:off x="0" y="1831577"/>
                <a:ext cx="12192000" cy="1009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en-GB" sz="4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২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১৩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BB22C71-2768-4477-B160-5846E861BF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31577"/>
                <a:ext cx="12192000" cy="1009828"/>
              </a:xfrm>
              <a:prstGeom prst="rect">
                <a:avLst/>
              </a:prstGeom>
              <a:blipFill>
                <a:blip r:embed="rId3"/>
                <a:stretch>
                  <a:fillRect b="-12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82C9D31-DF37-4637-BD22-34EF005DFC32}"/>
                  </a:ext>
                </a:extLst>
              </p:cNvPr>
              <p:cNvSpPr txBox="1"/>
              <p:nvPr/>
            </p:nvSpPr>
            <p:spPr>
              <a:xfrm>
                <a:off x="0" y="3383255"/>
                <a:ext cx="1219200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২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৪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১৩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82C9D31-DF37-4637-BD22-34EF005DF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83255"/>
                <a:ext cx="12192000" cy="1009059"/>
              </a:xfrm>
              <a:prstGeom prst="rect">
                <a:avLst/>
              </a:prstGeom>
              <a:blipFill>
                <a:blip r:embed="rId4"/>
                <a:stretch>
                  <a:fillRect b="-12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25EEC9B-BE67-4A3C-BD26-B9110A7C5EA5}"/>
                  </a:ext>
                </a:extLst>
              </p:cNvPr>
              <p:cNvSpPr txBox="1"/>
              <p:nvPr/>
            </p:nvSpPr>
            <p:spPr>
              <a:xfrm>
                <a:off x="0" y="4802465"/>
                <a:ext cx="12192000" cy="1038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GB" sz="4000" b="1" dirty="0">
                    <a:ea typeface="Cambria Math" panose="02040503050406030204" pitchFamily="18" charset="0"/>
                  </a:rPr>
                  <a:t> </a:t>
                </a:r>
                <a:endParaRPr lang="en-GB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25EEC9B-BE67-4A3C-BD26-B9110A7C5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02465"/>
                <a:ext cx="12192000" cy="1038874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C07712-4B71-4DBF-940C-D07C3BF8C3F3}"/>
                  </a:ext>
                </a:extLst>
              </p:cNvPr>
              <p:cNvSpPr txBox="1"/>
              <p:nvPr/>
            </p:nvSpPr>
            <p:spPr>
              <a:xfrm>
                <a:off x="20780" y="5712733"/>
                <a:ext cx="12192000" cy="1038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	সুতরাং নির্ণেয় হিসাব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C07712-4B71-4DBF-940C-D07C3BF8C3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0" y="5712733"/>
                <a:ext cx="12192000" cy="1038874"/>
              </a:xfrm>
              <a:prstGeom prst="rect">
                <a:avLst/>
              </a:prstGeom>
              <a:blipFill>
                <a:blip r:embed="rId6"/>
                <a:stretch>
                  <a:fillRect b="-122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63F1148-98B1-4044-9549-A540DDC4FA81}"/>
              </a:ext>
            </a:extLst>
          </p:cNvPr>
          <p:cNvCxnSpPr>
            <a:cxnSpLocks/>
          </p:cNvCxnSpPr>
          <p:nvPr/>
        </p:nvCxnSpPr>
        <p:spPr>
          <a:xfrm>
            <a:off x="4990395" y="3660359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43AC80-531C-4D72-BDC3-88CF5F284AC0}"/>
              </a:ext>
            </a:extLst>
          </p:cNvPr>
          <p:cNvCxnSpPr>
            <a:cxnSpLocks/>
          </p:cNvCxnSpPr>
          <p:nvPr/>
        </p:nvCxnSpPr>
        <p:spPr>
          <a:xfrm>
            <a:off x="5508553" y="4211765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E69012B-87A3-43EB-AA9E-6D663A6109E3}"/>
              </a:ext>
            </a:extLst>
          </p:cNvPr>
          <p:cNvCxnSpPr>
            <a:cxnSpLocks/>
          </p:cNvCxnSpPr>
          <p:nvPr/>
        </p:nvCxnSpPr>
        <p:spPr>
          <a:xfrm>
            <a:off x="5710828" y="3649275"/>
            <a:ext cx="385172" cy="1108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7D11A56-7B05-4DDB-957B-E1E48250463D}"/>
              </a:ext>
            </a:extLst>
          </p:cNvPr>
          <p:cNvCxnSpPr>
            <a:cxnSpLocks/>
          </p:cNvCxnSpPr>
          <p:nvPr/>
        </p:nvCxnSpPr>
        <p:spPr>
          <a:xfrm>
            <a:off x="4973770" y="4200678"/>
            <a:ext cx="310348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7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9" grpId="0"/>
      <p:bldP spid="12" grpId="0"/>
      <p:bldP spid="13" grpId="0"/>
      <p:bldP spid="2" grpId="0"/>
      <p:bldP spid="7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B7EBAE-A0AF-41F3-B07E-14244B393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5CDDE8BF-9613-4A43-A799-A9E395789BFD}"/>
              </a:ext>
            </a:extLst>
          </p:cNvPr>
          <p:cNvSpPr/>
          <p:nvPr/>
        </p:nvSpPr>
        <p:spPr>
          <a:xfrm>
            <a:off x="8695064" y="3743483"/>
            <a:ext cx="2310866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EFB125-CBD7-4A84-B093-0BD80CF7AC31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96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714894"/>
                <a:ext cx="12192000" cy="1004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>
                    <a:ea typeface="Cambria Math" panose="02040503050406030204" pitchFamily="18" charset="0"/>
                  </a:rPr>
                  <a:t>				   ১০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২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৪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48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14894"/>
                <a:ext cx="12192000" cy="1004570"/>
              </a:xfrm>
              <a:prstGeom prst="rect">
                <a:avLst/>
              </a:prstGeom>
              <a:blipFill>
                <a:blip r:embed="rId2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036626" y="770233"/>
            <a:ext cx="1253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(১৬)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9157A26-720A-4236-B7FA-9532A2E5AD07}"/>
                  </a:ext>
                </a:extLst>
              </p:cNvPr>
              <p:cNvSpPr txBox="1"/>
              <p:nvPr/>
            </p:nvSpPr>
            <p:spPr>
              <a:xfrm>
                <a:off x="0" y="2028311"/>
                <a:ext cx="1219200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১০</a:t>
                </a:r>
                <a14:m>
                  <m:oMath xmlns:m="http://schemas.openxmlformats.org/officeDocument/2006/math">
                    <m:r>
                      <a:rPr lang="en-GB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১৪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9157A26-720A-4236-B7FA-9532A2E5A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28311"/>
                <a:ext cx="12192000" cy="1009059"/>
              </a:xfrm>
              <a:prstGeom prst="rect">
                <a:avLst/>
              </a:prstGeom>
              <a:blipFill>
                <a:blip r:embed="rId3"/>
                <a:stretch>
                  <a:fillRect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6364F2E-17F7-49E7-8FDF-5BE2E6DB0926}"/>
              </a:ext>
            </a:extLst>
          </p:cNvPr>
          <p:cNvSpPr txBox="1"/>
          <p:nvPr/>
        </p:nvSpPr>
        <p:spPr>
          <a:xfrm>
            <a:off x="18012" y="312836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    ২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C87A8A-1E8F-4F24-B197-D796F055F73F}"/>
                  </a:ext>
                </a:extLst>
              </p:cNvPr>
              <p:cNvSpPr txBox="1"/>
              <p:nvPr/>
            </p:nvSpPr>
            <p:spPr>
              <a:xfrm>
                <a:off x="2775" y="3660166"/>
                <a:ext cx="1219200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trike="sngStrik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১০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১৪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C87A8A-1E8F-4F24-B197-D796F055F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" y="3660166"/>
                <a:ext cx="12192000" cy="1009059"/>
              </a:xfrm>
              <a:prstGeom prst="rect">
                <a:avLst/>
              </a:prstGeom>
              <a:blipFill>
                <a:blip r:embed="rId4"/>
                <a:stretch>
                  <a:fillRect b="-12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390BA51-0724-4699-AD75-27BCC1696465}"/>
              </a:ext>
            </a:extLst>
          </p:cNvPr>
          <p:cNvSpPr txBox="1"/>
          <p:nvPr/>
        </p:nvSpPr>
        <p:spPr>
          <a:xfrm>
            <a:off x="-18013" y="459612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	১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843D6E-FCC5-4177-91EE-6194D7C21D0A}"/>
              </a:ext>
            </a:extLst>
          </p:cNvPr>
          <p:cNvSpPr txBox="1"/>
          <p:nvPr/>
        </p:nvSpPr>
        <p:spPr>
          <a:xfrm>
            <a:off x="9700" y="519597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	= ২৮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14CF7E-D3DA-45C2-9151-E52A7630589A}"/>
                  </a:ext>
                </a:extLst>
              </p:cNvPr>
              <p:cNvSpPr txBox="1"/>
              <p:nvPr/>
            </p:nvSpPr>
            <p:spPr>
              <a:xfrm>
                <a:off x="5547" y="5965773"/>
                <a:ext cx="1219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২৮</m:t>
                    </m:r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14CF7E-D3DA-45C2-9151-E52A76305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" y="5965773"/>
                <a:ext cx="12192000" cy="707886"/>
              </a:xfrm>
              <a:prstGeom prst="rect">
                <a:avLst/>
              </a:prstGeom>
              <a:blipFill>
                <a:blip r:embed="rId5"/>
                <a:stretch>
                  <a:fillRect t="-13793" b="-379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6A5E388-F9AD-4CBC-A8CE-DD48CE191E05}"/>
              </a:ext>
            </a:extLst>
          </p:cNvPr>
          <p:cNvCxnSpPr>
            <a:cxnSpLocks/>
          </p:cNvCxnSpPr>
          <p:nvPr/>
        </p:nvCxnSpPr>
        <p:spPr>
          <a:xfrm>
            <a:off x="4192379" y="3926364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2F0AEE7-116A-492F-922C-734BA84FB10A}"/>
              </a:ext>
            </a:extLst>
          </p:cNvPr>
          <p:cNvCxnSpPr>
            <a:cxnSpLocks/>
          </p:cNvCxnSpPr>
          <p:nvPr/>
        </p:nvCxnSpPr>
        <p:spPr>
          <a:xfrm>
            <a:off x="4527658" y="4477770"/>
            <a:ext cx="50153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89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7" grpId="0"/>
      <p:bldP spid="8" grpId="0"/>
      <p:bldP spid="9" grpId="0"/>
      <p:bldP spid="10" grpId="0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5A8FDD-1B06-4F10-B45B-8145A25C4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71" y="1798159"/>
            <a:ext cx="11078607" cy="338898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08487B2-2072-4209-B122-5ADAD7562C4C}"/>
              </a:ext>
            </a:extLst>
          </p:cNvPr>
          <p:cNvSpPr/>
          <p:nvPr/>
        </p:nvSpPr>
        <p:spPr>
          <a:xfrm>
            <a:off x="831273" y="1798160"/>
            <a:ext cx="10939549" cy="13440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0691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1449851"/>
                <a:ext cx="12192000" cy="934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a typeface="Cambria Math" panose="02040503050406030204" pitchFamily="18" charset="0"/>
                  </a:rPr>
                  <a:t>				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২</m:t>
                    </m:r>
                  </m:oMath>
                </a14:m>
                <a:r>
                  <a:rPr lang="en-GB" sz="36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৭</m:t>
                        </m:r>
                      </m:den>
                    </m:f>
                  </m:oMath>
                </a14:m>
                <a:r>
                  <a:rPr lang="en-GB" sz="36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600" b="1" dirty="0"/>
                  <a:t>৭</a:t>
                </a:r>
                <a:endParaRPr lang="en-GB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49851"/>
                <a:ext cx="12192000" cy="934551"/>
              </a:xfrm>
              <a:prstGeom prst="rect">
                <a:avLst/>
              </a:prstGeom>
              <a:blipFill>
                <a:blip r:embed="rId2"/>
                <a:stretch>
                  <a:fillRect b="-18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D179410-E42C-452B-AB12-30DA01B5B2AD}"/>
              </a:ext>
            </a:extLst>
          </p:cNvPr>
          <p:cNvSpPr txBox="1"/>
          <p:nvPr/>
        </p:nvSpPr>
        <p:spPr>
          <a:xfrm>
            <a:off x="547254" y="54577"/>
            <a:ext cx="324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endParaRPr lang="en-GB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3F799A-7C1E-4FBB-9376-299B789F8B90}"/>
              </a:ext>
            </a:extLst>
          </p:cNvPr>
          <p:cNvSpPr txBox="1"/>
          <p:nvPr/>
        </p:nvSpPr>
        <p:spPr>
          <a:xfrm>
            <a:off x="0" y="546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ambria Math" panose="02040503050406030204" pitchFamily="18" charset="0"/>
              </a:rPr>
              <a:t>			</a:t>
            </a:r>
            <a:r>
              <a:rPr lang="en-GB" sz="3600" b="1" dirty="0" err="1">
                <a:latin typeface="Cambria Math" panose="02040503050406030204" pitchFamily="18" charset="0"/>
              </a:rPr>
              <a:t>আমরা</a:t>
            </a:r>
            <a:r>
              <a:rPr lang="en-GB" sz="3600" b="1" dirty="0">
                <a:latin typeface="Cambria Math" panose="02040503050406030204" pitchFamily="18" charset="0"/>
              </a:rPr>
              <a:t> </a:t>
            </a:r>
            <a:r>
              <a:rPr lang="en-GB" sz="3600" b="1" dirty="0" err="1">
                <a:latin typeface="Cambria Math" panose="02040503050406030204" pitchFamily="18" charset="0"/>
              </a:rPr>
              <a:t>জানি</a:t>
            </a:r>
            <a:r>
              <a:rPr lang="en-GB" sz="3600" b="1" dirty="0">
                <a:latin typeface="Cambria Math" panose="02040503050406030204" pitchFamily="18" charset="0"/>
              </a:rPr>
              <a:t>,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7C5A2-832B-451E-981A-012B891A1077}"/>
              </a:ext>
            </a:extLst>
          </p:cNvPr>
          <p:cNvSpPr txBox="1"/>
          <p:nvPr/>
        </p:nvSpPr>
        <p:spPr>
          <a:xfrm>
            <a:off x="16625" y="759251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ea typeface="Cambria Math" panose="02040503050406030204" pitchFamily="18" charset="0"/>
              </a:rPr>
              <a:t>				</a:t>
            </a:r>
            <a:r>
              <a:rPr lang="en-GB" sz="3600" b="1" dirty="0" err="1">
                <a:ea typeface="Cambria Math" panose="02040503050406030204" pitchFamily="18" charset="0"/>
              </a:rPr>
              <a:t>এক</a:t>
            </a:r>
            <a:r>
              <a:rPr lang="en-GB" sz="3600" b="1" dirty="0">
                <a:ea typeface="Cambria Math" panose="02040503050406030204" pitchFamily="18" charset="0"/>
              </a:rPr>
              <a:t> </a:t>
            </a:r>
            <a:r>
              <a:rPr lang="en-GB" sz="3600" b="1" dirty="0" err="1">
                <a:ea typeface="Cambria Math" panose="02040503050406030204" pitchFamily="18" charset="0"/>
              </a:rPr>
              <a:t>সপ্তাহ</a:t>
            </a:r>
            <a:r>
              <a:rPr lang="en-GB" sz="3600" b="1" dirty="0">
                <a:ea typeface="Cambria Math" panose="02040503050406030204" pitchFamily="18" charset="0"/>
              </a:rPr>
              <a:t> </a:t>
            </a:r>
            <a:r>
              <a:rPr lang="en-GB" sz="3600" b="1" dirty="0" err="1">
                <a:ea typeface="Cambria Math" panose="02040503050406030204" pitchFamily="18" charset="0"/>
              </a:rPr>
              <a:t>সমান</a:t>
            </a:r>
            <a:r>
              <a:rPr lang="en-GB" sz="3600" b="1" dirty="0">
                <a:ea typeface="Cambria Math" panose="02040503050406030204" pitchFamily="18" charset="0"/>
              </a:rPr>
              <a:t> ৭ </a:t>
            </a:r>
            <a:r>
              <a:rPr lang="en-GB" sz="3600" b="1" dirty="0" err="1">
                <a:ea typeface="Cambria Math" panose="02040503050406030204" pitchFamily="18" charset="0"/>
              </a:rPr>
              <a:t>দিন</a:t>
            </a:r>
            <a:endParaRPr lang="en-GB" sz="3600" b="1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5F2D00-6A9B-4F9F-8FA4-047085AF7229}"/>
                  </a:ext>
                </a:extLst>
              </p:cNvPr>
              <p:cNvSpPr txBox="1"/>
              <p:nvPr/>
            </p:nvSpPr>
            <p:spPr>
              <a:xfrm>
                <a:off x="0" y="2647296"/>
                <a:ext cx="12192000" cy="934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/>
                  <a:t>	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৭</m:t>
                        </m:r>
                      </m:den>
                    </m:f>
                  </m:oMath>
                </a14:m>
                <a:r>
                  <a:rPr lang="en-GB" sz="36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b="1" dirty="0"/>
                  <a:t>৭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5F2D00-6A9B-4F9F-8FA4-047085AF7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47296"/>
                <a:ext cx="12192000" cy="934551"/>
              </a:xfrm>
              <a:prstGeom prst="rect">
                <a:avLst/>
              </a:prstGeom>
              <a:blipFill>
                <a:blip r:embed="rId3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4D5B688-E445-4D22-B3AA-E49D9DC3C457}"/>
              </a:ext>
            </a:extLst>
          </p:cNvPr>
          <p:cNvSpPr txBox="1"/>
          <p:nvPr/>
        </p:nvSpPr>
        <p:spPr>
          <a:xfrm>
            <a:off x="0" y="370277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				  	  ১</a:t>
            </a:r>
            <a:endParaRPr lang="en-GB" sz="3600" b="1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D4AB8C-3113-4561-A6DB-7C344BEFDF54}"/>
                  </a:ext>
                </a:extLst>
              </p:cNvPr>
              <p:cNvSpPr txBox="1"/>
              <p:nvPr/>
            </p:nvSpPr>
            <p:spPr>
              <a:xfrm>
                <a:off x="0" y="4170295"/>
                <a:ext cx="12192000" cy="934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trike="sngStrik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১৫</m:t>
                        </m:r>
                        <m:r>
                          <a:rPr lang="en-GB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৭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৭</m:t>
                        </m:r>
                      </m:den>
                    </m:f>
                  </m:oMath>
                </a14:m>
                <a:endParaRPr lang="en-GB" sz="3600" b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D4AB8C-3113-4561-A6DB-7C344BEFD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70295"/>
                <a:ext cx="12192000" cy="934551"/>
              </a:xfrm>
              <a:prstGeom prst="rect">
                <a:avLst/>
              </a:prstGeom>
              <a:blipFill>
                <a:blip r:embed="rId4"/>
                <a:stretch>
                  <a:fillRect b="-10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11548F1-926E-445D-BF70-61962BDCF992}"/>
              </a:ext>
            </a:extLst>
          </p:cNvPr>
          <p:cNvSpPr txBox="1"/>
          <p:nvPr/>
        </p:nvSpPr>
        <p:spPr>
          <a:xfrm>
            <a:off x="0" y="501255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					১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6F592B-DF56-40BB-8C52-D3054CF67C3B}"/>
              </a:ext>
            </a:extLst>
          </p:cNvPr>
          <p:cNvSpPr txBox="1"/>
          <p:nvPr/>
        </p:nvSpPr>
        <p:spPr>
          <a:xfrm>
            <a:off x="0" y="543453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				= ১৫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34E1BD9-9003-4C38-9CE5-74885BC09972}"/>
                  </a:ext>
                </a:extLst>
              </p:cNvPr>
              <p:cNvSpPr txBox="1"/>
              <p:nvPr/>
            </p:nvSpPr>
            <p:spPr>
              <a:xfrm>
                <a:off x="0" y="6084714"/>
                <a:ext cx="1219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এক সপ্তাহে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১৫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কুইন্টাল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চাল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লাগবে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।</m:t>
                    </m:r>
                  </m:oMath>
                </a14:m>
                <a:endParaRPr lang="en-GB" sz="3600" b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34E1BD9-9003-4C38-9CE5-74885BC09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84714"/>
                <a:ext cx="12192000" cy="646331"/>
              </a:xfrm>
              <a:prstGeom prst="rect">
                <a:avLst/>
              </a:prstGeom>
              <a:blipFill>
                <a:blip r:embed="rId5"/>
                <a:stretch>
                  <a:fillRect t="-12264" b="-36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7AA897B-F4CE-41B1-A28C-CDBD4B6D13DD}"/>
              </a:ext>
            </a:extLst>
          </p:cNvPr>
          <p:cNvCxnSpPr>
            <a:cxnSpLocks/>
          </p:cNvCxnSpPr>
          <p:nvPr/>
        </p:nvCxnSpPr>
        <p:spPr>
          <a:xfrm>
            <a:off x="4724387" y="4441746"/>
            <a:ext cx="36300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81DE5B-6B9A-4299-983E-AD514EAED547}"/>
              </a:ext>
            </a:extLst>
          </p:cNvPr>
          <p:cNvCxnSpPr>
            <a:cxnSpLocks/>
          </p:cNvCxnSpPr>
          <p:nvPr/>
        </p:nvCxnSpPr>
        <p:spPr>
          <a:xfrm>
            <a:off x="4427904" y="4943281"/>
            <a:ext cx="36300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30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  <p:bldP spid="7" grpId="0"/>
      <p:bldP spid="8" grpId="0"/>
      <p:bldP spid="10" grpId="0"/>
      <p:bldP spid="12" grpId="0"/>
      <p:bldP spid="14" grpId="0"/>
      <p:bldP spid="15" grpId="0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5A8FDD-1B06-4F10-B45B-8145A25C4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71" y="1798159"/>
            <a:ext cx="11078607" cy="338898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08487B2-2072-4209-B122-5ADAD7562C4C}"/>
              </a:ext>
            </a:extLst>
          </p:cNvPr>
          <p:cNvSpPr/>
          <p:nvPr/>
        </p:nvSpPr>
        <p:spPr>
          <a:xfrm>
            <a:off x="831273" y="3075708"/>
            <a:ext cx="10939549" cy="10640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27801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2F041D6-71E8-4266-A160-B351D80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957" y="-49877"/>
            <a:ext cx="5166086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74DA78-CE9F-4BB2-84AE-1196C5B91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957" y="0"/>
            <a:ext cx="5166086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2301922"/>
            <a:ext cx="3512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৬৩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8D0A72-E6C7-4F32-AA47-E0F1DF86066D}"/>
              </a:ext>
            </a:extLst>
          </p:cNvPr>
          <p:cNvSpPr/>
          <p:nvPr/>
        </p:nvSpPr>
        <p:spPr>
          <a:xfrm>
            <a:off x="3512957" y="997527"/>
            <a:ext cx="1100607" cy="3602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138699-997B-474A-9FDD-2BFAF764294E}"/>
              </a:ext>
            </a:extLst>
          </p:cNvPr>
          <p:cNvSpPr/>
          <p:nvPr/>
        </p:nvSpPr>
        <p:spPr>
          <a:xfrm>
            <a:off x="3512957" y="2769223"/>
            <a:ext cx="504861" cy="3602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B834B0-C3E2-4499-9FE1-592A8EFA6650}"/>
              </a:ext>
            </a:extLst>
          </p:cNvPr>
          <p:cNvSpPr/>
          <p:nvPr/>
        </p:nvSpPr>
        <p:spPr>
          <a:xfrm>
            <a:off x="3526810" y="3295702"/>
            <a:ext cx="504861" cy="3602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5D17F-A223-42E7-8E1F-E87A5CC6F18D}"/>
              </a:ext>
            </a:extLst>
          </p:cNvPr>
          <p:cNvSpPr/>
          <p:nvPr/>
        </p:nvSpPr>
        <p:spPr>
          <a:xfrm>
            <a:off x="3540662" y="3711338"/>
            <a:ext cx="504861" cy="3602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85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 animBg="1"/>
      <p:bldP spid="9" grpId="0" animBg="1"/>
      <p:bldP spid="10" grpId="0" animBg="1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917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>
                    <a:ea typeface="Cambria Math" panose="02040503050406030204" pitchFamily="18" charset="0"/>
                  </a:rPr>
                  <a:t>				  ৩</a:t>
                </a:r>
                <a:r>
                  <a:rPr lang="en-GB" sz="36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৪</m:t>
                        </m:r>
                      </m:den>
                    </m:f>
                    <m:r>
                      <a:rPr lang="en-US" sz="36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4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917431"/>
              </a:xfrm>
              <a:prstGeom prst="rect">
                <a:avLst/>
              </a:prstGeom>
              <a:blipFill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050C347-3535-4E46-ACCA-AA8E7FD8363E}"/>
              </a:ext>
            </a:extLst>
          </p:cNvPr>
          <p:cNvSpPr txBox="1"/>
          <p:nvPr/>
        </p:nvSpPr>
        <p:spPr>
          <a:xfrm>
            <a:off x="547254" y="54577"/>
            <a:ext cx="324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endParaRPr lang="en-GB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487935-B0C9-4928-9A8E-AEA580154F0F}"/>
                  </a:ext>
                </a:extLst>
              </p:cNvPr>
              <p:cNvSpPr txBox="1"/>
              <p:nvPr/>
            </p:nvSpPr>
            <p:spPr>
              <a:xfrm>
                <a:off x="1" y="1205352"/>
                <a:ext cx="12191999" cy="917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/>
                  <a:t>	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১৩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en-GB" sz="36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487935-B0C9-4928-9A8E-AEA580154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1205352"/>
                <a:ext cx="12191999" cy="917431"/>
              </a:xfrm>
              <a:prstGeom prst="rect">
                <a:avLst/>
              </a:prstGeom>
              <a:blipFill>
                <a:blip r:embed="rId3"/>
                <a:stretch>
                  <a:fillRect b="-1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01F715-BEB8-4CC4-B176-70CF21981D48}"/>
                  </a:ext>
                </a:extLst>
              </p:cNvPr>
              <p:cNvSpPr txBox="1"/>
              <p:nvPr/>
            </p:nvSpPr>
            <p:spPr>
              <a:xfrm>
                <a:off x="-1388" y="2363941"/>
                <a:ext cx="12191999" cy="917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trike="sngStrik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১৩</m:t>
                        </m:r>
                        <m:r>
                          <a:rPr lang="en-GB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৪</m:t>
                        </m:r>
                        <m:r>
                          <a:rPr lang="en-GB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01F715-BEB8-4CC4-B176-70CF21981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8" y="2363941"/>
                <a:ext cx="12191999" cy="917431"/>
              </a:xfrm>
              <a:prstGeom prst="rect">
                <a:avLst/>
              </a:prstGeom>
              <a:blipFill>
                <a:blip r:embed="rId4"/>
                <a:stretch>
                  <a:fillRect b="-1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287A50A-E718-402A-95E3-2D274CE7CC9D}"/>
                  </a:ext>
                </a:extLst>
              </p:cNvPr>
              <p:cNvSpPr txBox="1"/>
              <p:nvPr/>
            </p:nvSpPr>
            <p:spPr>
              <a:xfrm>
                <a:off x="-1387" y="3495224"/>
                <a:ext cx="12191999" cy="944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/>
                  <a:t>	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৩৯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২০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287A50A-E718-402A-95E3-2D274CE7C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7" y="3495224"/>
                <a:ext cx="12191999" cy="944297"/>
              </a:xfrm>
              <a:prstGeom prst="rect">
                <a:avLst/>
              </a:prstGeom>
              <a:blipFill>
                <a:blip r:embed="rId5"/>
                <a:stretch>
                  <a:fillRect b="-9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B3D171-C208-404F-923B-8D1685E38E7D}"/>
                  </a:ext>
                </a:extLst>
              </p:cNvPr>
              <p:cNvSpPr txBox="1"/>
              <p:nvPr/>
            </p:nvSpPr>
            <p:spPr>
              <a:xfrm>
                <a:off x="16623" y="4517455"/>
                <a:ext cx="12191999" cy="944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/>
                  <a:t>				= ১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৯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২০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B3D171-C208-404F-923B-8D1685E38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3" y="4517455"/>
                <a:ext cx="12191999" cy="944297"/>
              </a:xfrm>
              <a:prstGeom prst="rect">
                <a:avLst/>
              </a:prstGeom>
              <a:blipFill>
                <a:blip r:embed="rId6"/>
                <a:stretch>
                  <a:fillRect b="-17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CEE8B8-5A9D-48A5-AEF7-C6A65F51F883}"/>
                  </a:ext>
                </a:extLst>
              </p:cNvPr>
              <p:cNvSpPr txBox="1"/>
              <p:nvPr/>
            </p:nvSpPr>
            <p:spPr>
              <a:xfrm>
                <a:off x="16623" y="5675604"/>
                <a:ext cx="12191999" cy="944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</a:t>
                </a:r>
                <a:r>
                  <a:rPr lang="en-GB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নলটির</a:t>
                </a:r>
                <a:r>
                  <a:rPr lang="en-GB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মি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এর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ওজন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3600" b="1" dirty="0"/>
                  <a:t>১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১৯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২০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কেজি।</m:t>
                    </m:r>
                  </m:oMath>
                </a14:m>
                <a:endParaRPr lang="en-GB" sz="36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ACEE8B8-5A9D-48A5-AEF7-C6A65F51F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3" y="5675604"/>
                <a:ext cx="12191999" cy="944297"/>
              </a:xfrm>
              <a:prstGeom prst="rect">
                <a:avLst/>
              </a:prstGeom>
              <a:blipFill>
                <a:blip r:embed="rId7"/>
                <a:stretch>
                  <a:fillRect b="-17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97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7" grpId="0"/>
      <p:bldP spid="8" grpId="0"/>
      <p:bldP spid="9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5A8FDD-1B06-4F10-B45B-8145A25C4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71" y="1798159"/>
            <a:ext cx="11078607" cy="338898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08487B2-2072-4209-B122-5ADAD7562C4C}"/>
              </a:ext>
            </a:extLst>
          </p:cNvPr>
          <p:cNvSpPr/>
          <p:nvPr/>
        </p:nvSpPr>
        <p:spPr>
          <a:xfrm>
            <a:off x="831273" y="3992709"/>
            <a:ext cx="10939549" cy="12443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96150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008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৮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৯</m:t>
                        </m:r>
                      </m:den>
                    </m:f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৮</m:t>
                        </m:r>
                      </m:den>
                    </m:f>
                  </m:oMath>
                </a14:m>
                <a:endParaRPr lang="en-GB" sz="48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0080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050C347-3535-4E46-ACCA-AA8E7FD8363E}"/>
              </a:ext>
            </a:extLst>
          </p:cNvPr>
          <p:cNvSpPr txBox="1"/>
          <p:nvPr/>
        </p:nvSpPr>
        <p:spPr>
          <a:xfrm>
            <a:off x="547254" y="54577"/>
            <a:ext cx="324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৪.</a:t>
            </a:r>
            <a:endParaRPr lang="en-GB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64B68C-D098-4432-A2F2-98E9E2212E0D}"/>
              </a:ext>
            </a:extLst>
          </p:cNvPr>
          <p:cNvSpPr txBox="1"/>
          <p:nvPr/>
        </p:nvSpPr>
        <p:spPr>
          <a:xfrm>
            <a:off x="0" y="1327265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   ১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6279C8-1BCC-4FAE-AD61-4540EE1CD8C0}"/>
                  </a:ext>
                </a:extLst>
              </p:cNvPr>
              <p:cNvSpPr txBox="1"/>
              <p:nvPr/>
            </p:nvSpPr>
            <p:spPr>
              <a:xfrm>
                <a:off x="-13860" y="1861889"/>
                <a:ext cx="12191999" cy="1008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৮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৯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৮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6279C8-1BCC-4FAE-AD61-4540EE1CD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60" y="1861889"/>
                <a:ext cx="12191999" cy="1008033"/>
              </a:xfrm>
              <a:prstGeom prst="rect">
                <a:avLst/>
              </a:prstGeom>
              <a:blipFill>
                <a:blip r:embed="rId3"/>
                <a:stretch>
                  <a:fillRect b="-12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E07C266-760D-4E13-9C16-352206857B23}"/>
              </a:ext>
            </a:extLst>
          </p:cNvPr>
          <p:cNvSpPr txBox="1"/>
          <p:nvPr/>
        </p:nvSpPr>
        <p:spPr>
          <a:xfrm>
            <a:off x="13847" y="2754270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			       ১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42F8458-2E9D-4DAE-BE7E-0CA8DF9F9BE5}"/>
                  </a:ext>
                </a:extLst>
              </p:cNvPr>
              <p:cNvSpPr txBox="1"/>
              <p:nvPr/>
            </p:nvSpPr>
            <p:spPr>
              <a:xfrm>
                <a:off x="-13859" y="3516289"/>
                <a:ext cx="12191999" cy="1007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৯</m:t>
                        </m:r>
                      </m:den>
                    </m:f>
                  </m:oMath>
                </a14:m>
                <a:r>
                  <a:rPr lang="en-GB" sz="4000" b="1" dirty="0"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42F8458-2E9D-4DAE-BE7E-0CA8DF9F9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59" y="3516289"/>
                <a:ext cx="12191999" cy="1007584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E8C170-7011-475C-B65E-9B2737B75528}"/>
                  </a:ext>
                </a:extLst>
              </p:cNvPr>
              <p:cNvSpPr txBox="1"/>
              <p:nvPr/>
            </p:nvSpPr>
            <p:spPr>
              <a:xfrm>
                <a:off x="11092" y="4874024"/>
                <a:ext cx="12191999" cy="1007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সুতরাং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৮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ডেসি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লি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রঙ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দ্বারা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৯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বর্গ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মি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রঙিন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করা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যাবে।</m:t>
                    </m:r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E8C170-7011-475C-B65E-9B2737B755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2" y="4874024"/>
                <a:ext cx="12191999" cy="1007584"/>
              </a:xfrm>
              <a:prstGeom prst="rect">
                <a:avLst/>
              </a:prstGeom>
              <a:blipFill>
                <a:blip r:embed="rId5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46CE5A7-182B-498C-AC90-3998717E4FFD}"/>
              </a:ext>
            </a:extLst>
          </p:cNvPr>
          <p:cNvCxnSpPr>
            <a:cxnSpLocks/>
          </p:cNvCxnSpPr>
          <p:nvPr/>
        </p:nvCxnSpPr>
        <p:spPr>
          <a:xfrm>
            <a:off x="3095097" y="2147425"/>
            <a:ext cx="36300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6068DBC-007D-420B-8AE2-C7E5AEDA7B2F}"/>
              </a:ext>
            </a:extLst>
          </p:cNvPr>
          <p:cNvCxnSpPr>
            <a:cxnSpLocks/>
          </p:cNvCxnSpPr>
          <p:nvPr/>
        </p:nvCxnSpPr>
        <p:spPr>
          <a:xfrm>
            <a:off x="3596630" y="2698832"/>
            <a:ext cx="36300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63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7" grpId="0"/>
      <p:bldP spid="8" grpId="0"/>
      <p:bldP spid="9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826665" y="2090057"/>
            <a:ext cx="8316685" cy="2801257"/>
          </a:xfrm>
          <a:prstGeom prst="wav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b="1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0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0F5981-E257-46C2-BFA8-C64AFE818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D7B9FC04-E420-44AF-93AB-4761A34FB0B8}"/>
              </a:ext>
            </a:extLst>
          </p:cNvPr>
          <p:cNvSpPr/>
          <p:nvPr/>
        </p:nvSpPr>
        <p:spPr>
          <a:xfrm>
            <a:off x="1911928" y="1000299"/>
            <a:ext cx="2144684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19A9EB-C745-428D-A5D7-33F5B86FDBEC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65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867924"/>
                <a:ext cx="12192000" cy="1009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৪</m:t>
                    </m:r>
                  </m:oMath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67924"/>
                <a:ext cx="12192000" cy="10098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535383" y="914714"/>
            <a:ext cx="734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(১)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179410-E42C-452B-AB12-30DA01B5B2AD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3241DD-1C77-4FE0-B6B3-7B25854C202A}"/>
                  </a:ext>
                </a:extLst>
              </p:cNvPr>
              <p:cNvSpPr txBox="1"/>
              <p:nvPr/>
            </p:nvSpPr>
            <p:spPr>
              <a:xfrm>
                <a:off x="1" y="2438393"/>
                <a:ext cx="12192000" cy="1009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২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৪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3241DD-1C77-4FE0-B6B3-7B25854C2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2438393"/>
                <a:ext cx="12192000" cy="1009828"/>
              </a:xfrm>
              <a:prstGeom prst="rect">
                <a:avLst/>
              </a:prstGeom>
              <a:blipFill>
                <a:blip r:embed="rId3"/>
                <a:stretch>
                  <a:fillRect b="-12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77EAF77-14D0-4703-BB4C-E97559A5EEDF}"/>
                  </a:ext>
                </a:extLst>
              </p:cNvPr>
              <p:cNvSpPr txBox="1"/>
              <p:nvPr/>
            </p:nvSpPr>
            <p:spPr>
              <a:xfrm>
                <a:off x="-4" y="3588335"/>
                <a:ext cx="12192000" cy="1008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৮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77EAF77-14D0-4703-BB4C-E97559A5E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" y="3588335"/>
                <a:ext cx="12192000" cy="1008033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14AB01-B8EB-463E-A661-719B38EC8DF9}"/>
                  </a:ext>
                </a:extLst>
              </p:cNvPr>
              <p:cNvSpPr txBox="1"/>
              <p:nvPr/>
            </p:nvSpPr>
            <p:spPr>
              <a:xfrm>
                <a:off x="-9" y="4530449"/>
                <a:ext cx="12192000" cy="1008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৮</m:t>
                        </m:r>
                      </m:num>
                      <m:den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14AB01-B8EB-463E-A661-719B38EC8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" y="4530449"/>
                <a:ext cx="12192000" cy="1008033"/>
              </a:xfrm>
              <a:prstGeom prst="rect">
                <a:avLst/>
              </a:prstGeom>
              <a:blipFill>
                <a:blip r:embed="rId5"/>
                <a:stretch>
                  <a:fillRect b="-156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2AB405A-FA8D-4F6B-8390-AD8E2BBC09FE}"/>
              </a:ext>
            </a:extLst>
          </p:cNvPr>
          <p:cNvSpPr txBox="1"/>
          <p:nvPr/>
        </p:nvSpPr>
        <p:spPr>
          <a:xfrm>
            <a:off x="7633854" y="187471"/>
            <a:ext cx="3512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৬৩</a:t>
            </a:r>
          </a:p>
        </p:txBody>
      </p:sp>
    </p:spTree>
    <p:extLst>
      <p:ext uri="{BB962C8B-B14F-4D97-AF65-F5344CB8AC3E}">
        <p14:creationId xmlns:p14="http://schemas.microsoft.com/office/powerpoint/2010/main" val="87159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8" grpId="0"/>
      <p:bldP spid="9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25AB78-67F8-4B93-B807-AB0B670C7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1EFC4F4-1C75-4DD7-BCFF-F2C5AC06B518}"/>
              </a:ext>
            </a:extLst>
          </p:cNvPr>
          <p:cNvSpPr/>
          <p:nvPr/>
        </p:nvSpPr>
        <p:spPr>
          <a:xfrm>
            <a:off x="4123101" y="1000299"/>
            <a:ext cx="2144684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D0F9C2-A965-47BC-9325-4B2C2BC27BAE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5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/>
              <p:nvPr/>
            </p:nvSpPr>
            <p:spPr>
              <a:xfrm>
                <a:off x="0" y="943742"/>
                <a:ext cx="12192000" cy="989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				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  <m:r>
                      <a:rPr lang="en-GB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৩</m:t>
                    </m:r>
                  </m:oMath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DD62D-7B7B-40FE-9A19-C87B2FB2C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43742"/>
                <a:ext cx="12192000" cy="989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00A4CF3-5028-418F-8E8E-7FEDE4220BB3}"/>
              </a:ext>
            </a:extLst>
          </p:cNvPr>
          <p:cNvSpPr txBox="1"/>
          <p:nvPr/>
        </p:nvSpPr>
        <p:spPr>
          <a:xfrm>
            <a:off x="2535383" y="914714"/>
            <a:ext cx="734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(২)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4D788E-E6D4-41E0-AAE7-78D956C1D877}"/>
                  </a:ext>
                </a:extLst>
              </p:cNvPr>
              <p:cNvSpPr txBox="1"/>
              <p:nvPr/>
            </p:nvSpPr>
            <p:spPr>
              <a:xfrm>
                <a:off x="0" y="2214175"/>
                <a:ext cx="12192000" cy="989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৩</m:t>
                        </m:r>
                        <m:r>
                          <a:rPr lang="en-GB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4D788E-E6D4-41E0-AAE7-78D956C1D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14175"/>
                <a:ext cx="12192000" cy="989758"/>
              </a:xfrm>
              <a:prstGeom prst="rect">
                <a:avLst/>
              </a:prstGeom>
              <a:blipFill>
                <a:blip r:embed="rId3"/>
                <a:stretch>
                  <a:fillRect b="-12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B60D2E-53B7-4EFE-9771-7A8E51A05367}"/>
                  </a:ext>
                </a:extLst>
              </p:cNvPr>
              <p:cNvSpPr txBox="1"/>
              <p:nvPr/>
            </p:nvSpPr>
            <p:spPr>
              <a:xfrm>
                <a:off x="2775" y="3347472"/>
                <a:ext cx="1219200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b="1" dirty="0"/>
                  <a:t>				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৯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B60D2E-53B7-4EFE-9771-7A8E51A05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" y="3347472"/>
                <a:ext cx="12192000" cy="1009059"/>
              </a:xfrm>
              <a:prstGeom prst="rect">
                <a:avLst/>
              </a:prstGeom>
              <a:blipFill>
                <a:blip r:embed="rId4"/>
                <a:stretch>
                  <a:fillRect b="-12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015CA7-4F90-4210-BC3F-FFBD096483E3}"/>
                  </a:ext>
                </a:extLst>
              </p:cNvPr>
              <p:cNvSpPr txBox="1"/>
              <p:nvPr/>
            </p:nvSpPr>
            <p:spPr>
              <a:xfrm>
                <a:off x="-11077" y="4314518"/>
                <a:ext cx="12192000" cy="100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		সুতরাং নির্ণেয় হিসাব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৯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015CA7-4F90-4210-BC3F-FFBD09648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077" y="4314518"/>
                <a:ext cx="12192000" cy="1009059"/>
              </a:xfrm>
              <a:prstGeom prst="rect">
                <a:avLst/>
              </a:prstGeom>
              <a:blipFill>
                <a:blip r:embed="rId5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45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CC6E9A-79B9-47E8-9602-CAFF04FCE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000299"/>
            <a:ext cx="10939549" cy="3821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8A9A688B-8955-4E92-9C01-42E67D75979B}"/>
              </a:ext>
            </a:extLst>
          </p:cNvPr>
          <p:cNvSpPr/>
          <p:nvPr/>
        </p:nvSpPr>
        <p:spPr>
          <a:xfrm>
            <a:off x="6434031" y="1000299"/>
            <a:ext cx="2144684" cy="10806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A8AA6E-D3E8-4111-BF4E-2E4B8A5221B3}"/>
              </a:ext>
            </a:extLst>
          </p:cNvPr>
          <p:cNvSpPr txBox="1"/>
          <p:nvPr/>
        </p:nvSpPr>
        <p:spPr>
          <a:xfrm>
            <a:off x="547254" y="189047"/>
            <a:ext cx="3241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হিসাব কর :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0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1057</Words>
  <Application>Microsoft Office PowerPoint</Application>
  <PresentationFormat>Widescreen</PresentationFormat>
  <Paragraphs>177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Arial Black</vt:lpstr>
      <vt:lpstr>Calibri</vt:lpstr>
      <vt:lpstr>Calibri Light</vt:lpstr>
      <vt:lpstr>Cambria Math</vt:lpstr>
      <vt:lpstr>NikoshBAN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Rahim Ahmed</cp:lastModifiedBy>
  <cp:revision>279</cp:revision>
  <dcterms:created xsi:type="dcterms:W3CDTF">2020-09-09T03:18:10Z</dcterms:created>
  <dcterms:modified xsi:type="dcterms:W3CDTF">2021-08-23T04:10:10Z</dcterms:modified>
</cp:coreProperties>
</file>