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918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6A70-3A4F-4BAF-91E2-A3360C56FDF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EA18-5EEC-4578-BC82-DF69E7B4C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57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6A70-3A4F-4BAF-91E2-A3360C56FDF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EA18-5EEC-4578-BC82-DF69E7B4C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0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6A70-3A4F-4BAF-91E2-A3360C56FDF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EA18-5EEC-4578-BC82-DF69E7B4C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4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6A70-3A4F-4BAF-91E2-A3360C56FDF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EA18-5EEC-4578-BC82-DF69E7B4C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99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6A70-3A4F-4BAF-91E2-A3360C56FDF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EA18-5EEC-4578-BC82-DF69E7B4C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63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6A70-3A4F-4BAF-91E2-A3360C56FDF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EA18-5EEC-4578-BC82-DF69E7B4C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4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6A70-3A4F-4BAF-91E2-A3360C56FDF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EA18-5EEC-4578-BC82-DF69E7B4C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0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6A70-3A4F-4BAF-91E2-A3360C56FDF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EA18-5EEC-4578-BC82-DF69E7B4C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98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6A70-3A4F-4BAF-91E2-A3360C56FDF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EA18-5EEC-4578-BC82-DF69E7B4C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4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6A70-3A4F-4BAF-91E2-A3360C56FDF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EA18-5EEC-4578-BC82-DF69E7B4C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6A70-3A4F-4BAF-91E2-A3360C56FDF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EA18-5EEC-4578-BC82-DF69E7B4C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6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06A70-3A4F-4BAF-91E2-A3360C56FDF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BEA18-5EEC-4578-BC82-DF69E7B4C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9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fif"/><Relationship Id="rId4" Type="http://schemas.openxmlformats.org/officeDocument/2006/relationships/image" Target="../media/image10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alf Frame 3"/>
          <p:cNvSpPr/>
          <p:nvPr/>
        </p:nvSpPr>
        <p:spPr>
          <a:xfrm>
            <a:off x="0" y="0"/>
            <a:ext cx="3629465" cy="5345723"/>
          </a:xfrm>
          <a:prstGeom prst="halfFrame">
            <a:avLst>
              <a:gd name="adj1" fmla="val 4263"/>
              <a:gd name="adj2" fmla="val 4264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5400000" flipH="1">
            <a:off x="7690338" y="2342272"/>
            <a:ext cx="3629465" cy="5345723"/>
          </a:xfrm>
          <a:prstGeom prst="halfFrame">
            <a:avLst>
              <a:gd name="adj1" fmla="val 4263"/>
              <a:gd name="adj2" fmla="val 4264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692" y="295420"/>
            <a:ext cx="51347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endParaRPr lang="en-US" sz="96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2331" y="5316476"/>
            <a:ext cx="51347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স্বাগত</a:t>
            </a:r>
            <a:endParaRPr lang="en-US" sz="96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1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3505200"/>
            <a:ext cx="11857892" cy="3069968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bg1">
                <a:lumMod val="95000"/>
              </a:schemeClr>
            </a:extrusionClr>
            <a:contourClr>
              <a:schemeClr val="bg2"/>
            </a:contourClr>
          </a:sp3d>
        </p:spPr>
      </p:pic>
      <p:grpSp>
        <p:nvGrpSpPr>
          <p:cNvPr id="3" name="Group 2"/>
          <p:cNvGrpSpPr/>
          <p:nvPr/>
        </p:nvGrpSpPr>
        <p:grpSpPr>
          <a:xfrm>
            <a:off x="198120" y="5821680"/>
            <a:ext cx="11999046" cy="853440"/>
            <a:chOff x="198120" y="5821680"/>
            <a:chExt cx="11999046" cy="8534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09" t="35682" b="38863"/>
            <a:stretch/>
          </p:blipFill>
          <p:spPr>
            <a:xfrm>
              <a:off x="198120" y="5821680"/>
              <a:ext cx="2987040" cy="8534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b="38863"/>
            <a:stretch/>
          </p:blipFill>
          <p:spPr>
            <a:xfrm>
              <a:off x="2545080" y="5821680"/>
              <a:ext cx="3352800" cy="8534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b="38863"/>
            <a:stretch/>
          </p:blipFill>
          <p:spPr>
            <a:xfrm>
              <a:off x="5257800" y="5821680"/>
              <a:ext cx="3352800" cy="8534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b="38863"/>
            <a:stretch/>
          </p:blipFill>
          <p:spPr>
            <a:xfrm>
              <a:off x="7970520" y="5821680"/>
              <a:ext cx="3352800" cy="85344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r="54846" b="38863"/>
            <a:stretch/>
          </p:blipFill>
          <p:spPr>
            <a:xfrm>
              <a:off x="10683240" y="5821680"/>
              <a:ext cx="1513926" cy="853440"/>
            </a:xfrm>
            <a:prstGeom prst="rect">
              <a:avLst/>
            </a:prstGeom>
          </p:spPr>
        </p:pic>
      </p:grp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2000">
                <a:srgbClr val="00B050"/>
              </a:gs>
              <a:gs pos="83000">
                <a:schemeClr val="accent2">
                  <a:lumMod val="60000"/>
                  <a:lumOff val="40000"/>
                </a:schemeClr>
              </a:gs>
              <a:gs pos="18000">
                <a:schemeClr val="accent2">
                  <a:lumMod val="60000"/>
                  <a:lumOff val="40000"/>
                </a:schemeClr>
              </a:gs>
              <a:gs pos="100000">
                <a:srgbClr val="A3C2D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3992" y="367605"/>
            <a:ext cx="802401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দলীয়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6916" y="2705725"/>
            <a:ext cx="9958168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দলে</a:t>
            </a:r>
            <a:r>
              <a:rPr lang="en-US" sz="8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ছড়াটি</a:t>
            </a:r>
            <a:r>
              <a:rPr lang="en-US" sz="8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আবৃত্তি</a:t>
            </a:r>
            <a:r>
              <a:rPr lang="en-US" sz="8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করবে</a:t>
            </a:r>
            <a:r>
              <a:rPr lang="en-US" sz="88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8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12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3505200"/>
            <a:ext cx="11857892" cy="3069968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bg1">
                <a:lumMod val="95000"/>
              </a:schemeClr>
            </a:extrusionClr>
            <a:contourClr>
              <a:schemeClr val="bg2"/>
            </a:contourClr>
          </a:sp3d>
        </p:spPr>
      </p:pic>
      <p:grpSp>
        <p:nvGrpSpPr>
          <p:cNvPr id="3" name="Group 2"/>
          <p:cNvGrpSpPr/>
          <p:nvPr/>
        </p:nvGrpSpPr>
        <p:grpSpPr>
          <a:xfrm>
            <a:off x="198120" y="5821680"/>
            <a:ext cx="11999046" cy="853440"/>
            <a:chOff x="198120" y="5821680"/>
            <a:chExt cx="11999046" cy="8534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09" t="35682" b="38863"/>
            <a:stretch/>
          </p:blipFill>
          <p:spPr>
            <a:xfrm>
              <a:off x="198120" y="5821680"/>
              <a:ext cx="2987040" cy="8534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b="38863"/>
            <a:stretch/>
          </p:blipFill>
          <p:spPr>
            <a:xfrm>
              <a:off x="2545080" y="5821680"/>
              <a:ext cx="3352800" cy="8534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b="38863"/>
            <a:stretch/>
          </p:blipFill>
          <p:spPr>
            <a:xfrm>
              <a:off x="5257800" y="5821680"/>
              <a:ext cx="3352800" cy="8534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b="38863"/>
            <a:stretch/>
          </p:blipFill>
          <p:spPr>
            <a:xfrm>
              <a:off x="7970520" y="5821680"/>
              <a:ext cx="3352800" cy="85344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r="54846" b="38863"/>
            <a:stretch/>
          </p:blipFill>
          <p:spPr>
            <a:xfrm>
              <a:off x="10683240" y="5821680"/>
              <a:ext cx="1513926" cy="853440"/>
            </a:xfrm>
            <a:prstGeom prst="rect">
              <a:avLst/>
            </a:prstGeom>
          </p:spPr>
        </p:pic>
      </p:grp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2000">
                <a:srgbClr val="00B050"/>
              </a:gs>
              <a:gs pos="83000">
                <a:schemeClr val="accent2">
                  <a:lumMod val="60000"/>
                  <a:lumOff val="40000"/>
                </a:schemeClr>
              </a:gs>
              <a:gs pos="18000">
                <a:schemeClr val="accent2">
                  <a:lumMod val="60000"/>
                  <a:lumOff val="40000"/>
                </a:schemeClr>
              </a:gs>
              <a:gs pos="100000">
                <a:srgbClr val="A3C2D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3992" y="367605"/>
            <a:ext cx="802401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1" t="28941" r="46023" b="41078"/>
          <a:stretch/>
        </p:blipFill>
        <p:spPr>
          <a:xfrm>
            <a:off x="1626485" y="1301472"/>
            <a:ext cx="3631315" cy="4427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5455920" y="2724448"/>
            <a:ext cx="6096000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bn-IN" sz="4000" b="1" dirty="0">
                <a:latin typeface="Nikosh" panose="02000000000000000000" pitchFamily="2" charset="0"/>
                <a:cs typeface="Nikosh" panose="02000000000000000000" pitchFamily="2" charset="0"/>
              </a:rPr>
              <a:t>পাঠ্য বইয়ের ৫ নং পৃষ্ঠা বের করে আঙুল মিলিয়ে ছড়াটি পড়বে আর নিজে নিজে আবৃত্তি করবে।</a:t>
            </a: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58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3505200"/>
            <a:ext cx="11857892" cy="3069968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bg1">
                <a:lumMod val="95000"/>
              </a:schemeClr>
            </a:extrusionClr>
            <a:contourClr>
              <a:schemeClr val="bg2"/>
            </a:contourClr>
          </a:sp3d>
        </p:spPr>
      </p:pic>
      <p:grpSp>
        <p:nvGrpSpPr>
          <p:cNvPr id="3" name="Group 2"/>
          <p:cNvGrpSpPr/>
          <p:nvPr/>
        </p:nvGrpSpPr>
        <p:grpSpPr>
          <a:xfrm>
            <a:off x="198120" y="5821680"/>
            <a:ext cx="11999046" cy="853440"/>
            <a:chOff x="198120" y="5821680"/>
            <a:chExt cx="11999046" cy="8534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09" t="35682" b="38863"/>
            <a:stretch/>
          </p:blipFill>
          <p:spPr>
            <a:xfrm>
              <a:off x="198120" y="5821680"/>
              <a:ext cx="2987040" cy="8534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b="38863"/>
            <a:stretch/>
          </p:blipFill>
          <p:spPr>
            <a:xfrm>
              <a:off x="2545080" y="5821680"/>
              <a:ext cx="3352800" cy="8534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b="38863"/>
            <a:stretch/>
          </p:blipFill>
          <p:spPr>
            <a:xfrm>
              <a:off x="5257800" y="5821680"/>
              <a:ext cx="3352800" cy="8534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b="38863"/>
            <a:stretch/>
          </p:blipFill>
          <p:spPr>
            <a:xfrm>
              <a:off x="7970520" y="5821680"/>
              <a:ext cx="3352800" cy="85344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r="54846" b="38863"/>
            <a:stretch/>
          </p:blipFill>
          <p:spPr>
            <a:xfrm>
              <a:off x="10683240" y="5821680"/>
              <a:ext cx="1513926" cy="853440"/>
            </a:xfrm>
            <a:prstGeom prst="rect">
              <a:avLst/>
            </a:prstGeom>
          </p:spPr>
        </p:pic>
      </p:grp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2000">
                <a:srgbClr val="00B050"/>
              </a:gs>
              <a:gs pos="83000">
                <a:schemeClr val="accent2">
                  <a:lumMod val="60000"/>
                  <a:lumOff val="40000"/>
                </a:schemeClr>
              </a:gs>
              <a:gs pos="18000">
                <a:schemeClr val="accent2">
                  <a:lumMod val="60000"/>
                  <a:lumOff val="40000"/>
                </a:schemeClr>
              </a:gs>
              <a:gs pos="100000">
                <a:srgbClr val="A3C2D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946" y="1612374"/>
            <a:ext cx="10699867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6000" b="1" dirty="0" err="1">
                <a:latin typeface="Nikosh" panose="02000000000000000000" pitchFamily="2" charset="0"/>
                <a:cs typeface="Nikosh" panose="02000000000000000000" pitchFamily="2" charset="0"/>
              </a:rPr>
              <a:t>ছড়াটি</a:t>
            </a:r>
            <a:r>
              <a:rPr lang="en-US" sz="6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latin typeface="Nikosh" panose="02000000000000000000" pitchFamily="2" charset="0"/>
                <a:cs typeface="Nikosh" panose="02000000000000000000" pitchFamily="2" charset="0"/>
              </a:rPr>
              <a:t>আবৃত্তি</a:t>
            </a:r>
            <a:r>
              <a:rPr lang="en-US" sz="6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6000" b="1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algn="ctr"/>
            <a:r>
              <a:rPr lang="en-US" sz="6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bn-IN" sz="6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6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প্রশ্নগুলোর</a:t>
            </a:r>
            <a:r>
              <a:rPr lang="bn-IN" sz="6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6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উত্তর </a:t>
            </a:r>
            <a:r>
              <a:rPr lang="bn-IN" sz="6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বলঃ-</a:t>
            </a:r>
            <a:endParaRPr lang="en-US" sz="60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IN" sz="6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bn-IN" sz="6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ক) ডালিম গাছে কী</a:t>
            </a:r>
            <a:r>
              <a:rPr lang="bn-IN" sz="6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60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IN" sz="6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bn-IN" sz="6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খ)কে কথা বলে </a:t>
            </a:r>
            <a:r>
              <a:rPr lang="bn-IN" sz="6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না?</a:t>
            </a:r>
            <a:endParaRPr lang="en-US" sz="60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3992" y="253305"/>
            <a:ext cx="802401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6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1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3505200"/>
            <a:ext cx="11857892" cy="3069968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bg1">
                <a:lumMod val="95000"/>
              </a:schemeClr>
            </a:extrusionClr>
            <a:contourClr>
              <a:schemeClr val="bg2"/>
            </a:contourClr>
          </a:sp3d>
        </p:spPr>
      </p:pic>
      <p:grpSp>
        <p:nvGrpSpPr>
          <p:cNvPr id="3" name="Group 2"/>
          <p:cNvGrpSpPr/>
          <p:nvPr/>
        </p:nvGrpSpPr>
        <p:grpSpPr>
          <a:xfrm>
            <a:off x="198120" y="5821680"/>
            <a:ext cx="11999046" cy="853440"/>
            <a:chOff x="198120" y="5821680"/>
            <a:chExt cx="11999046" cy="8534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09" t="35682" b="38863"/>
            <a:stretch/>
          </p:blipFill>
          <p:spPr>
            <a:xfrm>
              <a:off x="198120" y="5821680"/>
              <a:ext cx="2987040" cy="8534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b="38863"/>
            <a:stretch/>
          </p:blipFill>
          <p:spPr>
            <a:xfrm>
              <a:off x="2545080" y="5821680"/>
              <a:ext cx="3352800" cy="8534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b="38863"/>
            <a:stretch/>
          </p:blipFill>
          <p:spPr>
            <a:xfrm>
              <a:off x="5257800" y="5821680"/>
              <a:ext cx="3352800" cy="8534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b="38863"/>
            <a:stretch/>
          </p:blipFill>
          <p:spPr>
            <a:xfrm>
              <a:off x="7970520" y="5821680"/>
              <a:ext cx="3352800" cy="85344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r="54846" b="38863"/>
            <a:stretch/>
          </p:blipFill>
          <p:spPr>
            <a:xfrm>
              <a:off x="10683240" y="5821680"/>
              <a:ext cx="1513926" cy="853440"/>
            </a:xfrm>
            <a:prstGeom prst="rect">
              <a:avLst/>
            </a:prstGeom>
          </p:spPr>
        </p:pic>
      </p:grp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2000">
                <a:srgbClr val="00B050"/>
              </a:gs>
              <a:gs pos="83000">
                <a:schemeClr val="accent2">
                  <a:lumMod val="60000"/>
                  <a:lumOff val="40000"/>
                </a:schemeClr>
              </a:gs>
              <a:gs pos="18000">
                <a:schemeClr val="accent2">
                  <a:lumMod val="60000"/>
                  <a:lumOff val="40000"/>
                </a:schemeClr>
              </a:gs>
              <a:gs pos="100000">
                <a:srgbClr val="A3C2D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18563" y="1995776"/>
            <a:ext cx="3305737" cy="3463729"/>
            <a:chOff x="1237129" y="1653988"/>
            <a:chExt cx="3254189" cy="3455894"/>
          </a:xfrm>
        </p:grpSpPr>
        <p:sp>
          <p:nvSpPr>
            <p:cNvPr id="11" name="Rectangle 10"/>
            <p:cNvSpPr/>
            <p:nvPr/>
          </p:nvSpPr>
          <p:spPr>
            <a:xfrm>
              <a:off x="1499347" y="3200400"/>
              <a:ext cx="2729753" cy="190948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1237129" y="1653988"/>
              <a:ext cx="3254189" cy="157330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57400" y="4074459"/>
              <a:ext cx="470647" cy="1035423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04794" y="3415553"/>
              <a:ext cx="470647" cy="591671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083992" y="253305"/>
            <a:ext cx="802401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বাড়ির</a:t>
            </a:r>
            <a:r>
              <a:rPr lang="en-US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6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9215" y="2699506"/>
            <a:ext cx="6026726" cy="21236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ছড়াটি</a:t>
            </a:r>
            <a:r>
              <a:rPr lang="en-US" sz="6600" b="1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বাড়িতে</a:t>
            </a:r>
            <a:r>
              <a:rPr lang="en-US" sz="6600" b="1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বার</a:t>
            </a:r>
            <a:r>
              <a:rPr lang="en-US" sz="6600" b="1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বার</a:t>
            </a:r>
            <a:r>
              <a:rPr lang="en-US" sz="6600" b="1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অনুশীলন</a:t>
            </a:r>
            <a:r>
              <a:rPr lang="en-US" sz="6600" b="1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করবে</a:t>
            </a:r>
            <a:r>
              <a:rPr lang="en-US" sz="6600" b="1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6600" b="1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00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" y="249494"/>
            <a:ext cx="11857893" cy="632567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98120" y="5821680"/>
            <a:ext cx="11999046" cy="853440"/>
            <a:chOff x="198120" y="5821680"/>
            <a:chExt cx="11999046" cy="8534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09" t="35682" b="38863"/>
            <a:stretch/>
          </p:blipFill>
          <p:spPr>
            <a:xfrm>
              <a:off x="198120" y="5821680"/>
              <a:ext cx="2987040" cy="8534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b="38863"/>
            <a:stretch/>
          </p:blipFill>
          <p:spPr>
            <a:xfrm>
              <a:off x="2545080" y="5821680"/>
              <a:ext cx="3352800" cy="8534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b="38863"/>
            <a:stretch/>
          </p:blipFill>
          <p:spPr>
            <a:xfrm>
              <a:off x="5257800" y="5821680"/>
              <a:ext cx="3352800" cy="8534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b="38863"/>
            <a:stretch/>
          </p:blipFill>
          <p:spPr>
            <a:xfrm>
              <a:off x="7970520" y="5821680"/>
              <a:ext cx="3352800" cy="85344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r="54846" b="38863"/>
            <a:stretch/>
          </p:blipFill>
          <p:spPr>
            <a:xfrm>
              <a:off x="10683240" y="5821680"/>
              <a:ext cx="1513926" cy="853440"/>
            </a:xfrm>
            <a:prstGeom prst="rect">
              <a:avLst/>
            </a:prstGeom>
          </p:spPr>
        </p:pic>
      </p:grp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2000">
                <a:srgbClr val="00B050"/>
              </a:gs>
              <a:gs pos="83000">
                <a:schemeClr val="accent2">
                  <a:lumMod val="60000"/>
                  <a:lumOff val="40000"/>
                </a:schemeClr>
              </a:gs>
              <a:gs pos="18000">
                <a:schemeClr val="accent2">
                  <a:lumMod val="60000"/>
                  <a:lumOff val="40000"/>
                </a:schemeClr>
              </a:gs>
              <a:gs pos="100000">
                <a:srgbClr val="A3C2D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3992" y="253305"/>
            <a:ext cx="802401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7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r>
              <a:rPr lang="en-US" sz="7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72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12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3505200"/>
            <a:ext cx="11704320" cy="3069968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bg1">
                <a:lumMod val="95000"/>
              </a:schemeClr>
            </a:extrusionClr>
            <a:contourClr>
              <a:schemeClr val="bg2"/>
            </a:contourClr>
          </a:sp3d>
        </p:spPr>
      </p:pic>
      <p:grpSp>
        <p:nvGrpSpPr>
          <p:cNvPr id="3" name="Group 2"/>
          <p:cNvGrpSpPr/>
          <p:nvPr/>
        </p:nvGrpSpPr>
        <p:grpSpPr>
          <a:xfrm>
            <a:off x="198120" y="5821680"/>
            <a:ext cx="11999046" cy="853440"/>
            <a:chOff x="198120" y="5821680"/>
            <a:chExt cx="11999046" cy="8534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09" t="35682" b="38863"/>
            <a:stretch/>
          </p:blipFill>
          <p:spPr>
            <a:xfrm>
              <a:off x="198120" y="5821680"/>
              <a:ext cx="2987040" cy="8534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b="38863"/>
            <a:stretch/>
          </p:blipFill>
          <p:spPr>
            <a:xfrm>
              <a:off x="2545080" y="5821680"/>
              <a:ext cx="3352800" cy="8534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b="38863"/>
            <a:stretch/>
          </p:blipFill>
          <p:spPr>
            <a:xfrm>
              <a:off x="5257800" y="5821680"/>
              <a:ext cx="3352800" cy="8534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b="38863"/>
            <a:stretch/>
          </p:blipFill>
          <p:spPr>
            <a:xfrm>
              <a:off x="7970520" y="5821680"/>
              <a:ext cx="3352800" cy="85344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r="54846" b="38863"/>
            <a:stretch/>
          </p:blipFill>
          <p:spPr>
            <a:xfrm>
              <a:off x="10683240" y="5821680"/>
              <a:ext cx="1513926" cy="853440"/>
            </a:xfrm>
            <a:prstGeom prst="rect">
              <a:avLst/>
            </a:prstGeom>
          </p:spPr>
        </p:pic>
      </p:grp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2000">
                <a:srgbClr val="00B050"/>
              </a:gs>
              <a:gs pos="83000">
                <a:schemeClr val="accent2">
                  <a:lumMod val="60000"/>
                  <a:lumOff val="40000"/>
                </a:schemeClr>
              </a:gs>
              <a:gs pos="18000">
                <a:schemeClr val="accent2">
                  <a:lumMod val="60000"/>
                  <a:lumOff val="40000"/>
                </a:schemeClr>
              </a:gs>
              <a:gs pos="100000">
                <a:srgbClr val="A3C2D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6047" y="471266"/>
            <a:ext cx="4267200" cy="10668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পরিচিতিঃ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06020" y="2128752"/>
            <a:ext cx="737895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সালমা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আকতার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লিপি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সহকারি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পূর্ব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চরউরিয়া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প্রাথমিক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সদর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নোয়াখালী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777699" y="1524000"/>
            <a:ext cx="4267200" cy="0"/>
          </a:xfrm>
          <a:prstGeom prst="line">
            <a:avLst/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185462" y="1627006"/>
            <a:ext cx="627579" cy="3603988"/>
            <a:chOff x="3349714" y="1791478"/>
            <a:chExt cx="627579" cy="360398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620273" y="1791478"/>
              <a:ext cx="18661" cy="345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772673" y="1943878"/>
              <a:ext cx="18661" cy="345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ed Rectangle 18"/>
            <p:cNvSpPr/>
            <p:nvPr/>
          </p:nvSpPr>
          <p:spPr>
            <a:xfrm rot="19168025">
              <a:off x="3349714" y="3186995"/>
              <a:ext cx="627579" cy="541175"/>
            </a:xfrm>
            <a:prstGeom prst="roundRect">
              <a:avLst>
                <a:gd name="adj" fmla="val 9771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04" y="1921623"/>
            <a:ext cx="2783342" cy="31390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4635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3505200"/>
            <a:ext cx="11704320" cy="3069968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bg1">
                <a:lumMod val="95000"/>
              </a:schemeClr>
            </a:extrusionClr>
            <a:contourClr>
              <a:schemeClr val="bg2"/>
            </a:contourClr>
          </a:sp3d>
        </p:spPr>
      </p:pic>
      <p:grpSp>
        <p:nvGrpSpPr>
          <p:cNvPr id="3" name="Group 2"/>
          <p:cNvGrpSpPr/>
          <p:nvPr/>
        </p:nvGrpSpPr>
        <p:grpSpPr>
          <a:xfrm>
            <a:off x="198120" y="5821680"/>
            <a:ext cx="11999046" cy="853440"/>
            <a:chOff x="198120" y="5821680"/>
            <a:chExt cx="11999046" cy="8534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09" t="35682" b="38863"/>
            <a:stretch/>
          </p:blipFill>
          <p:spPr>
            <a:xfrm>
              <a:off x="198120" y="5821680"/>
              <a:ext cx="2987040" cy="8534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b="38863"/>
            <a:stretch/>
          </p:blipFill>
          <p:spPr>
            <a:xfrm>
              <a:off x="2545080" y="5821680"/>
              <a:ext cx="3352800" cy="8534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b="38863"/>
            <a:stretch/>
          </p:blipFill>
          <p:spPr>
            <a:xfrm>
              <a:off x="5257800" y="5821680"/>
              <a:ext cx="3352800" cy="8534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b="38863"/>
            <a:stretch/>
          </p:blipFill>
          <p:spPr>
            <a:xfrm>
              <a:off x="7970520" y="5821680"/>
              <a:ext cx="3352800" cy="85344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r="54846" b="38863"/>
            <a:stretch/>
          </p:blipFill>
          <p:spPr>
            <a:xfrm>
              <a:off x="10683240" y="5821680"/>
              <a:ext cx="1513926" cy="853440"/>
            </a:xfrm>
            <a:prstGeom prst="rect">
              <a:avLst/>
            </a:prstGeom>
          </p:spPr>
        </p:pic>
      </p:grp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2000">
                <a:srgbClr val="00B050"/>
              </a:gs>
              <a:gs pos="83000">
                <a:schemeClr val="accent2">
                  <a:lumMod val="60000"/>
                  <a:lumOff val="40000"/>
                </a:schemeClr>
              </a:gs>
              <a:gs pos="18000">
                <a:schemeClr val="accent2">
                  <a:lumMod val="60000"/>
                  <a:lumOff val="40000"/>
                </a:schemeClr>
              </a:gs>
              <a:gs pos="100000">
                <a:srgbClr val="A3C2D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6047" y="471266"/>
            <a:ext cx="4267200" cy="10668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পাঠ পরিচিতি </a:t>
            </a:r>
            <a:r>
              <a:rPr lang="bn-BD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3159" y="2028617"/>
            <a:ext cx="73789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শ্রেণিঃ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প্রথম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বিষয়ঃ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বাংলা</a:t>
            </a:r>
            <a:endParaRPr lang="en-US" sz="4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পাঠঃ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ছড়াঃ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আতা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গাছে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তোতা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পাখি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777699" y="1524000"/>
            <a:ext cx="4267200" cy="0"/>
          </a:xfrm>
          <a:prstGeom prst="line">
            <a:avLst/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257800" y="1627006"/>
            <a:ext cx="627579" cy="3603988"/>
            <a:chOff x="3349714" y="1791478"/>
            <a:chExt cx="627579" cy="360398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620273" y="1791478"/>
              <a:ext cx="18661" cy="345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772673" y="1943878"/>
              <a:ext cx="18661" cy="345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ed Rectangle 18"/>
            <p:cNvSpPr/>
            <p:nvPr/>
          </p:nvSpPr>
          <p:spPr>
            <a:xfrm rot="19168025">
              <a:off x="3349714" y="3186995"/>
              <a:ext cx="627579" cy="541175"/>
            </a:xfrm>
            <a:prstGeom prst="roundRect">
              <a:avLst>
                <a:gd name="adj" fmla="val 9771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pic>
        <p:nvPicPr>
          <p:cNvPr id="1026" name="Picture 2" descr="B.Version.) - Class-1 Bang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89" y="1881607"/>
            <a:ext cx="2337942" cy="3047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54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12056012" cy="3069968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bg1">
                <a:lumMod val="95000"/>
              </a:schemeClr>
            </a:extrusionClr>
            <a:contourClr>
              <a:schemeClr val="bg2"/>
            </a:contourClr>
          </a:sp3d>
        </p:spPr>
      </p:pic>
      <p:grpSp>
        <p:nvGrpSpPr>
          <p:cNvPr id="3" name="Group 2"/>
          <p:cNvGrpSpPr/>
          <p:nvPr/>
        </p:nvGrpSpPr>
        <p:grpSpPr>
          <a:xfrm>
            <a:off x="198120" y="5821680"/>
            <a:ext cx="11999046" cy="853440"/>
            <a:chOff x="198120" y="5821680"/>
            <a:chExt cx="11999046" cy="8534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09" t="35682" b="38863"/>
            <a:stretch/>
          </p:blipFill>
          <p:spPr>
            <a:xfrm>
              <a:off x="198120" y="5821680"/>
              <a:ext cx="2987040" cy="8534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b="38863"/>
            <a:stretch/>
          </p:blipFill>
          <p:spPr>
            <a:xfrm>
              <a:off x="2545080" y="5821680"/>
              <a:ext cx="3352800" cy="8534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b="38863"/>
            <a:stretch/>
          </p:blipFill>
          <p:spPr>
            <a:xfrm>
              <a:off x="5257800" y="5821680"/>
              <a:ext cx="3352800" cy="8534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b="38863"/>
            <a:stretch/>
          </p:blipFill>
          <p:spPr>
            <a:xfrm>
              <a:off x="7970520" y="5821680"/>
              <a:ext cx="3352800" cy="85344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r="54846" b="38863"/>
            <a:stretch/>
          </p:blipFill>
          <p:spPr>
            <a:xfrm>
              <a:off x="10683240" y="5821680"/>
              <a:ext cx="1513926" cy="853440"/>
            </a:xfrm>
            <a:prstGeom prst="rect">
              <a:avLst/>
            </a:prstGeom>
          </p:spPr>
        </p:pic>
      </p:grp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2000">
                <a:srgbClr val="00B050"/>
              </a:gs>
              <a:gs pos="83000">
                <a:schemeClr val="accent2">
                  <a:lumMod val="60000"/>
                  <a:lumOff val="40000"/>
                </a:schemeClr>
              </a:gs>
              <a:gs pos="18000">
                <a:schemeClr val="accent2">
                  <a:lumMod val="60000"/>
                  <a:lumOff val="40000"/>
                </a:schemeClr>
              </a:gs>
              <a:gs pos="100000">
                <a:srgbClr val="A3C2D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62400" y="367605"/>
            <a:ext cx="4267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6" y="1720840"/>
            <a:ext cx="12189828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শোনা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ঃ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২.১.১-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ছড়া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শুনে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আনন্দ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লাভ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করবে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অভিব্যক্তি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প্রকাশ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করবে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algn="ctr"/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বলাঃ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২.১.১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পাঠ্যবইয়ের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ছড়া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স্পষ্টভাবে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algn="ctr"/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২.১.২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পাঠ্যবহির্ভূত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ছড়া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স্পষ্টভাবে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75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3505200"/>
            <a:ext cx="11857892" cy="3069968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bg1">
                <a:lumMod val="95000"/>
              </a:schemeClr>
            </a:extrusionClr>
            <a:contourClr>
              <a:schemeClr val="bg2"/>
            </a:contourClr>
          </a:sp3d>
        </p:spPr>
      </p:pic>
      <p:grpSp>
        <p:nvGrpSpPr>
          <p:cNvPr id="3" name="Group 2"/>
          <p:cNvGrpSpPr/>
          <p:nvPr/>
        </p:nvGrpSpPr>
        <p:grpSpPr>
          <a:xfrm>
            <a:off x="198120" y="5821680"/>
            <a:ext cx="11999046" cy="853440"/>
            <a:chOff x="198120" y="5821680"/>
            <a:chExt cx="11999046" cy="8534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09" t="35682" b="38863"/>
            <a:stretch/>
          </p:blipFill>
          <p:spPr>
            <a:xfrm>
              <a:off x="198120" y="5821680"/>
              <a:ext cx="2987040" cy="8534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b="38863"/>
            <a:stretch/>
          </p:blipFill>
          <p:spPr>
            <a:xfrm>
              <a:off x="2545080" y="5821680"/>
              <a:ext cx="3352800" cy="8534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b="38863"/>
            <a:stretch/>
          </p:blipFill>
          <p:spPr>
            <a:xfrm>
              <a:off x="5257800" y="5821680"/>
              <a:ext cx="3352800" cy="8534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b="38863"/>
            <a:stretch/>
          </p:blipFill>
          <p:spPr>
            <a:xfrm>
              <a:off x="7970520" y="5821680"/>
              <a:ext cx="3352800" cy="85344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r="54846" b="38863"/>
            <a:stretch/>
          </p:blipFill>
          <p:spPr>
            <a:xfrm>
              <a:off x="10683240" y="5821680"/>
              <a:ext cx="1513926" cy="853440"/>
            </a:xfrm>
            <a:prstGeom prst="rect">
              <a:avLst/>
            </a:prstGeom>
          </p:spPr>
        </p:pic>
      </p:grp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2000">
                <a:srgbClr val="00B050"/>
              </a:gs>
              <a:gs pos="83000">
                <a:schemeClr val="accent2">
                  <a:lumMod val="60000"/>
                  <a:lumOff val="40000"/>
                </a:schemeClr>
              </a:gs>
              <a:gs pos="18000">
                <a:schemeClr val="accent2">
                  <a:lumMod val="60000"/>
                  <a:lumOff val="40000"/>
                </a:schemeClr>
              </a:gs>
              <a:gs pos="100000">
                <a:srgbClr val="A3C2D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2400" y="367605"/>
            <a:ext cx="4267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আলোচনা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3" r="5333"/>
          <a:stretch/>
        </p:blipFill>
        <p:spPr>
          <a:xfrm>
            <a:off x="6508651" y="1472010"/>
            <a:ext cx="3972424" cy="2969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508651" y="4560828"/>
            <a:ext cx="3972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তোতা</a:t>
            </a:r>
            <a:r>
              <a:rPr lang="en-US" sz="60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পাখি</a:t>
            </a:r>
            <a:r>
              <a:rPr lang="en-US" sz="60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60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926" y="1480255"/>
            <a:ext cx="3937670" cy="2953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710926" y="4516715"/>
            <a:ext cx="3972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আতা</a:t>
            </a:r>
            <a:r>
              <a:rPr lang="en-US" sz="60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গাছ</a:t>
            </a:r>
            <a:r>
              <a:rPr lang="en-US" sz="60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60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3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3505200"/>
            <a:ext cx="11857892" cy="3069968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bg1">
                <a:lumMod val="95000"/>
              </a:schemeClr>
            </a:extrusionClr>
            <a:contourClr>
              <a:schemeClr val="bg2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929" y="1369481"/>
            <a:ext cx="3977589" cy="2939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198120" y="5821680"/>
            <a:ext cx="11999046" cy="853440"/>
            <a:chOff x="198120" y="5821680"/>
            <a:chExt cx="11999046" cy="8534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09" t="35682" b="38863"/>
            <a:stretch/>
          </p:blipFill>
          <p:spPr>
            <a:xfrm>
              <a:off x="198120" y="5821680"/>
              <a:ext cx="2987040" cy="8534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b="38863"/>
            <a:stretch/>
          </p:blipFill>
          <p:spPr>
            <a:xfrm>
              <a:off x="2545080" y="5821680"/>
              <a:ext cx="3352800" cy="8534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b="38863"/>
            <a:stretch/>
          </p:blipFill>
          <p:spPr>
            <a:xfrm>
              <a:off x="5257800" y="5821680"/>
              <a:ext cx="3352800" cy="8534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b="38863"/>
            <a:stretch/>
          </p:blipFill>
          <p:spPr>
            <a:xfrm>
              <a:off x="7970520" y="5821680"/>
              <a:ext cx="3352800" cy="85344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r="54846" b="38863"/>
            <a:stretch/>
          </p:blipFill>
          <p:spPr>
            <a:xfrm>
              <a:off x="10683240" y="5821680"/>
              <a:ext cx="1513926" cy="853440"/>
            </a:xfrm>
            <a:prstGeom prst="rect">
              <a:avLst/>
            </a:prstGeom>
          </p:spPr>
        </p:pic>
      </p:grp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2000">
                <a:srgbClr val="00B050"/>
              </a:gs>
              <a:gs pos="83000">
                <a:schemeClr val="accent2">
                  <a:lumMod val="60000"/>
                  <a:lumOff val="40000"/>
                </a:schemeClr>
              </a:gs>
              <a:gs pos="18000">
                <a:schemeClr val="accent2">
                  <a:lumMod val="60000"/>
                  <a:lumOff val="40000"/>
                </a:schemeClr>
              </a:gs>
              <a:gs pos="100000">
                <a:srgbClr val="A3C2D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367605"/>
            <a:ext cx="4267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আলোচনা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13490" y="4495658"/>
            <a:ext cx="3972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ডালিম</a:t>
            </a:r>
            <a:r>
              <a:rPr lang="en-US" sz="60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গাছ</a:t>
            </a:r>
            <a:r>
              <a:rPr lang="en-US" sz="60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60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245" y="1346680"/>
            <a:ext cx="3950300" cy="2962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6618481" y="4365317"/>
            <a:ext cx="3972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মৌমাছি</a:t>
            </a:r>
            <a:r>
              <a:rPr lang="en-US" sz="60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60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05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3505200"/>
            <a:ext cx="11857892" cy="3069968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bg1">
                <a:lumMod val="95000"/>
              </a:schemeClr>
            </a:extrusionClr>
            <a:contourClr>
              <a:schemeClr val="bg2"/>
            </a:contourClr>
          </a:sp3d>
        </p:spPr>
      </p:pic>
      <p:grpSp>
        <p:nvGrpSpPr>
          <p:cNvPr id="3" name="Group 2"/>
          <p:cNvGrpSpPr/>
          <p:nvPr/>
        </p:nvGrpSpPr>
        <p:grpSpPr>
          <a:xfrm>
            <a:off x="198120" y="5821680"/>
            <a:ext cx="11999046" cy="853440"/>
            <a:chOff x="198120" y="5821680"/>
            <a:chExt cx="11999046" cy="8534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09" t="35682" b="38863"/>
            <a:stretch/>
          </p:blipFill>
          <p:spPr>
            <a:xfrm>
              <a:off x="198120" y="5821680"/>
              <a:ext cx="2987040" cy="8534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b="38863"/>
            <a:stretch/>
          </p:blipFill>
          <p:spPr>
            <a:xfrm>
              <a:off x="2545080" y="5821680"/>
              <a:ext cx="3352800" cy="8534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b="38863"/>
            <a:stretch/>
          </p:blipFill>
          <p:spPr>
            <a:xfrm>
              <a:off x="5257800" y="5821680"/>
              <a:ext cx="3352800" cy="8534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b="38863"/>
            <a:stretch/>
          </p:blipFill>
          <p:spPr>
            <a:xfrm>
              <a:off x="7970520" y="5821680"/>
              <a:ext cx="3352800" cy="85344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r="54846" b="38863"/>
            <a:stretch/>
          </p:blipFill>
          <p:spPr>
            <a:xfrm>
              <a:off x="10683240" y="5821680"/>
              <a:ext cx="1513926" cy="853440"/>
            </a:xfrm>
            <a:prstGeom prst="rect">
              <a:avLst/>
            </a:prstGeom>
          </p:spPr>
        </p:pic>
      </p:grp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2000">
                <a:srgbClr val="00B050"/>
              </a:gs>
              <a:gs pos="83000">
                <a:schemeClr val="accent2">
                  <a:lumMod val="60000"/>
                  <a:lumOff val="40000"/>
                </a:schemeClr>
              </a:gs>
              <a:gs pos="18000">
                <a:schemeClr val="accent2">
                  <a:lumMod val="60000"/>
                  <a:lumOff val="40000"/>
                </a:schemeClr>
              </a:gs>
              <a:gs pos="100000">
                <a:srgbClr val="A3C2D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734" y="1650276"/>
            <a:ext cx="3901152" cy="24188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 t="34706" r="511" b="589"/>
          <a:stretch/>
        </p:blipFill>
        <p:spPr>
          <a:xfrm>
            <a:off x="6644938" y="1650276"/>
            <a:ext cx="3901872" cy="24188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962400" y="367605"/>
            <a:ext cx="4267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আলোচনা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3615" y="4495658"/>
            <a:ext cx="4572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এত</a:t>
            </a:r>
            <a:r>
              <a:rPr lang="en-US" sz="60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ডাকি</a:t>
            </a:r>
            <a:r>
              <a:rPr lang="en-US" sz="60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তবু</a:t>
            </a:r>
            <a:r>
              <a:rPr lang="en-US" sz="60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কথা</a:t>
            </a:r>
            <a:r>
              <a:rPr lang="en-US" sz="60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60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8486" y="4495658"/>
            <a:ext cx="4812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কউ</a:t>
            </a:r>
            <a:r>
              <a:rPr lang="en-US" sz="60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60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কেন</a:t>
            </a:r>
            <a:r>
              <a:rPr lang="en-US" sz="60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বউ</a:t>
            </a:r>
            <a:r>
              <a:rPr lang="en-US" sz="60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  </a:t>
            </a:r>
            <a:endParaRPr lang="en-US" sz="60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43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3505200"/>
            <a:ext cx="11857892" cy="3069968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bg1">
                <a:lumMod val="95000"/>
              </a:schemeClr>
            </a:extrusionClr>
            <a:contourClr>
              <a:schemeClr val="bg2"/>
            </a:contourClr>
          </a:sp3d>
        </p:spPr>
      </p:pic>
      <p:grpSp>
        <p:nvGrpSpPr>
          <p:cNvPr id="3" name="Group 2"/>
          <p:cNvGrpSpPr/>
          <p:nvPr/>
        </p:nvGrpSpPr>
        <p:grpSpPr>
          <a:xfrm>
            <a:off x="198120" y="5821680"/>
            <a:ext cx="11999046" cy="853440"/>
            <a:chOff x="198120" y="5821680"/>
            <a:chExt cx="11999046" cy="8534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09" t="35682" b="38863"/>
            <a:stretch/>
          </p:blipFill>
          <p:spPr>
            <a:xfrm>
              <a:off x="198120" y="5821680"/>
              <a:ext cx="2987040" cy="8534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b="38863"/>
            <a:stretch/>
          </p:blipFill>
          <p:spPr>
            <a:xfrm>
              <a:off x="2545080" y="5821680"/>
              <a:ext cx="3352800" cy="8534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b="38863"/>
            <a:stretch/>
          </p:blipFill>
          <p:spPr>
            <a:xfrm>
              <a:off x="5257800" y="5821680"/>
              <a:ext cx="3352800" cy="8534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b="38863"/>
            <a:stretch/>
          </p:blipFill>
          <p:spPr>
            <a:xfrm>
              <a:off x="7970520" y="5821680"/>
              <a:ext cx="3352800" cy="85344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r="54846" b="38863"/>
            <a:stretch/>
          </p:blipFill>
          <p:spPr>
            <a:xfrm>
              <a:off x="10683240" y="5821680"/>
              <a:ext cx="1513926" cy="853440"/>
            </a:xfrm>
            <a:prstGeom prst="rect">
              <a:avLst/>
            </a:prstGeom>
          </p:spPr>
        </p:pic>
      </p:grp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2000">
                <a:srgbClr val="00B050"/>
              </a:gs>
              <a:gs pos="83000">
                <a:schemeClr val="accent2">
                  <a:lumMod val="60000"/>
                  <a:lumOff val="40000"/>
                </a:schemeClr>
              </a:gs>
              <a:gs pos="18000">
                <a:schemeClr val="accent2">
                  <a:lumMod val="60000"/>
                  <a:lumOff val="40000"/>
                </a:schemeClr>
              </a:gs>
              <a:gs pos="100000">
                <a:srgbClr val="A3C2D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Bangla Rhymes _ আতা গাছে তোতা পাখি _ Full H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7635" end="10661.611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87751" y="1169106"/>
            <a:ext cx="8420257" cy="47363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83992" y="367605"/>
            <a:ext cx="802401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চলো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ভিডিও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আসি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43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3505200"/>
            <a:ext cx="11857892" cy="3069968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bg1">
                <a:lumMod val="95000"/>
              </a:schemeClr>
            </a:extrusionClr>
            <a:contourClr>
              <a:schemeClr val="bg2"/>
            </a:contourClr>
          </a:sp3d>
        </p:spPr>
      </p:pic>
      <p:grpSp>
        <p:nvGrpSpPr>
          <p:cNvPr id="3" name="Group 2"/>
          <p:cNvGrpSpPr/>
          <p:nvPr/>
        </p:nvGrpSpPr>
        <p:grpSpPr>
          <a:xfrm>
            <a:off x="198120" y="5821680"/>
            <a:ext cx="11999046" cy="853440"/>
            <a:chOff x="198120" y="5821680"/>
            <a:chExt cx="11999046" cy="8534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09" t="35682" b="38863"/>
            <a:stretch/>
          </p:blipFill>
          <p:spPr>
            <a:xfrm>
              <a:off x="198120" y="5821680"/>
              <a:ext cx="2987040" cy="8534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b="38863"/>
            <a:stretch/>
          </p:blipFill>
          <p:spPr>
            <a:xfrm>
              <a:off x="2545080" y="5821680"/>
              <a:ext cx="3352800" cy="8534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b="38863"/>
            <a:stretch/>
          </p:blipFill>
          <p:spPr>
            <a:xfrm>
              <a:off x="5257800" y="5821680"/>
              <a:ext cx="3352800" cy="8534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b="38863"/>
            <a:stretch/>
          </p:blipFill>
          <p:spPr>
            <a:xfrm>
              <a:off x="7970520" y="5821680"/>
              <a:ext cx="3352800" cy="85344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2" r="54846" b="38863"/>
            <a:stretch/>
          </p:blipFill>
          <p:spPr>
            <a:xfrm>
              <a:off x="10683240" y="5821680"/>
              <a:ext cx="1513926" cy="853440"/>
            </a:xfrm>
            <a:prstGeom prst="rect">
              <a:avLst/>
            </a:prstGeom>
          </p:spPr>
        </p:pic>
      </p:grp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2000">
                <a:srgbClr val="00B050"/>
              </a:gs>
              <a:gs pos="83000">
                <a:schemeClr val="accent2">
                  <a:lumMod val="60000"/>
                  <a:lumOff val="40000"/>
                </a:schemeClr>
              </a:gs>
              <a:gs pos="18000">
                <a:schemeClr val="accent2">
                  <a:lumMod val="60000"/>
                  <a:lumOff val="40000"/>
                </a:schemeClr>
              </a:gs>
              <a:gs pos="100000">
                <a:srgbClr val="A3C2D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3992" y="367605"/>
            <a:ext cx="802401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শিক্ষকের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3992" y="1905506"/>
            <a:ext cx="8024016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আতা</a:t>
            </a:r>
            <a:r>
              <a:rPr lang="en-US" sz="6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গাছে</a:t>
            </a:r>
            <a:r>
              <a:rPr lang="en-US" sz="6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তোতা</a:t>
            </a:r>
            <a:r>
              <a:rPr lang="en-US" sz="6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পাখি</a:t>
            </a:r>
            <a:r>
              <a:rPr lang="en-US" sz="6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6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ডালিম</a:t>
            </a:r>
            <a:r>
              <a:rPr lang="en-US" sz="6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গাছে</a:t>
            </a:r>
            <a:r>
              <a:rPr lang="en-US" sz="6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মৌ</a:t>
            </a:r>
            <a:endParaRPr lang="en-US" sz="6600" dirty="0" smtClean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66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এত</a:t>
            </a:r>
            <a:r>
              <a:rPr lang="en-US" sz="6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ডাকি</a:t>
            </a:r>
            <a:r>
              <a:rPr lang="en-US" sz="6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তবু</a:t>
            </a:r>
            <a:r>
              <a:rPr lang="en-US" sz="6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কথা</a:t>
            </a:r>
            <a:endParaRPr lang="en-US" sz="66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6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কউ</a:t>
            </a:r>
            <a:r>
              <a:rPr lang="en-US" sz="6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6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কেন</a:t>
            </a:r>
            <a:r>
              <a:rPr lang="en-US" sz="6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বউ</a:t>
            </a:r>
            <a:r>
              <a:rPr lang="en-US" sz="6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endParaRPr lang="en-US" sz="66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38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171</Words>
  <Application>Microsoft Office PowerPoint</Application>
  <PresentationFormat>Widescreen</PresentationFormat>
  <Paragraphs>43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Nikosh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15</cp:revision>
  <dcterms:created xsi:type="dcterms:W3CDTF">2021-08-23T05:45:15Z</dcterms:created>
  <dcterms:modified xsi:type="dcterms:W3CDTF">2021-08-23T17:49:12Z</dcterms:modified>
</cp:coreProperties>
</file>