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6" r:id="rId2"/>
    <p:sldId id="257" r:id="rId3"/>
    <p:sldId id="27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72" r:id="rId15"/>
    <p:sldId id="273" r:id="rId16"/>
    <p:sldId id="274" r:id="rId17"/>
    <p:sldId id="27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69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62AEC08C-E7F1-446C-B1AF-A2955A347DA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256DFF-39A1-4CAC-8A9F-930A594D54C9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685800" y="2130423"/>
            <a:ext cx="7772400" cy="14700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16158E-F9E4-4FC1-B793-2C904F1F586E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637C76-8C7D-44C1-8B5C-6C4C293B083B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65B218B-7D2B-4A99-AC77-6736CF7C0F2F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527BAC-4E18-4867-8A5B-14C6382886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159662-2F83-434E-A82E-F6BC4B4C5F4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0923AA1-0A48-49FD-99F1-37DDBB79754E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89299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B39E4C38-F74F-4C38-8240-2F4394F9458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442B84-623E-4806-9561-EE8D2DE8C85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6D7AD95-0F63-48DB-B129-23AF767D7005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F1AF24-2791-437F-AF19-929E7AE99B9A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F2EA8771-6982-4F6A-A861-C7272E0D509C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BD0B2-0B61-4C11-92DA-58242FD837A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62F9AF-E15F-484E-8CDC-E8987449D3A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ACEA5BE-04E3-4B77-8374-D54B55104E5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560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BD99D1E1-68A1-41DC-9502-9DDA996FDC65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C75DA9CB-70E7-4DB0-91BE-F363A4EBC58F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A4547FF-5166-418E-82CA-07A2F1BAE2E1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457200" y="274640"/>
            <a:ext cx="6019796" cy="5851529"/>
          </a:xfrm>
          <a:prstGeom prst="rect">
            <a:avLst/>
          </a:prstGeom>
          <a:noFill/>
          <a:ln>
            <a:noFill/>
          </a:ln>
        </p:spPr>
        <p:txBody>
          <a:bodyPr vert="eaVert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F130F-ED83-423A-B623-537A7EE7FB02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F23BA83-9CD4-4968-9872-AA99AFD46BBF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6DDA42-28C5-48B1-844C-95B79E0716E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A2356A-90E4-4374-A912-17D665AA367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07DDCBC-145C-455B-889F-0B8897EEF87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0912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D1EB2350-88A8-45B0-8EA8-2DF0F6A92B71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0E257D-13A3-4BE0-A14B-3362A881BCC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A44A7-08BD-456F-B945-2FD0F160F5E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57200" y="1600200"/>
            <a:ext cx="8229600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B430B-A5AC-4E8B-BAF0-52CBE733D0E2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1D29C4B2-EB3B-4AEB-B96F-11C21BDD3A7A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5E4B02-917F-4A47-ABF0-1EC63216911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C22339-612F-4961-B2BB-31C51CE8538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813A408B-A296-40C9-936C-268EB3C4F5AB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7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>
            <a:extLst>
              <a:ext uri="{FF2B5EF4-FFF2-40B4-BE49-F238E27FC236}">
                <a16:creationId xmlns:a16="http://schemas.microsoft.com/office/drawing/2014/main" id="{407EE4C0-7186-4E7E-ABE3-E2B4DD0A672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7B8DFAE-16DD-4925-A746-F8B3D470CB2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722311" y="4406895"/>
            <a:ext cx="7772400" cy="136207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4000" b="1" i="0" u="none" strike="noStrike" cap="all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C31AB0-8217-4ADC-85E7-4A8213E7514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722311" y="2906713"/>
            <a:ext cx="7772400" cy="150018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None/>
              <a:tabLst/>
              <a:defRPr lang="en-US" sz="2000" b="0" i="0" u="none" strike="noStrike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FC890-D229-4002-96AD-1268D24A5EF8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753C11E-360A-4A02-B5B8-8FA36870197B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4CC86E-D79C-4635-A658-65E16DADB4B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898570-DBCD-43F2-AC5D-A2165249D34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5E7B4BB-12EF-4DC0-8886-BABF2248BE36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173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6">
            <a:extLst>
              <a:ext uri="{FF2B5EF4-FFF2-40B4-BE49-F238E27FC236}">
                <a16:creationId xmlns:a16="http://schemas.microsoft.com/office/drawing/2014/main" id="{E87C0938-31F3-46BF-924F-0578C16A7D28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0C29E2-CC30-4C46-A594-9CB1E174E49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0843A-7B60-4BCA-A9EE-44C8C3E80C47}"/>
              </a:ext>
            </a:extLst>
          </p:cNvPr>
          <p:cNvSpPr txBox="1">
            <a:spLocks noGrp="1"/>
          </p:cNvSpPr>
          <p:nvPr>
            <p:ph sz="half" idx="1"/>
          </p:nvPr>
        </p:nvSpPr>
        <p:spPr>
          <a:xfrm>
            <a:off x="457200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CAB382-6687-42A0-A52D-3D42C62F2AC0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648196" y="1600200"/>
            <a:ext cx="4038603" cy="45259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759095-8B51-4B0A-8342-27683AF2F20A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786775B2-D2E7-4556-98F3-876F635EBF3D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A28B9B-6981-47F6-A7B1-24FE4F10F35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7F58C-2FBF-4E3D-8BD6-BCAFF7BF1C6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6FA74CB7-58D0-4122-9851-3916A88D07A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331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ame 6">
            <a:extLst>
              <a:ext uri="{FF2B5EF4-FFF2-40B4-BE49-F238E27FC236}">
                <a16:creationId xmlns:a16="http://schemas.microsoft.com/office/drawing/2014/main" id="{E739AF0E-641C-4068-A295-DD58B563631A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4A08D48-E149-4081-977F-E4FCEF4D200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D0C374-14E4-4701-8EB5-EBF07130988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4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32E6C6-3E7F-465F-AD62-86F1119ACA44}"/>
              </a:ext>
            </a:extLst>
          </p:cNvPr>
          <p:cNvSpPr txBox="1">
            <a:spLocks noGrp="1"/>
          </p:cNvSpPr>
          <p:nvPr>
            <p:ph sz="half" idx="2"/>
          </p:nvPr>
        </p:nvSpPr>
        <p:spPr>
          <a:xfrm>
            <a:off x="457200" y="2174872"/>
            <a:ext cx="4040184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B46E9D-FD74-44A8-A589-8F7D246F033F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4645023" y="1535113"/>
            <a:ext cx="4041776" cy="6397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lang="en-US" sz="24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6B9171-5E6D-4F04-B3F6-E5BAFE3B3BA2}"/>
              </a:ext>
            </a:extLst>
          </p:cNvPr>
          <p:cNvSpPr txBox="1">
            <a:spLocks noGrp="1"/>
          </p:cNvSpPr>
          <p:nvPr>
            <p:ph sz="quarter" idx="4"/>
          </p:nvPr>
        </p:nvSpPr>
        <p:spPr>
          <a:xfrm>
            <a:off x="4645023" y="2174872"/>
            <a:ext cx="4041776" cy="395128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1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16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30FF930-8C1C-44FD-B744-C0BA943BDAC5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24E75D4D-BFDD-4E71-A8D1-D0E9699733FC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D6CBB5-6355-44CC-800C-090E2A0F890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D72BD8C-55B7-406C-9DDD-613D6D21EEC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C467AC4A-F382-4813-9631-7117E0674295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47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ame 6">
            <a:extLst>
              <a:ext uri="{FF2B5EF4-FFF2-40B4-BE49-F238E27FC236}">
                <a16:creationId xmlns:a16="http://schemas.microsoft.com/office/drawing/2014/main" id="{A52F5269-85ED-4F0A-A3F6-6B2448F5CF6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5E48507-3FF5-4062-B6EE-CFECD203E3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464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1" compatLnSpc="1">
            <a:noAutofit/>
          </a:bodyPr>
          <a:lstStyle>
            <a:lvl1pPr marL="0"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C016C0E-E939-4B41-B038-B1497CDE5F55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98ECDF5-F421-46B9-8690-3AD857C54971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7A53C4-4C62-4E3C-8969-70F4BD94773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FA75C2-61F0-4269-A80B-4C657AF2FF2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0ABA973-D461-4525-86A3-C6F1E4426918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50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ame 6">
            <a:extLst>
              <a:ext uri="{FF2B5EF4-FFF2-40B4-BE49-F238E27FC236}">
                <a16:creationId xmlns:a16="http://schemas.microsoft.com/office/drawing/2014/main" id="{DA891066-08E6-42AC-8CC4-A05105BC24EB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FE6A72-32CF-42C1-A70A-EAC234B25635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BD92E23-CB00-463F-B99C-49D20F9C6E63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35F936-BD73-4263-8874-02B78763ECE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B6AD6-08FC-4EA9-AD42-9ABE9DE22A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04F6E3ED-5684-4A97-B238-1E98945F5FD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866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6">
            <a:extLst>
              <a:ext uri="{FF2B5EF4-FFF2-40B4-BE49-F238E27FC236}">
                <a16:creationId xmlns:a16="http://schemas.microsoft.com/office/drawing/2014/main" id="{AB541400-81E7-4439-A500-60BD6933A06F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181901-D6BD-45F3-9AAD-97EA5FD195B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273048"/>
            <a:ext cx="3008311" cy="11620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0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70005-0714-4F8F-A157-CABDA62FAB52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3575047" y="273048"/>
            <a:ext cx="5111752" cy="585311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342900" marR="0" lvl="0" indent="-34290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742950" marR="0" lvl="1" indent="-285750" fontAlgn="auto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8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R="0" lvl="2" fontAlgn="auto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SzPct val="100000"/>
              <a:buFont typeface="Arial" pitchFamily="34"/>
              <a:tabLst/>
              <a:defRPr lang="en-US" sz="2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R="0" lvl="3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–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R="0" lvl="4" fontAlgn="auto">
              <a:lnSpc>
                <a:spcPct val="100000"/>
              </a:lnSpc>
              <a:spcAft>
                <a:spcPts val="0"/>
              </a:spcAft>
              <a:buSzPct val="100000"/>
              <a:buFont typeface="Arial" pitchFamily="34"/>
              <a:buChar char="»"/>
              <a:tabLst/>
              <a:defRPr lang="en-US" sz="20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89306E-7B7C-493B-9FEF-E391092BC302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457200" y="1435095"/>
            <a:ext cx="3008311" cy="46910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A2B300-1E8C-4110-B219-929EDEC00E1C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5BD5280-3F96-4535-8BFD-B94B3E8C35DC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074200-1677-433C-9ABF-B00562168BB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CE8498-03AF-4143-819C-7D38B810EA7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E5227C3-9D94-485D-BE24-2695C70C7C47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46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6">
            <a:extLst>
              <a:ext uri="{FF2B5EF4-FFF2-40B4-BE49-F238E27FC236}">
                <a16:creationId xmlns:a16="http://schemas.microsoft.com/office/drawing/2014/main" id="{B35B3903-13B6-47D1-9258-126350D242D9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2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2C4D2B-FE70-49A9-BFE9-DE6A41F823A3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lang="en-US" sz="2000" b="1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916A9B-B913-4874-9F52-E098CC491277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1792288" y="612776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lang="en-US" sz="32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B7FAD-5A4C-46A0-A99C-AD246BBFBA55}"/>
              </a:ext>
            </a:extLst>
          </p:cNvPr>
          <p:cNvSpPr txBox="1">
            <a:spLocks noGrp="1"/>
          </p:cNvSpPr>
          <p:nvPr>
            <p:ph type="body" sz="half" idx="2"/>
          </p:nvPr>
        </p:nvSpPr>
        <p:spPr>
          <a:xfrm>
            <a:off x="1792288" y="5367335"/>
            <a:ext cx="5486400" cy="804864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fontAlgn="auto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None/>
              <a:tabLst/>
              <a:defRPr lang="en-US" sz="1400" b="0" i="0" u="none" strike="noStrike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9E169C-4BBC-47E7-92F0-4AF6CC3F6F5F}"/>
              </a:ext>
            </a:extLst>
          </p:cNvPr>
          <p:cNvSpPr txBox="1">
            <a:spLocks noGrp="1"/>
          </p:cNvSpPr>
          <p:nvPr>
            <p:ph type="dt" sz="quarter" idx="7"/>
          </p:nvPr>
        </p:nvSpPr>
        <p:spPr>
          <a:xfrm>
            <a:off x="457200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EC703CF-6E6C-4E2F-A015-6C4303C51899}" type="datetime1">
              <a:rPr lang="en-US"/>
              <a:pPr lvl="0"/>
              <a:t>23-Aug-21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6C7979-D7B3-4073-B478-BB787070B9C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>
          <a:xfrm>
            <a:off x="3124203" y="6356351"/>
            <a:ext cx="28956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44AEA6-2E51-460C-A1AE-7D5EFF7015D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6553203" y="6356351"/>
            <a:ext cx="2133596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6EA7504-8255-4679-A813-3BE720C797C1}" type="slidenum">
              <a:rPr/>
              <a:pPr lvl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80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6">
            <a:extLst>
              <a:ext uri="{FF2B5EF4-FFF2-40B4-BE49-F238E27FC236}">
                <a16:creationId xmlns:a16="http://schemas.microsoft.com/office/drawing/2014/main" id="{60D1C878-7343-4B13-956D-DA51581242E3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custGeom>
            <a:avLst/>
            <a:gdLst>
              <a:gd name="f0" fmla="val w"/>
              <a:gd name="f1" fmla="val h"/>
              <a:gd name="f2" fmla="val ss"/>
              <a:gd name="f3" fmla="val 0"/>
              <a:gd name="f4" fmla="val 5833"/>
              <a:gd name="f5" fmla="abs f0"/>
              <a:gd name="f6" fmla="abs f1"/>
              <a:gd name="f7" fmla="abs f2"/>
              <a:gd name="f8" fmla="?: f5 f0 1"/>
              <a:gd name="f9" fmla="?: f6 f1 1"/>
              <a:gd name="f10" fmla="?: f7 f2 1"/>
              <a:gd name="f11" fmla="*/ f8 1 21600"/>
              <a:gd name="f12" fmla="*/ f9 1 21600"/>
              <a:gd name="f13" fmla="*/ 21600 f8 1"/>
              <a:gd name="f14" fmla="*/ 21600 f9 1"/>
              <a:gd name="f15" fmla="min f12 f11"/>
              <a:gd name="f16" fmla="*/ f13 1 f10"/>
              <a:gd name="f17" fmla="*/ f14 1 f10"/>
              <a:gd name="f18" fmla="val f16"/>
              <a:gd name="f19" fmla="val f17"/>
              <a:gd name="f20" fmla="*/ f3 f15 1"/>
              <a:gd name="f21" fmla="+- f19 0 f3"/>
              <a:gd name="f22" fmla="+- f18 0 f3"/>
              <a:gd name="f23" fmla="*/ f18 f15 1"/>
              <a:gd name="f24" fmla="*/ f19 f15 1"/>
              <a:gd name="f25" fmla="min f22 f21"/>
              <a:gd name="f26" fmla="*/ f25 f4 1"/>
              <a:gd name="f27" fmla="*/ f26 1 100000"/>
              <a:gd name="f28" fmla="+- f18 0 f27"/>
              <a:gd name="f29" fmla="+- f19 0 f27"/>
              <a:gd name="f30" fmla="*/ f27 f15 1"/>
              <a:gd name="f31" fmla="*/ f28 f15 1"/>
              <a:gd name="f32" fmla="*/ f29 f1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30" t="f30" r="f31" b="f32"/>
            <a:pathLst>
              <a:path>
                <a:moveTo>
                  <a:pt x="f20" y="f20"/>
                </a:moveTo>
                <a:lnTo>
                  <a:pt x="f23" y="f20"/>
                </a:lnTo>
                <a:lnTo>
                  <a:pt x="f23" y="f24"/>
                </a:lnTo>
                <a:lnTo>
                  <a:pt x="f20" y="f24"/>
                </a:lnTo>
                <a:close/>
                <a:moveTo>
                  <a:pt x="f30" y="f30"/>
                </a:moveTo>
                <a:lnTo>
                  <a:pt x="f30" y="f32"/>
                </a:lnTo>
                <a:lnTo>
                  <a:pt x="f31" y="f32"/>
                </a:lnTo>
                <a:lnTo>
                  <a:pt x="f31" y="f30"/>
                </a:lnTo>
                <a:close/>
              </a:path>
            </a:pathLst>
          </a:custGeom>
          <a:blipFill>
            <a:blip r:embed="rId13">
              <a:alphaModFix/>
            </a:blip>
            <a:tile sx="100000" sy="100000" algn="tl"/>
          </a:blipFill>
          <a:ln w="25402" cap="flat">
            <a:solidFill>
              <a:srgbClr val="FF0000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1485900" y="685800"/>
            <a:ext cx="6096000" cy="838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altLang="zh-CN" sz="2400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বিসমিল্লাহির রাহমানির রাহীম </a:t>
            </a:r>
            <a:endParaRPr lang="en-US" altLang="zh-CN" sz="2400" dirty="0">
              <a:solidFill>
                <a:schemeClr val="accent2">
                  <a:lumMod val="40000"/>
                  <a:lumOff val="60000"/>
                </a:schemeClr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828800"/>
            <a:ext cx="8305800" cy="457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altLang="zh-CN" sz="4000" dirty="0">
                <a:solidFill>
                  <a:srgbClr val="FFFF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আজকের ক্লাসে সবাইকে </a:t>
            </a:r>
            <a:r>
              <a:rPr lang="bn-IN" altLang="zh-CN" sz="4000" dirty="0" smtClean="0">
                <a:solidFill>
                  <a:srgbClr val="FFFF00"/>
                </a:solidFill>
                <a:latin typeface="Calibri" panose="020F0502020204030204" pitchFamily="34" charset="0"/>
                <a:ea typeface="宋体" panose="02010600030101010101" pitchFamily="2" charset="-122"/>
              </a:rPr>
              <a:t>স্বাগতম</a:t>
            </a:r>
            <a:endParaRPr lang="en-US" altLang="zh-CN" sz="4000" dirty="0">
              <a:solidFill>
                <a:srgbClr val="FFFF00"/>
              </a:solidFill>
              <a:latin typeface="Calibri" panose="020F0502020204030204" pitchFamily="34" charset="0"/>
              <a:ea typeface="宋体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58009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Md. Yunus Azad\Desktop\stock-photo-koran-holy-book-of-muslims-with-lantern-and-compass-the-old-map-209942977.jpg">
            <a:extLst>
              <a:ext uri="{FF2B5EF4-FFF2-40B4-BE49-F238E27FC236}">
                <a16:creationId xmlns:a16="http://schemas.microsoft.com/office/drawing/2014/main" id="{97554471-648B-4729-B6F8-D33E7D096CF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6172200" y="381000"/>
            <a:ext cx="2514600" cy="198055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Right Arrow 5"/>
          <p:cNvSpPr/>
          <p:nvPr/>
        </p:nvSpPr>
        <p:spPr>
          <a:xfrm>
            <a:off x="429491" y="304800"/>
            <a:ext cx="5742709" cy="20567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জামায়াতে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সালাত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আদায়ের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গুরুত্ব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সম্পর্কে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আল্লাহ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তাআলা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 </a:t>
            </a:r>
            <a:r>
              <a:rPr lang="en-US" sz="2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বলেন</a:t>
            </a:r>
            <a:r>
              <a:rPr lang="en-US" sz="2400" dirty="0">
                <a:solidFill>
                  <a:schemeClr val="accent4">
                    <a:lumMod val="60000"/>
                    <a:lumOff val="40000"/>
                  </a:schemeClr>
                </a:solidFill>
                <a:latin typeface="SutonnyMJ" pitchFamily="2"/>
                <a:cs typeface="SutonnyMJ" pitchFamily="2"/>
              </a:rPr>
              <a:t>-</a:t>
            </a:r>
            <a:endParaRPr lang="en-US" sz="2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/>
              <a:cs typeface="NikoshBAN" pitchFamily="2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29491" y="2361555"/>
            <a:ext cx="8257309" cy="396304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rgbClr val="FFFF00"/>
                </a:solidFill>
              </a:rPr>
              <a:t>আল্লাহ ইরশাদ করেন – তোমরা রোকুকারিদের সাতে রোকু করো ( সুরা বাঁকারা 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533400" y="457200"/>
            <a:ext cx="8077200" cy="16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আদায়ের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গুরুত্ব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সম্পর্কে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রাসুল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(</a:t>
            </a:r>
            <a:r>
              <a:rPr lang="en-US" sz="32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সাঃ</a:t>
            </a:r>
            <a:r>
              <a:rPr lang="en-US" sz="32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) </a:t>
            </a:r>
            <a:r>
              <a:rPr lang="en-US" sz="32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বলেন</a:t>
            </a:r>
            <a:r>
              <a:rPr lang="en-US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-</a:t>
            </a:r>
            <a:r>
              <a:rPr lang="bn-IN" sz="32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endParaRPr lang="en-US" sz="32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/>
              <a:cs typeface="NikoshBAN" pitchFamily="2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647700" y="2057400"/>
            <a:ext cx="78486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একাকী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অপেক্ষা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করলে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সাত</a:t>
            </a:r>
            <a:r>
              <a:rPr lang="bn-IN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াইশ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গুণ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বেশি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সাওয়াব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পাওয়া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যায়</a:t>
            </a:r>
            <a:r>
              <a:rPr lang="bn-IN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</a:t>
            </a:r>
            <a:endParaRPr lang="en-US" sz="54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own Arrow Callout 7"/>
          <p:cNvSpPr/>
          <p:nvPr/>
        </p:nvSpPr>
        <p:spPr>
          <a:xfrm>
            <a:off x="457200" y="460213"/>
            <a:ext cx="8275320" cy="2133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আদায়ের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গুরুত্ব</a:t>
            </a:r>
            <a:r>
              <a:rPr lang="en-US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 ও </a:t>
            </a: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ফজিলতঃ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/>
              <a:cs typeface="NikoshBAN" pitchFamily="2"/>
            </a:endParaRPr>
          </a:p>
        </p:txBody>
      </p:sp>
      <p:sp>
        <p:nvSpPr>
          <p:cNvPr id="10" name="Round Same Side Corner Rectangle 9"/>
          <p:cNvSpPr/>
          <p:nvPr/>
        </p:nvSpPr>
        <p:spPr>
          <a:xfrm>
            <a:off x="441960" y="2362200"/>
            <a:ext cx="8275320" cy="4038600"/>
          </a:xfrm>
          <a:prstGeom prst="round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b="1" dirty="0" smtClean="0">
                <a:solidFill>
                  <a:srgbClr val="000000"/>
                </a:solidFill>
                <a:latin typeface="NikoshBAN" pitchFamily="2"/>
                <a:cs typeface="NikoshBAN" pitchFamily="2"/>
              </a:rPr>
              <a:t> </a:t>
            </a:r>
            <a:r>
              <a:rPr lang="bn-IN" b="1" dirty="0" smtClean="0">
                <a:solidFill>
                  <a:srgbClr val="000000"/>
                </a:solidFill>
                <a:latin typeface="NikoshBAN" pitchFamily="2"/>
                <a:cs typeface="NikoshBAN" pitchFamily="2"/>
              </a:rPr>
              <a:t>*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আদায়কারীকে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নবী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করিম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(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সাঃ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)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খুবই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পছন্দ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ক</a:t>
            </a: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রেন ।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*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বান্দার</a:t>
            </a:r>
            <a:r>
              <a:rPr lang="en-US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আনুগত্য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ও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বিনয়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প্রকাশের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সর্ব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শ্রেষ্ঠ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মাধ্যম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 </a:t>
            </a:r>
            <a:endParaRPr lang="bn-IN" sz="3600" dirty="0" smtClean="0">
              <a:solidFill>
                <a:srgbClr val="FFFF00"/>
              </a:solidFill>
              <a:latin typeface="NikoshBAN" pitchFamily="2"/>
              <a:cs typeface="NikoshBAN" pitchFamily="2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*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আল্লাহ</a:t>
            </a:r>
            <a:r>
              <a:rPr lang="bn-IN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সবচেয়ে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বেশি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নৈকট্য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লাভের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মাধ্যম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</a:t>
            </a:r>
          </a:p>
          <a:p>
            <a:pPr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*জামায়াতে সাতে সালাত আদায় করা সুন্নতে মুয়াক্কাদা। </a:t>
            </a:r>
            <a:endParaRPr lang="en-US" sz="36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dirty="0">
                <a:solidFill>
                  <a:srgbClr val="000000"/>
                </a:solidFill>
                <a:latin typeface="NikoshBAN" pitchFamily="2"/>
                <a:cs typeface="NikoshBAN" pitchFamily="2"/>
              </a:rPr>
              <a:t> </a:t>
            </a:r>
            <a:r>
              <a:rPr lang="bn-IN" dirty="0" smtClean="0">
                <a:solidFill>
                  <a:srgbClr val="000000"/>
                </a:solidFill>
                <a:latin typeface="NikoshBAN" pitchFamily="2"/>
                <a:cs typeface="NikoshBAN" pitchFamily="2"/>
              </a:rPr>
              <a:t>    </a:t>
            </a:r>
            <a:endParaRPr lang="en-US" dirty="0">
              <a:solidFill>
                <a:srgbClr val="000000"/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2247900" y="381000"/>
            <a:ext cx="4648200" cy="1981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>
                <a:ln w="11430"/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4400" dirty="0">
              <a:ln w="11430"/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ounded Rectangle 1"/>
          <p:cNvSpPr/>
          <p:nvPr/>
        </p:nvSpPr>
        <p:spPr>
          <a:xfrm>
            <a:off x="457200" y="2590800"/>
            <a:ext cx="8229600" cy="3733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*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আদায়ের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গুরুত্ব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সম্পর্কে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মহনবী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(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সাঃ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)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এর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হাদিসটি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বর্ণনা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381000" y="2057400"/>
            <a:ext cx="83820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buSzPct val="100000"/>
              <a:buFont typeface="Wingdings" pitchFamily="2"/>
              <a:buChar char="v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ইমামের কর্তব্য কি আলোচনা কর</a:t>
            </a:r>
            <a:r>
              <a:rPr lang="bn-IN" sz="40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 </a:t>
            </a:r>
            <a:endParaRPr lang="en-US" sz="40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38400" y="609600"/>
            <a:ext cx="50292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দলীয় কাজ</a:t>
            </a:r>
            <a:endParaRPr lang="en-US" sz="4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381000" y="2015836"/>
            <a:ext cx="8229600" cy="44196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১ ।  </a:t>
            </a:r>
            <a:r>
              <a:rPr lang="en-US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 </a:t>
            </a:r>
            <a:r>
              <a:rPr lang="bn-IN" sz="32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সালাত</a:t>
            </a:r>
            <a:r>
              <a:rPr lang="bn-IN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r>
              <a:rPr lang="en-US" sz="4000" spc="50" dirty="0" err="1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k‡ãi</a:t>
            </a:r>
            <a:r>
              <a:rPr lang="en-US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A_© 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wK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?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২।   </a:t>
            </a:r>
            <a:r>
              <a:rPr lang="en-US" sz="4000" spc="50" dirty="0" err="1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Avjøvni</a:t>
            </a:r>
            <a:r>
              <a:rPr lang="en-US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ˆ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bKU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¨ 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jv‡fi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†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kÖô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gva¨g</a:t>
            </a:r>
            <a:r>
              <a:rPr lang="en-US" sz="4000" spc="50" dirty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†</a:t>
            </a:r>
            <a:r>
              <a:rPr lang="en-US" sz="4000" spc="50" dirty="0" err="1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KvbwU</a:t>
            </a:r>
            <a:r>
              <a:rPr lang="en-US" sz="40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?</a:t>
            </a:r>
            <a:r>
              <a:rPr lang="en-US" sz="36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r>
              <a:rPr lang="bn-IN" sz="3600" spc="50" dirty="0" smtClean="0">
                <a:solidFill>
                  <a:srgbClr val="FFFF00"/>
                </a:solidFill>
                <a:effectLst>
                  <a:outerShdw blurRad="152400" dist="50804" dir="5400000">
                    <a:srgbClr val="000000"/>
                  </a:outerShdw>
                </a:effectLst>
                <a:latin typeface="SutonnyMJ" pitchFamily="2"/>
                <a:cs typeface="SutonnyMJ" pitchFamily="2"/>
              </a:rPr>
              <a:t> </a:t>
            </a:r>
            <a:endParaRPr lang="en-US" sz="3600" spc="50" dirty="0">
              <a:solidFill>
                <a:srgbClr val="FFFF00"/>
              </a:solidFill>
              <a:effectLst>
                <a:outerShdw blurRad="152400" dist="50804" dir="5400000">
                  <a:srgbClr val="000000"/>
                </a:outerShdw>
              </a:effectLst>
              <a:latin typeface="SutonnyMJ" pitchFamily="2"/>
              <a:cs typeface="SutonnyMJ" pitchFamily="2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438400" y="457200"/>
            <a:ext cx="4495800" cy="1524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মুল্যায়নঃ 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457200" y="1766454"/>
            <a:ext cx="8077200" cy="463434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SzPct val="100000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*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36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36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আদায়ের</a:t>
            </a: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হূকুম কী ।</a:t>
            </a:r>
            <a:endParaRPr lang="en-US" sz="36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</p:txBody>
      </p:sp>
      <p:sp>
        <p:nvSpPr>
          <p:cNvPr id="5" name="Down Arrow Callout 4"/>
          <p:cNvSpPr/>
          <p:nvPr/>
        </p:nvSpPr>
        <p:spPr>
          <a:xfrm>
            <a:off x="2209800" y="457200"/>
            <a:ext cx="50292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বাড়ির </a:t>
            </a:r>
            <a:r>
              <a:rPr lang="bn-IN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কাজ 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457200" y="381000"/>
            <a:ext cx="8077200" cy="594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8000" kern="0" dirty="0" smtClean="0">
                <a:solidFill>
                  <a:srgbClr val="C00000"/>
                </a:solidFill>
                <a:latin typeface="NikoshBAN" pitchFamily="2"/>
                <a:cs typeface="NikoshBAN" pitchFamily="2"/>
              </a:rPr>
              <a:t>সবাইকে </a:t>
            </a:r>
            <a:r>
              <a:rPr lang="bn-BD" sz="8000" kern="0" dirty="0" smtClean="0">
                <a:solidFill>
                  <a:srgbClr val="C00000"/>
                </a:solidFill>
                <a:latin typeface="NikoshBAN" pitchFamily="2"/>
                <a:cs typeface="NikoshBAN" pitchFamily="2"/>
              </a:rPr>
              <a:t>ধন্যবাদ</a:t>
            </a:r>
            <a:r>
              <a:rPr lang="bn-IN" sz="8000" kern="0" dirty="0" smtClean="0">
                <a:solidFill>
                  <a:srgbClr val="C00000"/>
                </a:solidFill>
                <a:latin typeface="NikoshBAN" pitchFamily="2"/>
                <a:cs typeface="NikoshBAN" pitchFamily="2"/>
              </a:rPr>
              <a:t>  </a:t>
            </a: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7200" kern="0" dirty="0" smtClean="0">
                <a:solidFill>
                  <a:srgbClr val="92D050"/>
                </a:solidFill>
                <a:latin typeface="NikoshBAN" pitchFamily="2"/>
                <a:cs typeface="NikoshBAN" pitchFamily="2"/>
              </a:rPr>
              <a:t>আল্লাহ হাফেজ </a:t>
            </a:r>
            <a:endParaRPr lang="en-US" sz="7200" dirty="0">
              <a:solidFill>
                <a:srgbClr val="92D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286000" y="2819400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.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8382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" name="Rounded Rectangle 1"/>
          <p:cNvSpPr/>
          <p:nvPr/>
        </p:nvSpPr>
        <p:spPr>
          <a:xfrm>
            <a:off x="457200" y="2362200"/>
            <a:ext cx="8229600" cy="419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জসিম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উদ্দিন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মৌলভি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মাধবপুর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দরগাহ</a:t>
            </a:r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বাড়ি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দাখিল </a:t>
            </a:r>
            <a:r>
              <a:rPr lang="en-US" sz="48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মাদ্রাসা</a:t>
            </a:r>
            <a:r>
              <a:rPr lang="en-US" sz="48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,</a:t>
            </a:r>
          </a:p>
          <a:p>
            <a:pPr algn="ctr"/>
            <a:r>
              <a:rPr lang="en-US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মাধবপুর,হবিগঞ্জ</a:t>
            </a:r>
            <a:r>
              <a:rPr lang="en-US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408214"/>
            <a:ext cx="3733800" cy="19539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শিক্ষক পরিচিতি </a:t>
            </a:r>
            <a:endParaRPr lang="en-US" sz="2800" u="sng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6172200" y="178832"/>
            <a:ext cx="2667000" cy="2945368"/>
          </a:xfrm>
          <a:prstGeom prst="ellipse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nip Same Side Corner Rectangle 3"/>
          <p:cNvSpPr/>
          <p:nvPr/>
        </p:nvSpPr>
        <p:spPr>
          <a:xfrm>
            <a:off x="457200" y="533400"/>
            <a:ext cx="8229600" cy="990600"/>
          </a:xfrm>
          <a:prstGeom prst="snip2Same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solidFill>
                <a:schemeClr val="accent4">
                  <a:lumMod val="60000"/>
                  <a:lumOff val="4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57200" y="1676400"/>
            <a:ext cx="82296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শ্রেণীঃসপ্তম</a:t>
            </a:r>
          </a:p>
          <a:p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বিষয়ঃআকাইদওফিকাহ</a:t>
            </a:r>
          </a:p>
          <a:p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অধ্যায়ঃপ্রথম</a:t>
            </a:r>
          </a:p>
          <a:p>
            <a:r>
              <a:rPr lang="bn-BD" sz="5400" dirty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শিক্ষার্থী </a:t>
            </a:r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সংখাঃ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৮০</a:t>
            </a:r>
            <a:endParaRPr lang="bn-BD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সময়ঃ৪</a:t>
            </a:r>
            <a:r>
              <a:rPr lang="bn-IN" sz="5400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০ </a:t>
            </a:r>
            <a:endParaRPr lang="en-US" sz="5400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486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Documents and Settings\Administrator\Desktop\111\muslims-offering-namaz-at110909094628.jpg">
            <a:extLst>
              <a:ext uri="{FF2B5EF4-FFF2-40B4-BE49-F238E27FC236}">
                <a16:creationId xmlns:a16="http://schemas.microsoft.com/office/drawing/2014/main" id="{F977EA40-4CD9-4F93-931C-52608CD176DE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" y="2133600"/>
            <a:ext cx="8229600" cy="42187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2" name="Down Arrow Callout 1"/>
          <p:cNvSpPr/>
          <p:nvPr/>
        </p:nvSpPr>
        <p:spPr>
          <a:xfrm>
            <a:off x="457200" y="457200"/>
            <a:ext cx="8229600" cy="2209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তোমরা </a:t>
            </a:r>
            <a:r>
              <a:rPr lang="bn-BD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ছবি গুলোর প্রতি লক্ষ্য</a:t>
            </a:r>
            <a:r>
              <a:rPr lang="bn-IN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এবং চিন্তা কর  </a:t>
            </a:r>
            <a:endParaRPr lang="en-US" sz="3600" dirty="0">
              <a:solidFill>
                <a:schemeClr val="accent4">
                  <a:lumMod val="60000"/>
                  <a:lumOff val="4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Callout 4"/>
          <p:cNvSpPr/>
          <p:nvPr/>
        </p:nvSpPr>
        <p:spPr>
          <a:xfrm>
            <a:off x="381000" y="401782"/>
            <a:ext cx="8382000" cy="2327563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তাহলে আমাদের </a:t>
            </a:r>
            <a:r>
              <a:rPr lang="bn-BD" sz="48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আজকের </a:t>
            </a:r>
            <a:r>
              <a:rPr lang="bn-BD" sz="48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/>
                <a:cs typeface="NikoshBAN" pitchFamily="2"/>
              </a:rPr>
              <a:t>পাঠ</a:t>
            </a:r>
            <a:endParaRPr lang="en-US" sz="48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5800" y="2743200"/>
            <a:ext cx="7924800" cy="2895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rgbClr val="FFFF00"/>
                </a:solidFill>
              </a:rPr>
              <a:t>সালাত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024771BB-4F41-43A6-825C-4E9F46085759}"/>
              </a:ext>
            </a:extLst>
          </p:cNvPr>
          <p:cNvSpPr/>
          <p:nvPr/>
        </p:nvSpPr>
        <p:spPr>
          <a:xfrm>
            <a:off x="2171702" y="381000"/>
            <a:ext cx="4876796" cy="1219196"/>
          </a:xfrm>
          <a:prstGeom prst="rect">
            <a:avLst/>
          </a:prstGeom>
          <a:solidFill>
            <a:srgbClr val="4F81BD"/>
          </a:solidFill>
          <a:ln w="25402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BD" sz="6000" i="0" u="none" strike="noStrike" kern="1200" cap="none" spc="0" baseline="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NikoshBAN" pitchFamily="2"/>
                <a:cs typeface="NikoshBAN" pitchFamily="2"/>
              </a:rPr>
              <a:t>শিখন</a:t>
            </a:r>
            <a:r>
              <a:rPr lang="bn-IN" sz="6000" i="0" u="none" strike="noStrike" kern="1200" cap="none" spc="0" baseline="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NikoshBAN" pitchFamily="2"/>
                <a:cs typeface="NikoshBAN" pitchFamily="2"/>
              </a:rPr>
              <a:t> </a:t>
            </a:r>
            <a:r>
              <a:rPr lang="bn-BD" sz="6000" i="0" u="none" strike="noStrike" kern="1200" cap="none" spc="0" baseline="0" dirty="0" smtClean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NikoshBAN" pitchFamily="2"/>
                <a:cs typeface="NikoshBAN" pitchFamily="2"/>
              </a:rPr>
              <a:t>ফল</a:t>
            </a:r>
            <a:endParaRPr lang="en-US" sz="6000" i="0" u="none" strike="noStrike" kern="1200" cap="none" spc="0" baseline="0" dirty="0">
              <a:solidFill>
                <a:schemeClr val="accent4">
                  <a:lumMod val="60000"/>
                  <a:lumOff val="40000"/>
                </a:schemeClr>
              </a:solidFill>
              <a:uFillTx/>
              <a:latin typeface="NikoshBAN" pitchFamily="2"/>
              <a:cs typeface="NikoshBAN" pitchFamily="2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533400" y="1676400"/>
            <a:ext cx="81534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r>
              <a:rPr lang="en-US" sz="44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------ </a:t>
            </a:r>
            <a:endParaRPr lang="en-US" sz="44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 ।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গুরুত্ব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 তা বলতে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 । </a:t>
            </a:r>
            <a:r>
              <a:rPr lang="en-US" sz="4000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ইমামের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পিছনে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সালাত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আদায়ের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lvl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নামাজের ফরজ কয়টি তা বলতে পারবে। </a:t>
            </a:r>
            <a:endParaRPr lang="en-US" sz="4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Md. Yunus Azad\Desktop\4\123074736.jpg">
            <a:extLst>
              <a:ext uri="{FF2B5EF4-FFF2-40B4-BE49-F238E27FC236}">
                <a16:creationId xmlns:a16="http://schemas.microsoft.com/office/drawing/2014/main" id="{70DD81BD-6AF2-4141-BB70-DADE3532172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33400" y="2438400"/>
            <a:ext cx="8229600" cy="3962396"/>
          </a:xfrm>
          <a:prstGeom prst="rect">
            <a:avLst/>
          </a:prstGeom>
          <a:noFill/>
          <a:ln w="190496" cap="rnd">
            <a:solidFill>
              <a:srgbClr val="C8C6BD"/>
            </a:solidFill>
            <a:prstDash val="solid"/>
            <a:miter/>
          </a:ln>
          <a:effectLst>
            <a:outerShdw dist="50798" dir="7200222" algn="tl">
              <a:srgbClr val="000000">
                <a:alpha val="45000"/>
              </a:srgbClr>
            </a:outerShdw>
          </a:effectLst>
        </p:spPr>
      </p:pic>
      <p:sp>
        <p:nvSpPr>
          <p:cNvPr id="4" name="Down Arrow Callout 3"/>
          <p:cNvSpPr/>
          <p:nvPr/>
        </p:nvSpPr>
        <p:spPr>
          <a:xfrm>
            <a:off x="533400" y="457200"/>
            <a:ext cx="8077200" cy="1828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জামায়াতে সালাত </a:t>
            </a:r>
            <a:endParaRPr lang="en-US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28800" y="381000"/>
            <a:ext cx="57150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4400" dirty="0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পাঠ </a:t>
            </a:r>
            <a:r>
              <a:rPr lang="en-US" sz="4400" dirty="0" err="1">
                <a:solidFill>
                  <a:schemeClr val="accent4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উপস্থাপনা</a:t>
            </a:r>
            <a:endParaRPr lang="en-US" sz="4400" b="1" spc="50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152400" dist="50804" dir="5400000">
                  <a:srgbClr val="000000"/>
                </a:outerShdw>
              </a:effectLst>
              <a:latin typeface="NikoshBAN" pitchFamily="2"/>
              <a:cs typeface="NikoshBAN" pitchFamily="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19099" y="1752600"/>
            <a:ext cx="8267701" cy="472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সালাতের সংজ্ঞাঃ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নিদিষ্ট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সময়ে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নিদিষ্ট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কিছু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রোকন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করাকে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বলে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পুরো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জুড়ে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মূলত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আল্লাহর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ও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রাসূলের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উপড়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দূরুদ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পড়া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হয়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    </a:t>
            </a:r>
            <a:endParaRPr lang="bn-IN" sz="54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  <a:p>
            <a:pPr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                    </a:t>
            </a:r>
            <a:endParaRPr lang="en-US" sz="36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600" b="1" dirty="0" smtClean="0">
                <a:solidFill>
                  <a:srgbClr val="000000"/>
                </a:solidFill>
                <a:latin typeface="NikoshBAN" pitchFamily="2"/>
                <a:cs typeface="NikoshBAN" pitchFamily="2"/>
              </a:rPr>
              <a:t>  </a:t>
            </a:r>
            <a:endParaRPr lang="en-US" sz="3600" b="1" dirty="0">
              <a:solidFill>
                <a:srgbClr val="000000"/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>
            <a:extLst>
              <a:ext uri="{FF2B5EF4-FFF2-40B4-BE49-F238E27FC236}">
                <a16:creationId xmlns:a16="http://schemas.microsoft.com/office/drawing/2014/main" id="{1AF815CB-BFBA-4F40-92F5-E0934874E9E7}"/>
              </a:ext>
            </a:extLst>
          </p:cNvPr>
          <p:cNvSpPr/>
          <p:nvPr/>
        </p:nvSpPr>
        <p:spPr>
          <a:xfrm>
            <a:off x="3020291" y="381000"/>
            <a:ext cx="3048000" cy="838200"/>
          </a:xfrm>
          <a:prstGeom prst="rect">
            <a:avLst/>
          </a:prstGeom>
          <a:solidFill>
            <a:srgbClr val="4F81BD"/>
          </a:solidFill>
          <a:ln w="25402" cap="flat">
            <a:solidFill>
              <a:srgbClr val="385D8A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bn-IN" sz="3200" b="0" i="0" u="none" strike="noStrike" kern="1200" cap="none" spc="0" baseline="0" dirty="0">
                <a:solidFill>
                  <a:schemeClr val="accent4">
                    <a:lumMod val="60000"/>
                    <a:lumOff val="40000"/>
                  </a:schemeClr>
                </a:solidFill>
                <a:uFillTx/>
                <a:latin typeface="NikoshBAN" pitchFamily="2"/>
                <a:cs typeface="NikoshBAN" pitchFamily="2"/>
              </a:rPr>
              <a:t>জামায়াতের সংজ্ঞাঃ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219200"/>
            <a:ext cx="8326582" cy="527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নির্ধারিত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সময়ে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নির্দিষ্ট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জায়গায়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মুসলিম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সম্প্রদায়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ইমামের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সঙ্গে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একত্রিত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হয়ে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করাকে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জামায়াতে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সালাত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>
                <a:solidFill>
                  <a:srgbClr val="FFFF00"/>
                </a:solidFill>
                <a:latin typeface="NikoshBAN" pitchFamily="2"/>
                <a:cs typeface="NikoshBAN" pitchFamily="2"/>
              </a:rPr>
              <a:t>বলে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।জামায়াতের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সাতে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নামাজ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আদায়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করা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সুন্নতে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 </a:t>
            </a:r>
            <a:r>
              <a:rPr lang="en-US" sz="5400" dirty="0" err="1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মুয়াক্কাদা</a:t>
            </a:r>
            <a:r>
              <a:rPr lang="en-US" sz="5400" dirty="0" smtClean="0">
                <a:solidFill>
                  <a:srgbClr val="FFFF00"/>
                </a:solidFill>
                <a:latin typeface="NikoshBAN" pitchFamily="2"/>
                <a:cs typeface="NikoshBAN" pitchFamily="2"/>
              </a:rPr>
              <a:t>।</a:t>
            </a:r>
            <a:endParaRPr lang="en-US" sz="5400" dirty="0">
              <a:solidFill>
                <a:srgbClr val="FFFF00"/>
              </a:solidFill>
              <a:latin typeface="NikoshBAN" pitchFamily="2"/>
              <a:cs typeface="NikoshBAN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304</Words>
  <Application>Microsoft Office PowerPoint</Application>
  <PresentationFormat>On-screen Show (4:3)</PresentationFormat>
  <Paragraphs>51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宋体</vt:lpstr>
      <vt:lpstr>Arial</vt:lpstr>
      <vt:lpstr>Calibri</vt:lpstr>
      <vt:lpstr>NikoshBAN</vt:lpstr>
      <vt:lpstr>SutonnyMJ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Personal</dc:creator>
  <cp:lastModifiedBy>Dell</cp:lastModifiedBy>
  <cp:revision>123</cp:revision>
  <dcterms:modified xsi:type="dcterms:W3CDTF">2021-08-23T13:19:15Z</dcterms:modified>
</cp:coreProperties>
</file>