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58" r:id="rId3"/>
    <p:sldId id="259" r:id="rId4"/>
    <p:sldId id="277" r:id="rId5"/>
    <p:sldId id="278" r:id="rId6"/>
    <p:sldId id="260" r:id="rId7"/>
    <p:sldId id="261" r:id="rId8"/>
    <p:sldId id="262" r:id="rId9"/>
    <p:sldId id="263" r:id="rId10"/>
    <p:sldId id="281" r:id="rId11"/>
    <p:sldId id="283" r:id="rId12"/>
    <p:sldId id="284" r:id="rId13"/>
    <p:sldId id="286" r:id="rId14"/>
    <p:sldId id="279" r:id="rId15"/>
    <p:sldId id="264" r:id="rId16"/>
    <p:sldId id="280" r:id="rId17"/>
    <p:sldId id="282" r:id="rId18"/>
    <p:sldId id="285" r:id="rId19"/>
    <p:sldId id="271" r:id="rId20"/>
    <p:sldId id="272" r:id="rId21"/>
    <p:sldId id="273" r:id="rId22"/>
    <p:sldId id="274" r:id="rId23"/>
    <p:sldId id="275" r:id="rId24"/>
    <p:sldId id="27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65A5B9-B760-42A1-88E3-87EC59A1EB0D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0A5124-5092-42DA-860C-06F0C2E9F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0CBE-0AB6-4D51-9BBC-CE53DD28E4FF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EC87-9DDE-40D0-836D-60B237B7C9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0CBE-0AB6-4D51-9BBC-CE53DD28E4FF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EC87-9DDE-40D0-836D-60B237B7C9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0CBE-0AB6-4D51-9BBC-CE53DD28E4FF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EC87-9DDE-40D0-836D-60B237B7C9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0CBE-0AB6-4D51-9BBC-CE53DD28E4FF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EC87-9DDE-40D0-836D-60B237B7C9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0CBE-0AB6-4D51-9BBC-CE53DD28E4FF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EC87-9DDE-40D0-836D-60B237B7C9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0CBE-0AB6-4D51-9BBC-CE53DD28E4FF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EC87-9DDE-40D0-836D-60B237B7C9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0CBE-0AB6-4D51-9BBC-CE53DD28E4FF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EC87-9DDE-40D0-836D-60B237B7C9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0CBE-0AB6-4D51-9BBC-CE53DD28E4FF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EC87-9DDE-40D0-836D-60B237B7C9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0CBE-0AB6-4D51-9BBC-CE53DD28E4FF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EC87-9DDE-40D0-836D-60B237B7C9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0CBE-0AB6-4D51-9BBC-CE53DD28E4FF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EC87-9DDE-40D0-836D-60B237B7C9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0CBE-0AB6-4D51-9BBC-CE53DD28E4FF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EC87-9DDE-40D0-836D-60B237B7C9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30CBE-0AB6-4D51-9BBC-CE53DD28E4FF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5EC87-9DDE-40D0-836D-60B237B7C9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"/>
          <p:cNvSpPr txBox="1"/>
          <p:nvPr/>
        </p:nvSpPr>
        <p:spPr>
          <a:xfrm>
            <a:off x="685800" y="304800"/>
            <a:ext cx="7543800" cy="1143000"/>
          </a:xfrm>
          <a:prstGeom prst="rect">
            <a:avLst/>
          </a:prstGeom>
          <a:solidFill>
            <a:srgbClr val="FBD4B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None/>
            </a:pPr>
            <a:r>
              <a:rPr lang="en-US" sz="8000" b="0" i="0" u="sng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স্বাগতম</a:t>
            </a:r>
            <a:endParaRPr sz="8000" b="0" i="0" u="sng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" name="Picture 4" descr="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447800"/>
            <a:ext cx="7086600" cy="502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nature 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304800"/>
            <a:ext cx="7916573" cy="526811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ature 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10" y="762000"/>
            <a:ext cx="9222015" cy="518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ature 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17" y="838200"/>
            <a:ext cx="8680771" cy="54101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nature 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228600"/>
            <a:ext cx="9245600" cy="5943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পরিবেশ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বসবাস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মেটানোর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মিলেমিশে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বসবাস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অন্যকে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সাহায্য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এভাবে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মিলেমিশে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একতাবদ্ধ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মানবগোষ্ঠীকে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সমাজ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নিজেদের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প্রয়োজনে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দোকান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বাড়ি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মাদ্রাসা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খেলার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মাঠ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রাস্তা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0"/>
          <p:cNvSpPr txBox="1"/>
          <p:nvPr/>
        </p:nvSpPr>
        <p:spPr>
          <a:xfrm>
            <a:off x="0" y="228600"/>
            <a:ext cx="9144000" cy="923289"/>
          </a:xfrm>
          <a:prstGeom prst="rect">
            <a:avLst/>
          </a:prstGeom>
          <a:gradFill>
            <a:gsLst>
              <a:gs pos="0">
                <a:srgbClr val="2D5C97"/>
              </a:gs>
              <a:gs pos="80000">
                <a:srgbClr val="3C7AC5"/>
              </a:gs>
              <a:gs pos="100000">
                <a:srgbClr val="397BC9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en-US" sz="5400" u="sng" dirty="0" err="1" smtClean="0">
                <a:solidFill>
                  <a:schemeClr val="lt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সামাজিক</a:t>
            </a:r>
            <a:r>
              <a:rPr lang="en-US" sz="5400" u="sng" dirty="0" smtClean="0">
                <a:solidFill>
                  <a:schemeClr val="lt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5400" u="sng" dirty="0" err="1" smtClean="0">
                <a:solidFill>
                  <a:schemeClr val="lt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পরিবেশের</a:t>
            </a:r>
            <a:r>
              <a:rPr lang="en-US" sz="5400" u="sng" dirty="0" smtClean="0">
                <a:solidFill>
                  <a:schemeClr val="lt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5400" u="sng" dirty="0" err="1" smtClean="0">
                <a:solidFill>
                  <a:schemeClr val="lt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উপাদান</a:t>
            </a:r>
            <a:r>
              <a:rPr lang="en-US" sz="5400" u="sng" dirty="0" smtClean="0">
                <a:solidFill>
                  <a:schemeClr val="lt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5400" u="sng" smtClean="0">
                <a:solidFill>
                  <a:schemeClr val="lt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সমূহ: </a:t>
            </a:r>
            <a:endParaRPr sz="5400" u="sng">
              <a:solidFill>
                <a:schemeClr val="lt1"/>
              </a:solidFill>
              <a:latin typeface="NikoshBAN" pitchFamily="2" charset="0"/>
              <a:ea typeface="Arial"/>
              <a:cs typeface="NikoshBAN" pitchFamily="2" charset="0"/>
              <a:sym typeface="Arial"/>
            </a:endParaRPr>
          </a:p>
        </p:txBody>
      </p:sp>
      <p:sp>
        <p:nvSpPr>
          <p:cNvPr id="148" name="Google Shape;148;p10"/>
          <p:cNvSpPr txBox="1"/>
          <p:nvPr/>
        </p:nvSpPr>
        <p:spPr>
          <a:xfrm>
            <a:off x="304800" y="1524000"/>
            <a:ext cx="8153400" cy="584735"/>
          </a:xfrm>
          <a:prstGeom prst="rect">
            <a:avLst/>
          </a:prstGeom>
          <a:noFill/>
          <a:ln w="38100" cap="flat" cmpd="sng">
            <a:solidFill>
              <a:srgbClr val="538CD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শিক্ষা</a:t>
            </a:r>
            <a:r>
              <a:rPr lang="en-US" sz="32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32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প্রতিষ্ঠান</a:t>
            </a:r>
            <a:r>
              <a:rPr lang="en-US" sz="32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, </a:t>
            </a:r>
            <a:r>
              <a:rPr lang="en-US" sz="32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রাস্তা</a:t>
            </a:r>
            <a:r>
              <a:rPr lang="en-US" sz="32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, </a:t>
            </a:r>
            <a:r>
              <a:rPr lang="en-US" sz="32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দোকান</a:t>
            </a:r>
            <a:r>
              <a:rPr lang="en-US" sz="32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, </a:t>
            </a:r>
            <a:r>
              <a:rPr lang="en-US" sz="32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বাড়ি-ঘর</a:t>
            </a:r>
            <a:r>
              <a:rPr lang="en-US" sz="32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, </a:t>
            </a:r>
            <a:r>
              <a:rPr lang="en-US" sz="32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যানবাহন</a:t>
            </a:r>
            <a:r>
              <a:rPr lang="en-US" sz="32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32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ইত্যাদি</a:t>
            </a:r>
            <a:r>
              <a:rPr lang="en-US" sz="32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।</a:t>
            </a:r>
            <a:endParaRPr sz="3200">
              <a:solidFill>
                <a:schemeClr val="dk1"/>
              </a:solidFill>
              <a:latin typeface="NikoshBAN" pitchFamily="2" charset="0"/>
              <a:ea typeface="Arial"/>
              <a:cs typeface="NikoshBAN" pitchFamily="2" charset="0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 animBg="1"/>
      <p:bldP spid="14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amaj 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914400"/>
            <a:ext cx="9451181" cy="4800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amaj 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1719" y="533400"/>
            <a:ext cx="9685469" cy="556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maj 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6573" y="609600"/>
            <a:ext cx="9933215" cy="556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3"/>
          <p:cNvSpPr txBox="1"/>
          <p:nvPr/>
        </p:nvSpPr>
        <p:spPr>
          <a:xfrm>
            <a:off x="1676400" y="381000"/>
            <a:ext cx="6172200" cy="584735"/>
          </a:xfrm>
          <a:prstGeom prst="rect">
            <a:avLst/>
          </a:prstGeom>
          <a:gradFill>
            <a:gsLst>
              <a:gs pos="0">
                <a:srgbClr val="5D427D"/>
              </a:gs>
              <a:gs pos="80000">
                <a:srgbClr val="7A57A5"/>
              </a:gs>
              <a:gs pos="100000">
                <a:srgbClr val="7A56A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u="sng" dirty="0" err="1">
                <a:solidFill>
                  <a:schemeClr val="lt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বিভিন্ন</a:t>
            </a:r>
            <a:r>
              <a:rPr lang="en-US" sz="3200" b="1" u="sng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u="sng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ক্ষেত্রে</a:t>
            </a:r>
            <a:r>
              <a:rPr lang="en-US" sz="3200" b="1" u="sng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u="sng" dirty="0" err="1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ভাষার</a:t>
            </a:r>
            <a:r>
              <a:rPr lang="en-US" sz="3200" b="1" u="sng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u="sng" dirty="0" err="1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ব্যবহার</a:t>
            </a:r>
            <a:r>
              <a:rPr lang="en-US" sz="3200" b="1" u="sng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3200" u="sng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13"/>
          <p:cNvSpPr/>
          <p:nvPr/>
        </p:nvSpPr>
        <p:spPr>
          <a:xfrm>
            <a:off x="4953000" y="1219200"/>
            <a:ext cx="2667000" cy="17526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13"/>
          <p:cNvSpPr/>
          <p:nvPr/>
        </p:nvSpPr>
        <p:spPr>
          <a:xfrm>
            <a:off x="4953000" y="3124200"/>
            <a:ext cx="2667000" cy="17526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13"/>
          <p:cNvSpPr/>
          <p:nvPr/>
        </p:nvSpPr>
        <p:spPr>
          <a:xfrm>
            <a:off x="4953000" y="5029200"/>
            <a:ext cx="2667000" cy="175260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13"/>
          <p:cNvSpPr/>
          <p:nvPr/>
        </p:nvSpPr>
        <p:spPr>
          <a:xfrm>
            <a:off x="1600200" y="1828800"/>
            <a:ext cx="1981200" cy="5334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9FC3FF"/>
              </a:gs>
              <a:gs pos="35000">
                <a:srgbClr val="BDD5FF"/>
              </a:gs>
              <a:gs pos="100000">
                <a:srgbClr val="E4EEFF"/>
              </a:gs>
            </a:gsLst>
            <a:lin ang="16200000" scaled="0"/>
          </a:gra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 err="1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যোগাযোগ</a:t>
            </a:r>
            <a:r>
              <a:rPr lang="en-US" sz="4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4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13"/>
          <p:cNvSpPr/>
          <p:nvPr/>
        </p:nvSpPr>
        <p:spPr>
          <a:xfrm>
            <a:off x="1682260" y="3595468"/>
            <a:ext cx="1981200" cy="5334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9FC3FF"/>
              </a:gs>
              <a:gs pos="35000">
                <a:srgbClr val="BDD5FF"/>
              </a:gs>
              <a:gs pos="100000">
                <a:srgbClr val="E4EEFF"/>
              </a:gs>
            </a:gsLst>
            <a:lin ang="16200000" scaled="0"/>
          </a:gra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 err="1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কর্মসংস্থান</a:t>
            </a:r>
            <a:r>
              <a:rPr lang="en-US" sz="4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4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13"/>
          <p:cNvSpPr/>
          <p:nvPr/>
        </p:nvSpPr>
        <p:spPr>
          <a:xfrm>
            <a:off x="1828800" y="5562600"/>
            <a:ext cx="1981200" cy="5334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9FC3FF"/>
              </a:gs>
              <a:gs pos="35000">
                <a:srgbClr val="BDD5FF"/>
              </a:gs>
              <a:gs pos="100000">
                <a:srgbClr val="E4EEFF"/>
              </a:gs>
            </a:gsLst>
            <a:lin ang="16200000" scaled="0"/>
          </a:gra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 err="1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শিক্ষা</a:t>
            </a:r>
            <a:r>
              <a:rPr lang="en-US" sz="4000" dirty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  </a:t>
            </a:r>
            <a:endParaRPr sz="4000">
              <a:solidFill>
                <a:schemeClr val="dk1"/>
              </a:solidFill>
              <a:latin typeface="NikoshBAN" pitchFamily="2" charset="0"/>
              <a:ea typeface="Arial"/>
              <a:cs typeface="NikoshBAN" pitchFamily="2" charset="0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"/>
          <p:cNvSpPr/>
          <p:nvPr/>
        </p:nvSpPr>
        <p:spPr>
          <a:xfrm>
            <a:off x="-304800" y="2209800"/>
            <a:ext cx="5334000" cy="4419600"/>
          </a:xfrm>
          <a:prstGeom prst="cloud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মোহাম্মদ</a:t>
            </a:r>
            <a:r>
              <a:rPr lang="en-US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কামরুজ্জামান</a:t>
            </a:r>
            <a:endParaRPr sz="160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সহকারি</a:t>
            </a:r>
            <a:r>
              <a:rPr lang="en-US" sz="2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শিক্ষক</a:t>
            </a:r>
            <a:endParaRPr sz="2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সুফিয়াবাদ</a:t>
            </a:r>
            <a:r>
              <a:rPr lang="en-US" sz="2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ফাজিল</a:t>
            </a:r>
            <a:r>
              <a:rPr lang="en-US" sz="2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মাদ্রাসা</a:t>
            </a:r>
            <a:endParaRPr sz="2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ইব্রাহিমপুর</a:t>
            </a:r>
            <a:r>
              <a:rPr lang="en-US" sz="2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নবীনগর</a:t>
            </a:r>
            <a:r>
              <a:rPr lang="en-US" sz="2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ব্রাহ্মণবাড়িয়া</a:t>
            </a:r>
            <a:r>
              <a:rPr lang="en-US" sz="2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।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মোবাইলঃ</a:t>
            </a:r>
            <a:r>
              <a:rPr lang="en-US" sz="2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০১৭১৫৮৮৯০০০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ই-</a:t>
            </a:r>
            <a:r>
              <a:rPr lang="en-US" sz="24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মেইলঃ</a:t>
            </a:r>
            <a:r>
              <a:rPr lang="en-US" sz="2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kamruzzamanm619@gmail.com</a:t>
            </a:r>
            <a:endParaRPr sz="2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2"/>
          <p:cNvSpPr/>
          <p:nvPr/>
        </p:nvSpPr>
        <p:spPr>
          <a:xfrm>
            <a:off x="5029200" y="2743200"/>
            <a:ext cx="3733800" cy="3581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শ্রেণিঃ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dirty="0" smtClean="0">
                <a:solidFill>
                  <a:schemeClr val="lt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3য়</a:t>
            </a:r>
            <a:endParaRPr lang="en-US" sz="3200" b="0" i="0" u="none" strike="noStrike" cap="none" dirty="0">
              <a:solidFill>
                <a:schemeClr val="lt1"/>
              </a:solidFill>
              <a:latin typeface="NikoshBAN" pitchFamily="2" charset="0"/>
              <a:ea typeface="Arial"/>
              <a:cs typeface="NikoshBAN" pitchFamily="2" charset="0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 dirty="0" err="1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বিষয়ঃ-বাংলাদেশ</a:t>
            </a:r>
            <a:r>
              <a:rPr lang="en-US" sz="20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ও </a:t>
            </a:r>
            <a:r>
              <a:rPr lang="en-US" sz="2000" b="0" i="0" u="none" strike="noStrike" cap="none" dirty="0" err="1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বিশ্বপরিচয়</a:t>
            </a:r>
            <a:endParaRPr lang="en-US" sz="2000" b="0" i="0" u="none" strike="noStrike" cap="none" dirty="0" smtClean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 dirty="0" err="1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অধ্যায়ঃ</a:t>
            </a:r>
            <a:r>
              <a:rPr lang="en-US" sz="24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2400" b="0" i="0" u="none" strike="noStrike" cap="none" dirty="0" err="1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প্রথম</a:t>
            </a:r>
            <a:endParaRPr sz="2400" b="0" i="0" u="none" strike="noStrike" cap="none">
              <a:solidFill>
                <a:schemeClr val="lt1"/>
              </a:solidFill>
              <a:latin typeface="NikoshBAN" pitchFamily="2" charset="0"/>
              <a:ea typeface="Arial"/>
              <a:cs typeface="NikoshBAN" pitchFamily="2" charset="0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মোট</a:t>
            </a:r>
            <a:r>
              <a:rPr lang="en-US" sz="2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শিক্ষার্থীঃ</a:t>
            </a:r>
            <a:r>
              <a:rPr lang="en-US" sz="2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৪৫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 dirty="0" err="1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উপস্থিতঃ</a:t>
            </a:r>
            <a:r>
              <a:rPr lang="en-US" sz="24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৪০</a:t>
            </a:r>
            <a:endParaRPr sz="120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সময়ঃ</a:t>
            </a:r>
            <a:r>
              <a:rPr lang="en-US" sz="2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৪৫ </a:t>
            </a:r>
            <a:r>
              <a:rPr lang="en-US" sz="24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মিনিট</a:t>
            </a:r>
            <a:endParaRPr sz="2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তারিখঃ</a:t>
            </a:r>
            <a:r>
              <a:rPr lang="en-US" sz="2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smtClean="0">
                <a:solidFill>
                  <a:schemeClr val="lt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২৪</a:t>
            </a:r>
            <a:r>
              <a:rPr lang="en-US" sz="24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/০</a:t>
            </a:r>
            <a:r>
              <a:rPr lang="en-US" sz="2400" b="0" i="0" u="none" strike="noStrike" cap="none" dirty="0" smtClean="0">
                <a:solidFill>
                  <a:schemeClr val="lt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৮</a:t>
            </a:r>
            <a:r>
              <a:rPr lang="en-US" sz="24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/২০২১ </a:t>
            </a:r>
            <a:endParaRPr sz="2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4" name="Google Shape;94;p2" descr="KK PICTURE (2)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33800" y="0"/>
            <a:ext cx="2362200" cy="2946290"/>
          </a:xfrm>
          <a:prstGeom prst="ellipse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9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5"/>
          <p:cNvSpPr txBox="1"/>
          <p:nvPr/>
        </p:nvSpPr>
        <p:spPr>
          <a:xfrm>
            <a:off x="1676400" y="381000"/>
            <a:ext cx="4495800" cy="584775"/>
          </a:xfrm>
          <a:prstGeom prst="rect">
            <a:avLst/>
          </a:prstGeom>
          <a:gradFill>
            <a:gsLst>
              <a:gs pos="0">
                <a:srgbClr val="5D427D"/>
              </a:gs>
              <a:gs pos="80000">
                <a:srgbClr val="7A57A5"/>
              </a:gs>
              <a:gs pos="100000">
                <a:srgbClr val="7A56A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u="sng" dirty="0" err="1">
                <a:solidFill>
                  <a:schemeClr val="lt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বিভিন্ন</a:t>
            </a:r>
            <a:r>
              <a:rPr lang="en-US" sz="3200" b="1" u="sng" dirty="0">
                <a:solidFill>
                  <a:schemeClr val="lt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3200" b="1" u="sng" dirty="0" err="1">
                <a:solidFill>
                  <a:schemeClr val="lt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ক্ষেত্রে</a:t>
            </a:r>
            <a:r>
              <a:rPr lang="en-US" sz="3200" b="1" u="sng" dirty="0">
                <a:solidFill>
                  <a:schemeClr val="lt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3200" b="1" u="sng" dirty="0" err="1" smtClean="0">
                <a:solidFill>
                  <a:schemeClr val="lt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ভাষার</a:t>
            </a:r>
            <a:r>
              <a:rPr lang="en-US" sz="3200" b="1" u="sng" dirty="0" smtClean="0">
                <a:solidFill>
                  <a:schemeClr val="lt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3200" b="1" u="sng" dirty="0" err="1" smtClean="0">
                <a:solidFill>
                  <a:schemeClr val="lt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ব্যবহার</a:t>
            </a:r>
            <a:endParaRPr sz="3200" u="sng">
              <a:solidFill>
                <a:schemeClr val="lt1"/>
              </a:solidFill>
              <a:latin typeface="NikoshBAN" pitchFamily="2" charset="0"/>
              <a:ea typeface="Arial"/>
              <a:cs typeface="NikoshBAN" pitchFamily="2" charset="0"/>
              <a:sym typeface="Arial"/>
            </a:endParaRPr>
          </a:p>
        </p:txBody>
      </p:sp>
      <p:sp>
        <p:nvSpPr>
          <p:cNvPr id="192" name="Google Shape;192;p15"/>
          <p:cNvSpPr/>
          <p:nvPr/>
        </p:nvSpPr>
        <p:spPr>
          <a:xfrm>
            <a:off x="4953000" y="1219200"/>
            <a:ext cx="2667000" cy="17526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15"/>
          <p:cNvSpPr/>
          <p:nvPr/>
        </p:nvSpPr>
        <p:spPr>
          <a:xfrm>
            <a:off x="4953000" y="3124200"/>
            <a:ext cx="2667000" cy="17526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15"/>
          <p:cNvSpPr/>
          <p:nvPr/>
        </p:nvSpPr>
        <p:spPr>
          <a:xfrm>
            <a:off x="4953000" y="5029200"/>
            <a:ext cx="2667000" cy="175260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15"/>
          <p:cNvSpPr/>
          <p:nvPr/>
        </p:nvSpPr>
        <p:spPr>
          <a:xfrm>
            <a:off x="533400" y="1828800"/>
            <a:ext cx="4114800" cy="5334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9FC3FF"/>
              </a:gs>
              <a:gs pos="35000">
                <a:srgbClr val="BDD5FF"/>
              </a:gs>
              <a:gs pos="100000">
                <a:srgbClr val="E4EEFF"/>
              </a:gs>
            </a:gsLst>
            <a:lin ang="16200000" scaled="0"/>
          </a:gra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 err="1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সামাজিক</a:t>
            </a:r>
            <a:r>
              <a:rPr lang="en-US" sz="4000" dirty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4000" dirty="0" err="1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যোগাযোগ</a:t>
            </a:r>
            <a:r>
              <a:rPr lang="en-US" sz="4000" dirty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 </a:t>
            </a:r>
            <a:endParaRPr sz="4000">
              <a:solidFill>
                <a:schemeClr val="dk1"/>
              </a:solidFill>
              <a:latin typeface="NikoshBAN" pitchFamily="2" charset="0"/>
              <a:ea typeface="Arial"/>
              <a:cs typeface="NikoshBAN" pitchFamily="2" charset="0"/>
              <a:sym typeface="Arial"/>
            </a:endParaRPr>
          </a:p>
        </p:txBody>
      </p:sp>
      <p:sp>
        <p:nvSpPr>
          <p:cNvPr id="196" name="Google Shape;196;p15"/>
          <p:cNvSpPr/>
          <p:nvPr/>
        </p:nvSpPr>
        <p:spPr>
          <a:xfrm>
            <a:off x="1066800" y="3810000"/>
            <a:ext cx="2883880" cy="5334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9FC3FF"/>
              </a:gs>
              <a:gs pos="35000">
                <a:srgbClr val="BDD5FF"/>
              </a:gs>
              <a:gs pos="100000">
                <a:srgbClr val="E4EEFF"/>
              </a:gs>
            </a:gsLst>
            <a:lin ang="16200000" scaled="0"/>
          </a:gra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 err="1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ব্যবসায়-বাণিজ্য</a:t>
            </a:r>
            <a:r>
              <a:rPr lang="en-US" sz="4000" dirty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endParaRPr sz="4000">
              <a:solidFill>
                <a:schemeClr val="dk1"/>
              </a:solidFill>
              <a:latin typeface="NikoshBAN" pitchFamily="2" charset="0"/>
              <a:ea typeface="Arial"/>
              <a:cs typeface="NikoshBAN" pitchFamily="2" charset="0"/>
              <a:sym typeface="Arial"/>
            </a:endParaRPr>
          </a:p>
        </p:txBody>
      </p:sp>
      <p:sp>
        <p:nvSpPr>
          <p:cNvPr id="197" name="Google Shape;197;p15"/>
          <p:cNvSpPr/>
          <p:nvPr/>
        </p:nvSpPr>
        <p:spPr>
          <a:xfrm>
            <a:off x="1371600" y="5715000"/>
            <a:ext cx="1981200" cy="5334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9FC3FF"/>
              </a:gs>
              <a:gs pos="35000">
                <a:srgbClr val="BDD5FF"/>
              </a:gs>
              <a:gs pos="100000">
                <a:srgbClr val="E4EEFF"/>
              </a:gs>
            </a:gsLst>
            <a:lin ang="16200000" scaled="0"/>
          </a:gra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 err="1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সংবাদ</a:t>
            </a:r>
            <a:r>
              <a:rPr lang="en-US" sz="4000" dirty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  </a:t>
            </a:r>
            <a:endParaRPr sz="4000">
              <a:solidFill>
                <a:schemeClr val="dk1"/>
              </a:solidFill>
              <a:latin typeface="NikoshBAN" pitchFamily="2" charset="0"/>
              <a:ea typeface="Arial"/>
              <a:cs typeface="NikoshBAN" pitchFamily="2" charset="0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6"/>
          <p:cNvSpPr/>
          <p:nvPr/>
        </p:nvSpPr>
        <p:spPr>
          <a:xfrm>
            <a:off x="3048000" y="304800"/>
            <a:ext cx="3048000" cy="914400"/>
          </a:xfrm>
          <a:prstGeom prst="horizontalScroll">
            <a:avLst>
              <a:gd name="adj" fmla="val 1250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 u="sng" dirty="0" err="1">
                <a:solidFill>
                  <a:srgbClr val="0C0C0C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দলীয়</a:t>
            </a:r>
            <a:r>
              <a:rPr lang="en-US" sz="6000" b="1" u="sng" dirty="0">
                <a:solidFill>
                  <a:srgbClr val="0C0C0C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6000" b="1" u="sng" dirty="0" err="1">
                <a:solidFill>
                  <a:srgbClr val="0C0C0C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কাজ</a:t>
            </a:r>
            <a:endParaRPr sz="6000" b="1" u="sng">
              <a:solidFill>
                <a:srgbClr val="0C0C0C"/>
              </a:solidFill>
              <a:latin typeface="NikoshBAN" pitchFamily="2" charset="0"/>
              <a:ea typeface="Arial"/>
              <a:cs typeface="NikoshBAN" pitchFamily="2" charset="0"/>
              <a:sym typeface="Arial"/>
            </a:endParaRPr>
          </a:p>
        </p:txBody>
      </p:sp>
      <p:sp>
        <p:nvSpPr>
          <p:cNvPr id="203" name="Google Shape;203;p16"/>
          <p:cNvSpPr txBox="1"/>
          <p:nvPr/>
        </p:nvSpPr>
        <p:spPr>
          <a:xfrm>
            <a:off x="76200" y="1752600"/>
            <a:ext cx="8534400" cy="830956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err="1" smtClean="0">
                <a:solidFill>
                  <a:schemeClr val="dk1"/>
                </a:solidFill>
                <a:latin typeface="NikoshBAN" pitchFamily="2" charset="0"/>
                <a:cs typeface="NikoshBAN" pitchFamily="2" charset="0"/>
                <a:sym typeface="Arial"/>
              </a:rPr>
              <a:t>পরিবেশ</a:t>
            </a:r>
            <a:r>
              <a:rPr lang="en-US" sz="3200" dirty="0" smtClean="0">
                <a:solidFill>
                  <a:schemeClr val="dk1"/>
                </a:solidFill>
                <a:latin typeface="NikoshBAN" pitchFamily="2" charset="0"/>
                <a:cs typeface="NikoshBAN" pitchFamily="2" charset="0"/>
                <a:sym typeface="Arial"/>
              </a:rPr>
              <a:t> </a:t>
            </a:r>
            <a:r>
              <a:rPr lang="en-US" sz="3200" dirty="0" err="1" smtClean="0">
                <a:solidFill>
                  <a:schemeClr val="dk1"/>
                </a:solidFill>
                <a:latin typeface="NikoshBAN" pitchFamily="2" charset="0"/>
                <a:cs typeface="NikoshBAN" pitchFamily="2" charset="0"/>
                <a:sym typeface="Arial"/>
              </a:rPr>
              <a:t>কাকে</a:t>
            </a:r>
            <a:r>
              <a:rPr lang="en-US" sz="3200" dirty="0" smtClean="0">
                <a:solidFill>
                  <a:schemeClr val="dk1"/>
                </a:solidFill>
                <a:latin typeface="NikoshBAN" pitchFamily="2" charset="0"/>
                <a:cs typeface="NikoshBAN" pitchFamily="2" charset="0"/>
                <a:sym typeface="Arial"/>
              </a:rPr>
              <a:t> </a:t>
            </a:r>
            <a:r>
              <a:rPr lang="en-US" sz="3200" dirty="0" err="1" smtClean="0">
                <a:solidFill>
                  <a:schemeClr val="dk1"/>
                </a:solidFill>
                <a:latin typeface="NikoshBAN" pitchFamily="2" charset="0"/>
                <a:cs typeface="NikoshBAN" pitchFamily="2" charset="0"/>
                <a:sym typeface="Arial"/>
              </a:rPr>
              <a:t>বলে</a:t>
            </a:r>
            <a:r>
              <a:rPr lang="en-US" sz="3200" dirty="0" smtClean="0">
                <a:solidFill>
                  <a:schemeClr val="dk1"/>
                </a:solidFill>
                <a:latin typeface="NikoshBAN" pitchFamily="2" charset="0"/>
                <a:cs typeface="NikoshBAN" pitchFamily="2" charset="0"/>
                <a:sym typeface="Arial"/>
              </a:rPr>
              <a:t> </a:t>
            </a:r>
            <a:r>
              <a:rPr lang="en-US" sz="3200" dirty="0" err="1" smtClean="0">
                <a:solidFill>
                  <a:schemeClr val="dk1"/>
                </a:solidFill>
                <a:latin typeface="NikoshBAN" pitchFamily="2" charset="0"/>
                <a:cs typeface="NikoshBAN" pitchFamily="2" charset="0"/>
                <a:sym typeface="Arial"/>
              </a:rPr>
              <a:t>ব্যাখ্যা</a:t>
            </a:r>
            <a:r>
              <a:rPr lang="en-US" sz="3200" dirty="0" smtClean="0">
                <a:solidFill>
                  <a:schemeClr val="dk1"/>
                </a:solidFill>
                <a:latin typeface="NikoshBAN" pitchFamily="2" charset="0"/>
                <a:cs typeface="NikoshBAN" pitchFamily="2" charset="0"/>
                <a:sym typeface="Arial"/>
              </a:rPr>
              <a:t> </a:t>
            </a:r>
            <a:r>
              <a:rPr lang="en-US" sz="3200" dirty="0" err="1" smtClean="0">
                <a:solidFill>
                  <a:schemeClr val="dk1"/>
                </a:solidFill>
                <a:latin typeface="NikoshBAN" pitchFamily="2" charset="0"/>
                <a:cs typeface="NikoshBAN" pitchFamily="2" charset="0"/>
                <a:sym typeface="Arial"/>
              </a:rPr>
              <a:t>কর</a:t>
            </a:r>
            <a:r>
              <a:rPr lang="en-US" sz="3200" dirty="0" smtClean="0">
                <a:solidFill>
                  <a:schemeClr val="dk1"/>
                </a:solidFill>
                <a:latin typeface="NikoshBAN" pitchFamily="2" charset="0"/>
                <a:cs typeface="NikoshBAN" pitchFamily="2" charset="0"/>
                <a:sym typeface="Arial"/>
              </a:rPr>
              <a:t>। </a:t>
            </a:r>
            <a:endParaRPr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4" name="Google Shape;204;p16"/>
          <p:cNvSpPr txBox="1"/>
          <p:nvPr/>
        </p:nvSpPr>
        <p:spPr>
          <a:xfrm>
            <a:off x="90268" y="3886200"/>
            <a:ext cx="8534400" cy="923289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পরিবেশ</a:t>
            </a:r>
            <a:r>
              <a:rPr lang="en-US" sz="36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36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কত</a:t>
            </a:r>
            <a:r>
              <a:rPr lang="en-US" sz="36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36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প্রকার</a:t>
            </a:r>
            <a:r>
              <a:rPr lang="en-US" sz="36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ও </a:t>
            </a:r>
            <a:r>
              <a:rPr lang="en-US" sz="36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কী</a:t>
            </a:r>
            <a:r>
              <a:rPr lang="en-US" sz="36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36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কী</a:t>
            </a:r>
            <a:r>
              <a:rPr lang="en-US" sz="36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?</a:t>
            </a:r>
            <a:endParaRPr sz="3600">
              <a:solidFill>
                <a:schemeClr val="dk1"/>
              </a:solidFill>
              <a:latin typeface="NikoshBAN" pitchFamily="2" charset="0"/>
              <a:ea typeface="Arial"/>
              <a:cs typeface="NikoshBAN" pitchFamily="2" charset="0"/>
              <a:sym typeface="Arial"/>
            </a:endParaRPr>
          </a:p>
        </p:txBody>
      </p:sp>
      <p:sp>
        <p:nvSpPr>
          <p:cNvPr id="205" name="Google Shape;205;p16"/>
          <p:cNvSpPr txBox="1"/>
          <p:nvPr/>
        </p:nvSpPr>
        <p:spPr>
          <a:xfrm>
            <a:off x="70340" y="990600"/>
            <a:ext cx="1834660" cy="830956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u="sng" dirty="0" err="1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গোলাপ</a:t>
            </a:r>
            <a:r>
              <a:rPr lang="en-US" sz="3200" u="sng" dirty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3200" u="sng" dirty="0" err="1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দলঃ</a:t>
            </a:r>
            <a:endParaRPr sz="3200" u="sng">
              <a:solidFill>
                <a:schemeClr val="dk1"/>
              </a:solidFill>
              <a:latin typeface="NikoshBAN" pitchFamily="2" charset="0"/>
              <a:ea typeface="Arial"/>
              <a:cs typeface="NikoshBAN" pitchFamily="2" charset="0"/>
              <a:sym typeface="Arial"/>
            </a:endParaRPr>
          </a:p>
        </p:txBody>
      </p:sp>
      <p:sp>
        <p:nvSpPr>
          <p:cNvPr id="206" name="Google Shape;206;p16"/>
          <p:cNvSpPr txBox="1"/>
          <p:nvPr/>
        </p:nvSpPr>
        <p:spPr>
          <a:xfrm>
            <a:off x="76200" y="3048000"/>
            <a:ext cx="2057400" cy="769441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বেলি দলঃ</a:t>
            </a:r>
            <a:endParaRPr sz="32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16"/>
          <p:cNvSpPr txBox="1"/>
          <p:nvPr/>
        </p:nvSpPr>
        <p:spPr>
          <a:xfrm>
            <a:off x="76200" y="5112603"/>
            <a:ext cx="2057400" cy="830956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3200" u="sng" dirty="0" err="1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জবা</a:t>
            </a:r>
            <a:r>
              <a:rPr lang="en-US" sz="3200" u="sng" dirty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3200" u="sng" dirty="0" err="1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দলঃ</a:t>
            </a:r>
            <a:endParaRPr sz="3200" u="sng">
              <a:solidFill>
                <a:schemeClr val="dk1"/>
              </a:solidFill>
              <a:latin typeface="NikoshBAN" pitchFamily="2" charset="0"/>
              <a:ea typeface="Arial"/>
              <a:cs typeface="NikoshBAN" pitchFamily="2" charset="0"/>
              <a:sym typeface="Arial"/>
            </a:endParaRPr>
          </a:p>
        </p:txBody>
      </p:sp>
      <p:sp>
        <p:nvSpPr>
          <p:cNvPr id="208" name="Google Shape;208;p16"/>
          <p:cNvSpPr txBox="1"/>
          <p:nvPr/>
        </p:nvSpPr>
        <p:spPr>
          <a:xfrm>
            <a:off x="76200" y="5871091"/>
            <a:ext cx="8534400" cy="830956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প্রাকৃতিক</a:t>
            </a:r>
            <a:r>
              <a:rPr lang="en-US" sz="32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ও </a:t>
            </a:r>
            <a:r>
              <a:rPr lang="en-US" sz="32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সামাজিক</a:t>
            </a:r>
            <a:r>
              <a:rPr lang="en-US" sz="32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32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পরিবেশের</a:t>
            </a:r>
            <a:r>
              <a:rPr lang="en-US" sz="32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32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সংজ্ঞা</a:t>
            </a:r>
            <a:r>
              <a:rPr lang="en-US" sz="32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32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সহ</a:t>
            </a:r>
            <a:r>
              <a:rPr lang="en-US" sz="32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32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উদাহরণ</a:t>
            </a:r>
            <a:r>
              <a:rPr lang="en-US" sz="32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32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দাও</a:t>
            </a:r>
            <a:r>
              <a:rPr lang="en-US" sz="32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।</a:t>
            </a:r>
            <a:endParaRPr sz="3200">
              <a:solidFill>
                <a:schemeClr val="dk1"/>
              </a:solidFill>
              <a:latin typeface="NikoshBAN" pitchFamily="2" charset="0"/>
              <a:ea typeface="Arial"/>
              <a:cs typeface="NikoshBAN" pitchFamily="2" charset="0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7"/>
          <p:cNvSpPr txBox="1">
            <a:spLocks noGrp="1"/>
          </p:cNvSpPr>
          <p:nvPr>
            <p:ph type="title"/>
          </p:nvPr>
        </p:nvSpPr>
        <p:spPr>
          <a:xfrm>
            <a:off x="3657600" y="609600"/>
            <a:ext cx="1828800" cy="1020762"/>
          </a:xfrm>
          <a:prstGeom prst="rect">
            <a:avLst/>
          </a:prstGeom>
          <a:solidFill>
            <a:schemeClr val="accent4"/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rPr lang="en-US" sz="4800" u="sng" dirty="0" err="1">
                <a:solidFill>
                  <a:schemeClr val="lt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মূল্যায়ন</a:t>
            </a:r>
            <a:endParaRPr sz="4800" u="sng">
              <a:latin typeface="NikoshBAN" pitchFamily="2" charset="0"/>
              <a:ea typeface="Arial"/>
              <a:cs typeface="NikoshBAN" pitchFamily="2" charset="0"/>
              <a:sym typeface="Arial"/>
            </a:endParaRPr>
          </a:p>
        </p:txBody>
      </p:sp>
      <p:sp>
        <p:nvSpPr>
          <p:cNvPr id="214" name="Google Shape;214;p17"/>
          <p:cNvSpPr txBox="1"/>
          <p:nvPr/>
        </p:nvSpPr>
        <p:spPr>
          <a:xfrm>
            <a:off x="228600" y="2362200"/>
            <a:ext cx="8534400" cy="3048000"/>
          </a:xfrm>
          <a:prstGeom prst="rect">
            <a:avLst/>
          </a:prstGeom>
          <a:noFill/>
          <a:ln w="28575" cap="flat" cmpd="sng">
            <a:solidFill>
              <a:srgbClr val="76923C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162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Noto Sans Symbols"/>
              <a:buChar char="▪"/>
            </a:pPr>
            <a:r>
              <a:rPr lang="en-US" sz="24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পরিবেশ</a:t>
            </a:r>
            <a:r>
              <a:rPr lang="en-US" sz="24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24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কাকে</a:t>
            </a:r>
            <a:r>
              <a:rPr lang="en-US" sz="24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24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বলে</a:t>
            </a:r>
            <a:r>
              <a:rPr lang="en-US" sz="24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?</a:t>
            </a:r>
            <a:endParaRPr sz="2400">
              <a:solidFill>
                <a:schemeClr val="dk1"/>
              </a:solidFill>
              <a:latin typeface="NikoshBAN" pitchFamily="2" charset="0"/>
              <a:ea typeface="Arial"/>
              <a:cs typeface="NikoshBAN" pitchFamily="2" charset="0"/>
              <a:sym typeface="Arial"/>
            </a:endParaRPr>
          </a:p>
          <a:p>
            <a:pPr marL="0" marR="0" lvl="0" indent="-1905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Noto Sans Symbols"/>
              <a:buChar char="▪"/>
            </a:pPr>
            <a:r>
              <a:rPr lang="en-US" sz="2400" dirty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24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পরিবেশ</a:t>
            </a:r>
            <a:r>
              <a:rPr lang="en-US" sz="24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24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কত</a:t>
            </a:r>
            <a:r>
              <a:rPr lang="en-US" sz="24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24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প্রকার</a:t>
            </a:r>
            <a:r>
              <a:rPr lang="en-US" sz="24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?</a:t>
            </a:r>
            <a:endParaRPr sz="1400">
              <a:latin typeface="NikoshBAN" pitchFamily="2" charset="0"/>
              <a:cs typeface="NikoshBAN" pitchFamily="2" charset="0"/>
            </a:endParaRPr>
          </a:p>
          <a:p>
            <a:pPr marL="0" marR="0" lvl="0" indent="-1905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Noto Sans Symbols"/>
              <a:buChar char="▪"/>
            </a:pPr>
            <a:r>
              <a:rPr lang="en-US" sz="2400" dirty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24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প্রাকৃতিক</a:t>
            </a:r>
            <a:r>
              <a:rPr lang="en-US" sz="24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24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পরিবেশ</a:t>
            </a:r>
            <a:r>
              <a:rPr lang="en-US" sz="24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24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কাকে</a:t>
            </a:r>
            <a:r>
              <a:rPr lang="en-US" sz="24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24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বলে</a:t>
            </a:r>
            <a:r>
              <a:rPr lang="en-US" sz="24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?</a:t>
            </a:r>
          </a:p>
          <a:p>
            <a:pPr marL="0" marR="0" lvl="0" indent="-1905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Noto Sans Symbols"/>
              <a:buChar char="▪"/>
            </a:pPr>
            <a:r>
              <a:rPr lang="en-US" sz="24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সামাজিক</a:t>
            </a:r>
            <a:r>
              <a:rPr lang="en-US" sz="24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24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পরিবেশ</a:t>
            </a:r>
            <a:r>
              <a:rPr lang="en-US" sz="2400" i="0" u="none" strike="noStrike" cap="none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2400" i="0" u="none" strike="noStrike" cap="none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কাকে</a:t>
            </a:r>
            <a:r>
              <a:rPr lang="en-US" sz="2400" i="0" u="none" strike="noStrike" cap="none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2400" i="0" u="none" strike="noStrike" cap="none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বলে</a:t>
            </a:r>
            <a:r>
              <a:rPr lang="en-US" sz="2400" i="0" u="none" strike="noStrike" cap="none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?</a:t>
            </a:r>
            <a:endParaRPr sz="2400" i="0" u="none" strike="noStrike" cap="none">
              <a:solidFill>
                <a:schemeClr val="dk1"/>
              </a:solidFill>
              <a:latin typeface="NikoshBAN" pitchFamily="2" charset="0"/>
              <a:ea typeface="Arial"/>
              <a:cs typeface="NikoshBAN" pitchFamily="2" charset="0"/>
              <a:sym typeface="Arial"/>
            </a:endParaRPr>
          </a:p>
          <a:p>
            <a:pPr marL="342900" marR="0" lvl="0" indent="-152400" algn="l" rtl="0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endParaRPr sz="2400" i="0" u="none" strike="noStrike" cap="none">
              <a:solidFill>
                <a:schemeClr val="dk1"/>
              </a:solidFill>
              <a:latin typeface="NikoshBAN" pitchFamily="2" charset="0"/>
              <a:ea typeface="Arial"/>
              <a:cs typeface="NikoshBAN" pitchFamily="2" charset="0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8"/>
          <p:cNvSpPr/>
          <p:nvPr/>
        </p:nvSpPr>
        <p:spPr>
          <a:xfrm>
            <a:off x="2819400" y="304800"/>
            <a:ext cx="3505200" cy="1524000"/>
          </a:xfrm>
          <a:prstGeom prst="horizontalScroll">
            <a:avLst>
              <a:gd name="adj" fmla="val 12500"/>
            </a:avLst>
          </a:prstGeom>
          <a:blipFill rotWithShape="1">
            <a:blip r:embed="rId3">
              <a:alphaModFix/>
            </a:blip>
            <a:tile tx="0" ty="0" sx="100000" sy="100000" flip="none" algn="tl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u="sng" dirty="0" err="1">
                <a:solidFill>
                  <a:schemeClr val="lt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বাড়ীর</a:t>
            </a:r>
            <a:r>
              <a:rPr lang="en-US" sz="6000" u="sng" dirty="0">
                <a:solidFill>
                  <a:schemeClr val="lt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6000" u="sng" dirty="0" err="1">
                <a:solidFill>
                  <a:schemeClr val="lt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কাজ</a:t>
            </a:r>
            <a:endParaRPr sz="6000" u="sng">
              <a:solidFill>
                <a:schemeClr val="lt1"/>
              </a:solidFill>
              <a:latin typeface="NikoshBAN" pitchFamily="2" charset="0"/>
              <a:ea typeface="Arial"/>
              <a:cs typeface="NikoshBAN" pitchFamily="2" charset="0"/>
              <a:sym typeface="Arial"/>
            </a:endParaRPr>
          </a:p>
        </p:txBody>
      </p:sp>
      <p:sp>
        <p:nvSpPr>
          <p:cNvPr id="220" name="Google Shape;220;p18"/>
          <p:cNvSpPr/>
          <p:nvPr/>
        </p:nvSpPr>
        <p:spPr>
          <a:xfrm>
            <a:off x="228600" y="2438400"/>
            <a:ext cx="8915400" cy="978689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-2540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Noto Sans Symbols"/>
              <a:buChar char="▪"/>
            </a:pPr>
            <a:r>
              <a:rPr lang="en-US" sz="3600" dirty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36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পরিবেশ</a:t>
            </a:r>
            <a:r>
              <a:rPr lang="en-US" sz="36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36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কত</a:t>
            </a:r>
            <a:r>
              <a:rPr lang="en-US" sz="36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36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প্রকার</a:t>
            </a:r>
            <a:r>
              <a:rPr lang="en-US" sz="36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36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সংজ্ঞা</a:t>
            </a:r>
            <a:r>
              <a:rPr lang="en-US" sz="36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36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সহ</a:t>
            </a:r>
            <a:r>
              <a:rPr lang="en-US" sz="36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36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উদাহরণ</a:t>
            </a:r>
            <a:r>
              <a:rPr lang="en-US" sz="36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36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দাও</a:t>
            </a:r>
            <a:r>
              <a:rPr lang="en-US" sz="36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। </a:t>
            </a:r>
            <a:endParaRPr sz="160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9"/>
          <p:cNvSpPr/>
          <p:nvPr/>
        </p:nvSpPr>
        <p:spPr>
          <a:xfrm>
            <a:off x="2209800" y="2514600"/>
            <a:ext cx="4572000" cy="1905000"/>
          </a:xfrm>
          <a:prstGeom prst="flowChartAlternateProcess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800" u="sng" dirty="0" err="1">
                <a:solidFill>
                  <a:srgbClr val="953734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ধন্যবাদ</a:t>
            </a:r>
            <a:endParaRPr sz="13800" u="sng">
              <a:solidFill>
                <a:srgbClr val="953734"/>
              </a:solidFill>
              <a:latin typeface="NikoshBAN" pitchFamily="2" charset="0"/>
              <a:ea typeface="Arial"/>
              <a:cs typeface="NikoshBAN" pitchFamily="2" charset="0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omputer devic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2400" y="-7010400"/>
            <a:ext cx="8610600" cy="6391715"/>
          </a:xfrm>
          <a:prstGeom prst="rect">
            <a:avLst/>
          </a:prstGeom>
        </p:spPr>
      </p:pic>
      <p:sp>
        <p:nvSpPr>
          <p:cNvPr id="4" name="Google Shape;170;p13"/>
          <p:cNvSpPr/>
          <p:nvPr/>
        </p:nvSpPr>
        <p:spPr>
          <a:xfrm>
            <a:off x="533400" y="1219200"/>
            <a:ext cx="7086600" cy="48768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বাংলার রূপ ও প্রাকৃতিক দৃশ্যের ছবি - HelloToday2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বাংলার রূপ ও প্রাকৃতিক দৃশ্যের ছবি - HelloToday2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 descr="nature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328" y="304800"/>
            <a:ext cx="9275164" cy="655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amaj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41" y="304800"/>
            <a:ext cx="9108164" cy="61721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"/>
          <p:cNvSpPr txBox="1">
            <a:spLocks noGrp="1"/>
          </p:cNvSpPr>
          <p:nvPr>
            <p:ph type="title"/>
          </p:nvPr>
        </p:nvSpPr>
        <p:spPr>
          <a:xfrm>
            <a:off x="228600" y="990600"/>
            <a:ext cx="8763000" cy="3631723"/>
          </a:xfrm>
          <a:prstGeom prst="rect">
            <a:avLst/>
          </a:prstGeom>
          <a:gradFill>
            <a:gsLst>
              <a:gs pos="0">
                <a:srgbClr val="759336"/>
              </a:gs>
              <a:gs pos="80000">
                <a:srgbClr val="99C247"/>
              </a:gs>
              <a:gs pos="100000">
                <a:srgbClr val="9BC545"/>
              </a:gs>
            </a:gsLst>
            <a:lin ang="16200000" scaled="0"/>
          </a:gradFill>
          <a:ln w="9525" cap="flat" cmpd="sng">
            <a:solidFill>
              <a:srgbClr val="97B853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en-US" sz="11500" b="1" u="sng" dirty="0" err="1" smtClean="0">
                <a:solidFill>
                  <a:schemeClr val="dk1"/>
                </a:solidFill>
                <a:latin typeface="NikoshLightBAN" pitchFamily="2" charset="0"/>
                <a:ea typeface="Arial"/>
                <a:cs typeface="NikoshLightBAN" pitchFamily="2" charset="0"/>
                <a:sym typeface="Arial"/>
              </a:rPr>
              <a:t>প্রাকৃতিক</a:t>
            </a:r>
            <a:r>
              <a:rPr lang="en-US" sz="11500" b="1" u="sng" dirty="0" smtClean="0">
                <a:solidFill>
                  <a:schemeClr val="dk1"/>
                </a:solidFill>
                <a:latin typeface="NikoshLightBAN" pitchFamily="2" charset="0"/>
                <a:ea typeface="Arial"/>
                <a:cs typeface="NikoshLightBAN" pitchFamily="2" charset="0"/>
                <a:sym typeface="Arial"/>
              </a:rPr>
              <a:t> ও </a:t>
            </a:r>
            <a:r>
              <a:rPr lang="en-US" sz="11500" b="1" u="sng" dirty="0" err="1" smtClean="0">
                <a:solidFill>
                  <a:schemeClr val="dk1"/>
                </a:solidFill>
                <a:latin typeface="NikoshLightBAN" pitchFamily="2" charset="0"/>
                <a:ea typeface="Arial"/>
                <a:cs typeface="NikoshLightBAN" pitchFamily="2" charset="0"/>
                <a:sym typeface="Arial"/>
              </a:rPr>
              <a:t>সামাজিক</a:t>
            </a:r>
            <a:r>
              <a:rPr lang="en-US" sz="11500" b="1" u="sng" dirty="0" smtClean="0">
                <a:solidFill>
                  <a:schemeClr val="dk1"/>
                </a:solidFill>
                <a:latin typeface="NikoshLightBAN" pitchFamily="2" charset="0"/>
                <a:ea typeface="Arial"/>
                <a:cs typeface="NikoshLightBAN" pitchFamily="2" charset="0"/>
                <a:sym typeface="Arial"/>
              </a:rPr>
              <a:t> </a:t>
            </a:r>
            <a:r>
              <a:rPr lang="en-US" sz="11500" b="1" u="sng" dirty="0" err="1" smtClean="0">
                <a:solidFill>
                  <a:schemeClr val="dk1"/>
                </a:solidFill>
                <a:latin typeface="NikoshLightBAN" pitchFamily="2" charset="0"/>
                <a:ea typeface="Arial"/>
                <a:cs typeface="NikoshLightBAN" pitchFamily="2" charset="0"/>
                <a:sym typeface="Arial"/>
              </a:rPr>
              <a:t>পরিবেশ</a:t>
            </a:r>
            <a:endParaRPr sz="11500" b="1" u="sng">
              <a:solidFill>
                <a:schemeClr val="dk1"/>
              </a:solidFill>
              <a:latin typeface="NikoshLightBAN" pitchFamily="2" charset="0"/>
              <a:ea typeface="Arial"/>
              <a:cs typeface="NikoshLightBAN" pitchFamily="2" charset="0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"/>
          <p:cNvSpPr txBox="1"/>
          <p:nvPr/>
        </p:nvSpPr>
        <p:spPr>
          <a:xfrm>
            <a:off x="152400" y="2133600"/>
            <a:ext cx="8686800" cy="2062063"/>
          </a:xfrm>
          <a:prstGeom prst="rect">
            <a:avLst/>
          </a:prstGeom>
          <a:noFill/>
          <a:ln w="9525" cap="flat" cmpd="sng">
            <a:solidFill>
              <a:srgbClr val="17365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-203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⮚"/>
            </a:pPr>
            <a:r>
              <a:rPr lang="en-US" sz="32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১. </a:t>
            </a:r>
            <a:r>
              <a:rPr lang="en-US" sz="32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প্রাকৃতিক</a:t>
            </a:r>
            <a:r>
              <a:rPr lang="en-US" sz="32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ও </a:t>
            </a:r>
            <a:r>
              <a:rPr lang="en-US" sz="32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সামাজিক</a:t>
            </a:r>
            <a:r>
              <a:rPr lang="en-US" sz="32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32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পরিবেশ</a:t>
            </a:r>
            <a:r>
              <a:rPr lang="en-US" sz="32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32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কী</a:t>
            </a:r>
            <a:r>
              <a:rPr lang="en-US" sz="32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বলতে</a:t>
            </a:r>
            <a:r>
              <a:rPr lang="en-US" sz="3200" dirty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পারবে</a:t>
            </a:r>
            <a:r>
              <a:rPr lang="en-US" sz="3200" dirty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;</a:t>
            </a:r>
            <a:endParaRPr>
              <a:latin typeface="NikoshBAN" pitchFamily="2" charset="0"/>
              <a:cs typeface="NikoshBAN" pitchFamily="2" charset="0"/>
            </a:endParaRPr>
          </a:p>
          <a:p>
            <a:pPr marL="0" marR="0" lvl="0" indent="-203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⮚"/>
            </a:pPr>
            <a:r>
              <a:rPr lang="en-US" sz="32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২. </a:t>
            </a:r>
            <a:r>
              <a:rPr lang="en-US" sz="32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প্রাকৃতিক</a:t>
            </a:r>
            <a:r>
              <a:rPr lang="en-US" sz="32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32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পরিবেশ</a:t>
            </a:r>
            <a:r>
              <a:rPr lang="en-US" sz="32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32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এর</a:t>
            </a:r>
            <a:r>
              <a:rPr lang="en-US" sz="32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32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উপাদানগুলো</a:t>
            </a:r>
            <a:r>
              <a:rPr lang="en-US" sz="32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32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চিহ্নিত</a:t>
            </a:r>
            <a:r>
              <a:rPr lang="en-US" sz="32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32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করতে</a:t>
            </a:r>
            <a:r>
              <a:rPr lang="en-US" sz="32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 </a:t>
            </a:r>
            <a:r>
              <a:rPr lang="en-US" sz="3200" dirty="0" err="1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পারবে</a:t>
            </a:r>
            <a:r>
              <a:rPr lang="en-US" sz="3200" dirty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;</a:t>
            </a:r>
            <a:endParaRPr sz="3200">
              <a:solidFill>
                <a:schemeClr val="dk1"/>
              </a:solidFill>
              <a:latin typeface="NikoshBAN" pitchFamily="2" charset="0"/>
              <a:ea typeface="Arial"/>
              <a:cs typeface="NikoshBAN" pitchFamily="2" charset="0"/>
              <a:sym typeface="Arial"/>
            </a:endParaRPr>
          </a:p>
          <a:p>
            <a:pPr marL="0" marR="0" lvl="0" indent="-203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⮚"/>
            </a:pPr>
            <a:r>
              <a:rPr lang="en-US" sz="32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৩. </a:t>
            </a:r>
            <a:r>
              <a:rPr lang="en-US" sz="32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সামাজিক</a:t>
            </a:r>
            <a:r>
              <a:rPr lang="en-US" sz="32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32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পরিবেশ</a:t>
            </a:r>
            <a:r>
              <a:rPr lang="en-US" sz="32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32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এর</a:t>
            </a:r>
            <a:r>
              <a:rPr lang="en-US" sz="32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32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উপাদানগুলো</a:t>
            </a:r>
            <a:r>
              <a:rPr lang="en-US" sz="32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32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চিহ্নিত</a:t>
            </a:r>
            <a:r>
              <a:rPr lang="en-US" sz="32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32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করতে</a:t>
            </a:r>
            <a:r>
              <a:rPr lang="en-US" sz="32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32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পারবে</a:t>
            </a:r>
            <a:r>
              <a:rPr lang="en-US" sz="32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।</a:t>
            </a:r>
            <a:endParaRPr sz="3200">
              <a:solidFill>
                <a:schemeClr val="dk1"/>
              </a:solidFill>
              <a:latin typeface="NikoshBAN" pitchFamily="2" charset="0"/>
              <a:ea typeface="Arial"/>
              <a:cs typeface="NikoshBAN" pitchFamily="2" charset="0"/>
              <a:sym typeface="Arial"/>
            </a:endParaRPr>
          </a:p>
        </p:txBody>
      </p:sp>
      <p:sp>
        <p:nvSpPr>
          <p:cNvPr id="118" name="Google Shape;118;p6"/>
          <p:cNvSpPr txBox="1"/>
          <p:nvPr/>
        </p:nvSpPr>
        <p:spPr>
          <a:xfrm>
            <a:off x="1143000" y="274638"/>
            <a:ext cx="5410200" cy="1143000"/>
          </a:xfrm>
          <a:prstGeom prst="rect">
            <a:avLst/>
          </a:prstGeom>
          <a:blipFill rotWithShape="1">
            <a:blip r:embed="rId3">
              <a:alphaModFix amt="11000"/>
            </a:blip>
            <a:stretch>
              <a:fillRect l="-23999" r="-23999"/>
            </a:stretch>
          </a:blip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en-US" sz="5400" b="1" i="0" u="sng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এই</a:t>
            </a:r>
            <a:r>
              <a:rPr lang="en-US" sz="5400" b="1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5400" b="1" i="0" u="sng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পাঠ</a:t>
            </a:r>
            <a:r>
              <a:rPr lang="en-US" sz="5400" b="1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5400" b="1" i="0" u="sng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শেষে</a:t>
            </a:r>
            <a:r>
              <a:rPr lang="en-US" sz="5400" b="1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5400" b="1" i="0" u="sng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শিক্ষার্থী</a:t>
            </a:r>
            <a:r>
              <a:rPr lang="en-US" sz="5400" b="1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5400" b="1" i="0" u="sng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 animBg="1"/>
      <p:bldP spid="1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8"/>
          <p:cNvSpPr txBox="1"/>
          <p:nvPr/>
        </p:nvSpPr>
        <p:spPr>
          <a:xfrm>
            <a:off x="609600" y="177225"/>
            <a:ext cx="7818166" cy="707886"/>
          </a:xfrm>
          <a:prstGeom prst="rect">
            <a:avLst/>
          </a:prstGeom>
          <a:gradFill>
            <a:gsLst>
              <a:gs pos="0">
                <a:srgbClr val="2D5C97"/>
              </a:gs>
              <a:gs pos="80000">
                <a:srgbClr val="3C7AC5"/>
              </a:gs>
              <a:gs pos="100000">
                <a:srgbClr val="397BC9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u="sng" dirty="0" err="1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প্রাকৃতিক</a:t>
            </a:r>
            <a:r>
              <a:rPr lang="en-US" sz="4000" u="sng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u="sng" dirty="0" err="1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পরিবেশ</a:t>
            </a:r>
            <a:r>
              <a:rPr lang="en-US" sz="4000" u="sng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u="sng" dirty="0" err="1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কাকে</a:t>
            </a:r>
            <a:r>
              <a:rPr lang="en-US" sz="4000" u="sng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u="sng" dirty="0" err="1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বলে</a:t>
            </a:r>
            <a:r>
              <a:rPr lang="en-US" sz="4000" u="sng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sz="4000" u="sng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8"/>
          <p:cNvSpPr txBox="1"/>
          <p:nvPr/>
        </p:nvSpPr>
        <p:spPr>
          <a:xfrm>
            <a:off x="76200" y="1143000"/>
            <a:ext cx="8915400" cy="4401164"/>
          </a:xfrm>
          <a:prstGeom prst="rect">
            <a:avLst/>
          </a:prstGeom>
          <a:noFill/>
          <a:ln w="38100" cap="flat" cmpd="sng">
            <a:solidFill>
              <a:srgbClr val="538CD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/>
            <a:r>
              <a:rPr lang="en-US" sz="40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আমাদের</a:t>
            </a:r>
            <a:r>
              <a:rPr lang="en-US" sz="40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40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চারপাশের</a:t>
            </a:r>
            <a:r>
              <a:rPr lang="en-US" sz="40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40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সবকিছু</a:t>
            </a:r>
            <a:r>
              <a:rPr lang="en-US" sz="40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40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নিয়ে</a:t>
            </a:r>
            <a:r>
              <a:rPr lang="en-US" sz="40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40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আমাদের</a:t>
            </a:r>
            <a:r>
              <a:rPr lang="en-US" sz="40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40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পরিবেশ</a:t>
            </a:r>
            <a:r>
              <a:rPr lang="en-US" sz="40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। </a:t>
            </a:r>
            <a:r>
              <a:rPr lang="en-US" sz="40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যে</a:t>
            </a:r>
            <a:r>
              <a:rPr lang="en-US" sz="40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40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জায়গায়</a:t>
            </a:r>
            <a:r>
              <a:rPr lang="en-US" sz="40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40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মানুষ</a:t>
            </a:r>
            <a:r>
              <a:rPr lang="en-US" sz="40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40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এখনও</a:t>
            </a:r>
            <a:r>
              <a:rPr lang="en-US" sz="40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40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বসবাস</a:t>
            </a:r>
            <a:r>
              <a:rPr lang="en-US" sz="40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40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শুরু</a:t>
            </a:r>
            <a:r>
              <a:rPr lang="en-US" sz="40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40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করেনি</a:t>
            </a:r>
            <a:r>
              <a:rPr lang="en-US" sz="40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40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সেখানে</a:t>
            </a:r>
            <a:r>
              <a:rPr lang="en-US" sz="40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40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চারিদিকে</a:t>
            </a:r>
            <a:r>
              <a:rPr lang="en-US" sz="40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40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প্রকৃতি</a:t>
            </a:r>
            <a:r>
              <a:rPr lang="en-US" sz="40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40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ছাড়া</a:t>
            </a:r>
            <a:r>
              <a:rPr lang="en-US" sz="40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40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আর</a:t>
            </a:r>
            <a:r>
              <a:rPr lang="en-US" sz="40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40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কিছু</a:t>
            </a:r>
            <a:r>
              <a:rPr lang="en-US" sz="40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40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নেই</a:t>
            </a:r>
            <a:r>
              <a:rPr lang="en-US" sz="40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। </a:t>
            </a:r>
            <a:r>
              <a:rPr lang="en-US" sz="40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সেখানে</a:t>
            </a:r>
            <a:r>
              <a:rPr lang="en-US" sz="40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40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আছে</a:t>
            </a:r>
            <a:r>
              <a:rPr lang="en-US" sz="40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40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মাটি</a:t>
            </a:r>
            <a:r>
              <a:rPr lang="en-US" sz="40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, </a:t>
            </a:r>
            <a:r>
              <a:rPr lang="en-US" sz="40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পানি</a:t>
            </a:r>
            <a:r>
              <a:rPr lang="en-US" sz="40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, </a:t>
            </a:r>
            <a:r>
              <a:rPr lang="en-US" sz="40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উদ্ভিদ</a:t>
            </a:r>
            <a:r>
              <a:rPr lang="en-US" sz="40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ও </a:t>
            </a:r>
            <a:r>
              <a:rPr lang="en-US" sz="40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প্রাণি</a:t>
            </a:r>
            <a:r>
              <a:rPr lang="en-US" sz="40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। </a:t>
            </a:r>
            <a:r>
              <a:rPr lang="en-US" sz="40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আমরা</a:t>
            </a:r>
            <a:r>
              <a:rPr lang="en-US" sz="40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40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আমাদের</a:t>
            </a:r>
            <a:r>
              <a:rPr lang="en-US" sz="40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40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চারপাশে</a:t>
            </a:r>
            <a:r>
              <a:rPr lang="en-US" sz="40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40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প্রকৃতি</a:t>
            </a:r>
            <a:r>
              <a:rPr lang="en-US" sz="40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40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দেখতে</a:t>
            </a:r>
            <a:r>
              <a:rPr lang="en-US" sz="40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40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পাই</a:t>
            </a:r>
            <a:r>
              <a:rPr lang="en-US" sz="40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। </a:t>
            </a:r>
            <a:r>
              <a:rPr lang="en-US" sz="40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যেমন</a:t>
            </a:r>
            <a:r>
              <a:rPr lang="en-US" sz="40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- </a:t>
            </a:r>
            <a:r>
              <a:rPr lang="en-US" sz="40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পশু</a:t>
            </a:r>
            <a:r>
              <a:rPr lang="en-US" sz="40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, </a:t>
            </a:r>
            <a:r>
              <a:rPr lang="en-US" sz="40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পাখি</a:t>
            </a:r>
            <a:r>
              <a:rPr lang="en-US" sz="40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ও </a:t>
            </a:r>
            <a:r>
              <a:rPr lang="en-US" sz="40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মাছ</a:t>
            </a:r>
            <a:r>
              <a:rPr lang="en-US" sz="40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, </a:t>
            </a:r>
            <a:r>
              <a:rPr lang="en-US" sz="40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নদী</a:t>
            </a:r>
            <a:r>
              <a:rPr lang="en-US" sz="40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, </a:t>
            </a:r>
            <a:r>
              <a:rPr lang="en-US" sz="40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সূর্য</a:t>
            </a:r>
            <a:r>
              <a:rPr lang="en-US" sz="40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40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ইত্যাদি</a:t>
            </a:r>
            <a:r>
              <a:rPr lang="en-US" sz="40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। </a:t>
            </a:r>
            <a:r>
              <a:rPr lang="en-US" sz="40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এই</a:t>
            </a:r>
            <a:r>
              <a:rPr lang="en-US" sz="40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40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সবকিছু</a:t>
            </a:r>
            <a:r>
              <a:rPr lang="en-US" sz="40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40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নিয়েই</a:t>
            </a:r>
            <a:r>
              <a:rPr lang="en-US" sz="40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40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আমাদের</a:t>
            </a:r>
            <a:r>
              <a:rPr lang="en-US" sz="40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40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প্রাকৃতিক</a:t>
            </a:r>
            <a:r>
              <a:rPr lang="en-US" sz="40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40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পরিবেশ</a:t>
            </a:r>
            <a:r>
              <a:rPr lang="en-US" sz="40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4000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গঠিত</a:t>
            </a:r>
            <a:r>
              <a:rPr lang="en-US" sz="4000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।</a:t>
            </a:r>
            <a:endParaRPr sz="4000">
              <a:solidFill>
                <a:schemeClr val="dk1"/>
              </a:solidFill>
              <a:latin typeface="NikoshBAN" pitchFamily="2" charset="0"/>
              <a:ea typeface="Arial"/>
              <a:cs typeface="NikoshBAN" pitchFamily="2" charset="0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9"/>
          <p:cNvSpPr txBox="1"/>
          <p:nvPr/>
        </p:nvSpPr>
        <p:spPr>
          <a:xfrm>
            <a:off x="1311863" y="177225"/>
            <a:ext cx="6308137" cy="646290"/>
          </a:xfrm>
          <a:prstGeom prst="rect">
            <a:avLst/>
          </a:prstGeom>
          <a:gradFill>
            <a:gsLst>
              <a:gs pos="0">
                <a:srgbClr val="2D5C97"/>
              </a:gs>
              <a:gs pos="80000">
                <a:srgbClr val="3C7AC5"/>
              </a:gs>
              <a:gs pos="100000">
                <a:srgbClr val="397BC9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en-US" sz="3600" u="sng" dirty="0" err="1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প্রাকৃতিক</a:t>
            </a:r>
            <a:r>
              <a:rPr lang="en-US" sz="3600" u="sng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u="sng" dirty="0" err="1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পরিবেশ</a:t>
            </a:r>
            <a:r>
              <a:rPr lang="en-US" sz="3600" u="sng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u="sng" dirty="0" err="1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এর</a:t>
            </a:r>
            <a:r>
              <a:rPr lang="en-US" sz="3600" u="sng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u="sng" dirty="0" err="1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উপাদান</a:t>
            </a:r>
            <a:r>
              <a:rPr lang="en-US" sz="3600" u="sng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u="sng" dirty="0" err="1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সমূহঃ</a:t>
            </a:r>
            <a:endParaRPr sz="3600" u="sng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9"/>
          <p:cNvSpPr txBox="1"/>
          <p:nvPr/>
        </p:nvSpPr>
        <p:spPr>
          <a:xfrm>
            <a:off x="381000" y="1447800"/>
            <a:ext cx="8305800" cy="646290"/>
          </a:xfrm>
          <a:prstGeom prst="rect">
            <a:avLst/>
          </a:prstGeom>
          <a:noFill/>
          <a:ln w="38100" cap="flat" cmpd="sng">
            <a:solidFill>
              <a:srgbClr val="538CD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u="sng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নদী</a:t>
            </a:r>
            <a:r>
              <a:rPr lang="en-US" sz="3600" u="sng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, </a:t>
            </a:r>
            <a:r>
              <a:rPr lang="en-US" sz="3600" u="sng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খাল-বিল</a:t>
            </a:r>
            <a:r>
              <a:rPr lang="en-US" sz="3600" u="sng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, </a:t>
            </a:r>
            <a:r>
              <a:rPr lang="en-US" sz="3600" u="sng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পাখি</a:t>
            </a:r>
            <a:r>
              <a:rPr lang="en-US" sz="3600" u="sng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, </a:t>
            </a:r>
            <a:r>
              <a:rPr lang="en-US" sz="3600" u="sng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সূর্য</a:t>
            </a:r>
            <a:r>
              <a:rPr lang="en-US" sz="3600" u="sng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, </a:t>
            </a:r>
            <a:r>
              <a:rPr lang="en-US" sz="3600" u="sng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চাঁদ</a:t>
            </a:r>
            <a:r>
              <a:rPr lang="en-US" sz="3600" u="sng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, </a:t>
            </a:r>
            <a:r>
              <a:rPr lang="en-US" sz="3600" u="sng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মেঘ</a:t>
            </a:r>
            <a:r>
              <a:rPr lang="en-US" sz="3600" u="sng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, </a:t>
            </a:r>
            <a:r>
              <a:rPr lang="en-US" sz="3600" u="sng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বৃষ্টি</a:t>
            </a:r>
            <a:r>
              <a:rPr lang="en-US" sz="3600" u="sng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 </a:t>
            </a:r>
            <a:r>
              <a:rPr lang="en-US" sz="3600" u="sng" dirty="0" err="1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ইত্যাদি</a:t>
            </a:r>
            <a:r>
              <a:rPr lang="en-US" sz="3600" u="sng" dirty="0" smtClean="0">
                <a:solidFill>
                  <a:schemeClr val="dk1"/>
                </a:solidFill>
                <a:latin typeface="NikoshBAN" pitchFamily="2" charset="0"/>
                <a:ea typeface="Arial"/>
                <a:cs typeface="NikoshBAN" pitchFamily="2" charset="0"/>
                <a:sym typeface="Arial"/>
              </a:rPr>
              <a:t>।</a:t>
            </a:r>
            <a:endParaRPr sz="3600">
              <a:solidFill>
                <a:schemeClr val="dk1"/>
              </a:solidFill>
              <a:latin typeface="NikoshBAN" pitchFamily="2" charset="0"/>
              <a:ea typeface="Arial"/>
              <a:cs typeface="NikoshBAN" pitchFamily="2" charset="0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 animBg="1"/>
      <p:bldP spid="14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311</Words>
  <Application>Microsoft Office PowerPoint</Application>
  <PresentationFormat>On-screen Show (4:3)</PresentationFormat>
  <Paragraphs>50</Paragraphs>
  <Slides>24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Slide 2</vt:lpstr>
      <vt:lpstr>Slide 3</vt:lpstr>
      <vt:lpstr>Slide 4</vt:lpstr>
      <vt:lpstr>Slide 5</vt:lpstr>
      <vt:lpstr>প্রাকৃতিক ও সামাজিক পরিবেশ</vt:lpstr>
      <vt:lpstr>Slide 7</vt:lpstr>
      <vt:lpstr>Slide 8</vt:lpstr>
      <vt:lpstr>Slide 9</vt:lpstr>
      <vt:lpstr>Slide 10</vt:lpstr>
      <vt:lpstr>Slide 11</vt:lpstr>
      <vt:lpstr>Slide 12</vt:lpstr>
      <vt:lpstr>Slide 13</vt:lpstr>
      <vt:lpstr>সামাজিক পরিবেশ কাকে বলে?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মূল্যায়ন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Eden computer</dc:creator>
  <cp:lastModifiedBy>Eden computer</cp:lastModifiedBy>
  <cp:revision>33</cp:revision>
  <dcterms:created xsi:type="dcterms:W3CDTF">2021-08-22T03:50:00Z</dcterms:created>
  <dcterms:modified xsi:type="dcterms:W3CDTF">2021-08-23T11:51:33Z</dcterms:modified>
</cp:coreProperties>
</file>