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8" r:id="rId3"/>
    <p:sldId id="258" r:id="rId4"/>
    <p:sldId id="257" r:id="rId5"/>
    <p:sldId id="259" r:id="rId6"/>
    <p:sldId id="260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Y7kj70lyu95kAd2dYi/Rg==" hashData="3IAl1Sb7R/sfbPkfZWAMN+6sHR8qPzBTSZZr2YOWvyMyvXXD9JXMekVHg4EE9l9ODMmxjlRHG1qwcd0aBf3XA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3A9C7-0F3C-4D48-B770-2A743E456FE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AF670-471A-4CFE-AAFC-7DD660F4E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CAAA-D03F-4BF5-A32C-EF868B2D85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F670-471A-4CFE-AAFC-7DD660F4EE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0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2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3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E280-CC69-445C-A932-B98728583EC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C248D-866A-402A-8885-6E1794C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44" y="637310"/>
            <a:ext cx="6879465" cy="3713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1503" y="3914072"/>
            <a:ext cx="54725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5" name="Frame 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4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76699" y="905304"/>
            <a:ext cx="3872345" cy="8680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07581" y="4889967"/>
            <a:ext cx="2272146" cy="487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6017" y="3814758"/>
            <a:ext cx="9933710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সম জাতীয় আধানের মধ্যে বলের প্রকৃতি কীরূপ হবে?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7" name="Frame 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4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68978" y="1220173"/>
            <a:ext cx="4405749" cy="2543719"/>
            <a:chOff x="4668978" y="1220173"/>
            <a:chExt cx="4405749" cy="2543719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4668978" y="1220173"/>
              <a:ext cx="4405749" cy="254371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730832" y="1867877"/>
              <a:ext cx="166257" cy="15488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53270" y="1942584"/>
            <a:ext cx="49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36638" y="3103095"/>
            <a:ext cx="2232340" cy="1656702"/>
            <a:chOff x="2436638" y="3103095"/>
            <a:chExt cx="2232340" cy="1656702"/>
          </a:xfrm>
        </p:grpSpPr>
        <p:grpSp>
          <p:nvGrpSpPr>
            <p:cNvPr id="13" name="Group 12"/>
            <p:cNvGrpSpPr/>
            <p:nvPr/>
          </p:nvGrpSpPr>
          <p:grpSpPr>
            <a:xfrm>
              <a:off x="3041982" y="3103095"/>
              <a:ext cx="1626996" cy="1656702"/>
              <a:chOff x="2923309" y="2817669"/>
              <a:chExt cx="1233054" cy="125556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923309" y="2840182"/>
                <a:ext cx="1233054" cy="123305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Plus 3"/>
              <p:cNvSpPr/>
              <p:nvPr/>
            </p:nvSpPr>
            <p:spPr>
              <a:xfrm>
                <a:off x="3034145" y="3064453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lus 5"/>
              <p:cNvSpPr/>
              <p:nvPr/>
            </p:nvSpPr>
            <p:spPr>
              <a:xfrm>
                <a:off x="3248890" y="281766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lus 6"/>
              <p:cNvSpPr/>
              <p:nvPr/>
            </p:nvSpPr>
            <p:spPr>
              <a:xfrm>
                <a:off x="3581397" y="357100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lus 7"/>
              <p:cNvSpPr/>
              <p:nvPr/>
            </p:nvSpPr>
            <p:spPr>
              <a:xfrm>
                <a:off x="2978727" y="338050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3228108" y="3657600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lus 9"/>
              <p:cNvSpPr/>
              <p:nvPr/>
            </p:nvSpPr>
            <p:spPr>
              <a:xfrm>
                <a:off x="3352800" y="3228973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lus 10"/>
              <p:cNvSpPr/>
              <p:nvPr/>
            </p:nvSpPr>
            <p:spPr>
              <a:xfrm>
                <a:off x="3643745" y="2954482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3713020" y="3269678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436638" y="3326176"/>
              <a:ext cx="733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266522" y="5356626"/>
            <a:ext cx="5630567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30566" y="1480919"/>
            <a:ext cx="1440318" cy="956392"/>
            <a:chOff x="2119752" y="872833"/>
            <a:chExt cx="1440318" cy="956392"/>
          </a:xfrm>
        </p:grpSpPr>
        <p:grpSp>
          <p:nvGrpSpPr>
            <p:cNvPr id="16" name="Group 15"/>
            <p:cNvGrpSpPr/>
            <p:nvPr/>
          </p:nvGrpSpPr>
          <p:grpSpPr>
            <a:xfrm>
              <a:off x="2659097" y="928252"/>
              <a:ext cx="900973" cy="900973"/>
              <a:chOff x="6941127" y="1731818"/>
              <a:chExt cx="583840" cy="583840"/>
            </a:xfrm>
          </p:grpSpPr>
          <p:sp>
            <p:nvSpPr>
              <p:cNvPr id="14" name="Plus 13"/>
              <p:cNvSpPr/>
              <p:nvPr/>
            </p:nvSpPr>
            <p:spPr>
              <a:xfrm>
                <a:off x="7025228" y="1833238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41127" y="1731818"/>
                <a:ext cx="583840" cy="58384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19752" y="872833"/>
              <a:ext cx="581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+q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66522" y="5354080"/>
            <a:ext cx="5846618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বিন্দুতে একটি +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 রাখি।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14405" y="5352615"/>
            <a:ext cx="10668001" cy="750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বিন্দুর দিকে নিলে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+q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আধান দূরে সরে যায় কেন?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33" name="Frame 32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9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4097 L 0.20638 -0.1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2546 L 0.125 -0.114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47475" y="3329963"/>
            <a:ext cx="2232340" cy="1656702"/>
            <a:chOff x="2436638" y="3103095"/>
            <a:chExt cx="2232340" cy="1656702"/>
          </a:xfrm>
        </p:grpSpPr>
        <p:grpSp>
          <p:nvGrpSpPr>
            <p:cNvPr id="4" name="Group 3"/>
            <p:cNvGrpSpPr/>
            <p:nvPr/>
          </p:nvGrpSpPr>
          <p:grpSpPr>
            <a:xfrm>
              <a:off x="3041982" y="3103095"/>
              <a:ext cx="1626996" cy="1656702"/>
              <a:chOff x="2923309" y="2817669"/>
              <a:chExt cx="1233054" cy="125556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923309" y="2840182"/>
                <a:ext cx="1233054" cy="123305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lus 7"/>
              <p:cNvSpPr/>
              <p:nvPr/>
            </p:nvSpPr>
            <p:spPr>
              <a:xfrm>
                <a:off x="3034145" y="3064453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3248890" y="281766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lus 9"/>
              <p:cNvSpPr/>
              <p:nvPr/>
            </p:nvSpPr>
            <p:spPr>
              <a:xfrm>
                <a:off x="3581397" y="357100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lus 10"/>
              <p:cNvSpPr/>
              <p:nvPr/>
            </p:nvSpPr>
            <p:spPr>
              <a:xfrm>
                <a:off x="2978727" y="338050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3228108" y="3657600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lus 12"/>
              <p:cNvSpPr/>
              <p:nvPr/>
            </p:nvSpPr>
            <p:spPr>
              <a:xfrm>
                <a:off x="3352800" y="3228973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3643745" y="2954482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lus 14"/>
              <p:cNvSpPr/>
              <p:nvPr/>
            </p:nvSpPr>
            <p:spPr>
              <a:xfrm>
                <a:off x="3713020" y="3269678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36638" y="3326176"/>
              <a:ext cx="733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68978" y="1220173"/>
            <a:ext cx="4405749" cy="2543719"/>
            <a:chOff x="4668978" y="1220173"/>
            <a:chExt cx="4405749" cy="254371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4668978" y="1220173"/>
              <a:ext cx="4405749" cy="254371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730832" y="1867877"/>
              <a:ext cx="166257" cy="15488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8879" y="5680302"/>
            <a:ext cx="10986654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আধানকে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দিকে নিয়ে ছেড়ে দিলে,আবার দূরে সরে যায় কেন?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30566" y="1480919"/>
            <a:ext cx="1440318" cy="956392"/>
            <a:chOff x="2119752" y="872833"/>
            <a:chExt cx="1440318" cy="956392"/>
          </a:xfrm>
        </p:grpSpPr>
        <p:grpSp>
          <p:nvGrpSpPr>
            <p:cNvPr id="17" name="Group 16"/>
            <p:cNvGrpSpPr/>
            <p:nvPr/>
          </p:nvGrpSpPr>
          <p:grpSpPr>
            <a:xfrm>
              <a:off x="2659097" y="928252"/>
              <a:ext cx="900973" cy="900973"/>
              <a:chOff x="6941127" y="1731818"/>
              <a:chExt cx="583840" cy="583840"/>
            </a:xfrm>
          </p:grpSpPr>
          <p:sp>
            <p:nvSpPr>
              <p:cNvPr id="19" name="Plus 18"/>
              <p:cNvSpPr/>
              <p:nvPr/>
            </p:nvSpPr>
            <p:spPr>
              <a:xfrm>
                <a:off x="7025228" y="1833238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941127" y="1731818"/>
                <a:ext cx="583840" cy="58384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19752" y="872833"/>
              <a:ext cx="581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+q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53270" y="1942584"/>
            <a:ext cx="49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1241" y="5636914"/>
            <a:ext cx="7427668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+q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 আরোও দূরে সরে যায়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 কেন?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27" name="Frame 2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7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037 L -0.13294 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4770" y="491927"/>
            <a:ext cx="4288777" cy="42887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65687" y="2105178"/>
            <a:ext cx="1588214" cy="1074602"/>
            <a:chOff x="2220447" y="3103095"/>
            <a:chExt cx="2448531" cy="1656702"/>
          </a:xfrm>
        </p:grpSpPr>
        <p:grpSp>
          <p:nvGrpSpPr>
            <p:cNvPr id="4" name="Group 3"/>
            <p:cNvGrpSpPr/>
            <p:nvPr/>
          </p:nvGrpSpPr>
          <p:grpSpPr>
            <a:xfrm>
              <a:off x="3041982" y="3103095"/>
              <a:ext cx="1626996" cy="1656702"/>
              <a:chOff x="2923309" y="2817669"/>
              <a:chExt cx="1233054" cy="125556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923309" y="2840182"/>
                <a:ext cx="1233054" cy="123305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lus 7"/>
              <p:cNvSpPr/>
              <p:nvPr/>
            </p:nvSpPr>
            <p:spPr>
              <a:xfrm>
                <a:off x="3034145" y="3064453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3248890" y="281766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lus 9"/>
              <p:cNvSpPr/>
              <p:nvPr/>
            </p:nvSpPr>
            <p:spPr>
              <a:xfrm>
                <a:off x="3581397" y="357100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lus 10"/>
              <p:cNvSpPr/>
              <p:nvPr/>
            </p:nvSpPr>
            <p:spPr>
              <a:xfrm>
                <a:off x="2978727" y="3380509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3228108" y="3657600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lus 12"/>
              <p:cNvSpPr/>
              <p:nvPr/>
            </p:nvSpPr>
            <p:spPr>
              <a:xfrm>
                <a:off x="3352800" y="3228973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3643745" y="2954482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lus 14"/>
              <p:cNvSpPr/>
              <p:nvPr/>
            </p:nvSpPr>
            <p:spPr>
              <a:xfrm>
                <a:off x="3713020" y="3269678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220447" y="3115302"/>
              <a:ext cx="733312" cy="80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84626" y="1124573"/>
            <a:ext cx="1746240" cy="1219570"/>
            <a:chOff x="4668978" y="1220173"/>
            <a:chExt cx="4405749" cy="2543719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4668978" y="1220173"/>
              <a:ext cx="4405749" cy="254371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30832" y="1867877"/>
              <a:ext cx="166257" cy="15488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51223" y="1100358"/>
            <a:ext cx="1302047" cy="716818"/>
            <a:chOff x="1923519" y="928252"/>
            <a:chExt cx="1636551" cy="900973"/>
          </a:xfrm>
        </p:grpSpPr>
        <p:grpSp>
          <p:nvGrpSpPr>
            <p:cNvPr id="20" name="Group 19"/>
            <p:cNvGrpSpPr/>
            <p:nvPr/>
          </p:nvGrpSpPr>
          <p:grpSpPr>
            <a:xfrm>
              <a:off x="2659097" y="928252"/>
              <a:ext cx="900973" cy="900973"/>
              <a:chOff x="6941127" y="1731818"/>
              <a:chExt cx="583840" cy="583840"/>
            </a:xfrm>
          </p:grpSpPr>
          <p:sp>
            <p:nvSpPr>
              <p:cNvPr id="22" name="Plus 21"/>
              <p:cNvSpPr/>
              <p:nvPr/>
            </p:nvSpPr>
            <p:spPr>
              <a:xfrm>
                <a:off x="7025228" y="1833238"/>
                <a:ext cx="415637" cy="381000"/>
              </a:xfrm>
              <a:prstGeom prst="mathPlus">
                <a:avLst>
                  <a:gd name="adj1" fmla="val 1624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41127" y="1731818"/>
                <a:ext cx="583840" cy="58384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923519" y="928252"/>
              <a:ext cx="778126" cy="46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+q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53270" y="1360695"/>
            <a:ext cx="49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87300" y="5472082"/>
            <a:ext cx="9455731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কারণ,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বস্তুর আধান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 পর্যন্ত চতুর্দিকে সীমাবদ্ধ।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01781" y="5346928"/>
            <a:ext cx="11427561" cy="6604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বিন্দুটি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বিন্দুর যত কাছে হবে,ঐ বিন্দুর সবলতা বৃদ্ধি না, হ্রাস পাবে?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52519" y="5382966"/>
            <a:ext cx="7753247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সবলতা বৃদ্ধি পাবে কেন?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024428" y="5382966"/>
            <a:ext cx="4643816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সবলতাকে কী বলে?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94181" y="5415387"/>
            <a:ext cx="2869925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তীব্রতা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731295" y="5380565"/>
            <a:ext cx="8124266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40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বিন্দুতে স্থাপিত আধানটির বল </a:t>
            </a:r>
            <a:r>
              <a:rPr lang="en-US" sz="40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33918" y="5156050"/>
            <a:ext cx="4165540" cy="955784"/>
            <a:chOff x="7670285" y="3725749"/>
            <a:chExt cx="4165540" cy="955784"/>
          </a:xfrm>
        </p:grpSpPr>
        <p:sp>
          <p:nvSpPr>
            <p:cNvPr id="41" name="Rounded Rectangle 40"/>
            <p:cNvSpPr/>
            <p:nvPr/>
          </p:nvSpPr>
          <p:spPr>
            <a:xfrm>
              <a:off x="10615818" y="3725749"/>
              <a:ext cx="1220007" cy="955784"/>
            </a:xfrm>
            <a:prstGeom prst="roundRect">
              <a:avLst>
                <a:gd name="adj" fmla="val 121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670285" y="3894853"/>
              <a:ext cx="3195958" cy="6162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তড়িৎ তীব্রতা,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5886090"/>
                </p:ext>
              </p:extLst>
            </p:nvPr>
          </p:nvGraphicFramePr>
          <p:xfrm>
            <a:off x="10492620" y="3808879"/>
            <a:ext cx="1339288" cy="836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" name="Equation" r:id="rId3" imgW="444240" imgH="419040" progId="Equation.3">
                    <p:embed/>
                  </p:oleObj>
                </mc:Choice>
                <mc:Fallback>
                  <p:oleObj name="Equation" r:id="rId3" imgW="44424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92620" y="3808879"/>
                          <a:ext cx="1339288" cy="836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271644"/>
                </p:ext>
              </p:extLst>
            </p:nvPr>
          </p:nvGraphicFramePr>
          <p:xfrm>
            <a:off x="7811004" y="3903768"/>
            <a:ext cx="678015" cy="60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6" name="Equation" r:id="rId5" imgW="139680" imgH="126720" progId="Equation.3">
                    <p:embed/>
                  </p:oleObj>
                </mc:Choice>
                <mc:Fallback>
                  <p:oleObj name="Equation" r:id="rId5" imgW="13968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811004" y="3903768"/>
                          <a:ext cx="678015" cy="609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Rounded Rectangle 57"/>
          <p:cNvSpPr/>
          <p:nvPr/>
        </p:nvSpPr>
        <p:spPr>
          <a:xfrm>
            <a:off x="1230159" y="5325068"/>
            <a:ext cx="10063292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তীব্রতা একটি ভেক্টর রাশি,এর দিক আধানের বলের দিক।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652519" y="5369463"/>
            <a:ext cx="7753247" cy="713508"/>
            <a:chOff x="997526" y="4632176"/>
            <a:chExt cx="7753247" cy="713508"/>
          </a:xfrm>
        </p:grpSpPr>
        <p:sp>
          <p:nvSpPr>
            <p:cNvPr id="59" name="Rounded Rectangle 58"/>
            <p:cNvSpPr/>
            <p:nvPr/>
          </p:nvSpPr>
          <p:spPr>
            <a:xfrm>
              <a:off x="997526" y="4632176"/>
              <a:ext cx="7753247" cy="7135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তড়িৎ তীব্রতার একক হল, নিউটন/কুলম্ব (       )।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794440"/>
                </p:ext>
              </p:extLst>
            </p:nvPr>
          </p:nvGraphicFramePr>
          <p:xfrm>
            <a:off x="7372083" y="4670339"/>
            <a:ext cx="990124" cy="557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" name="Equation" r:id="rId7" imgW="368280" imgH="203040" progId="Equation.3">
                    <p:embed/>
                  </p:oleObj>
                </mc:Choice>
                <mc:Fallback>
                  <p:oleObj name="Equation" r:id="rId7" imgW="3682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72083" y="4670339"/>
                          <a:ext cx="990124" cy="557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42" name="Frame 41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Half Frame 44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0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repeatCount="indefinite" accel="50000" fill="hold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992 -0.13958 C -0.02383 -0.13958 0.05429 0.00023 0.05429 0.17246 C 0.05429 0.34537 -0.02383 0.48588 -0.11992 0.48588 C -0.21628 0.48588 -0.29414 0.34537 -0.29414 0.17246 C -0.29414 0.00023 -0.21628 -0.13958 -0.11992 -0.13958 Z " pathEditMode="fixed" rAng="0" ptsTypes="AAAAA" p14:bounceEnd="1000">
                                          <p:cBhvr>
                                            <p:cTn id="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48" grpId="0" animBg="1"/>
          <p:bldP spid="39" grpId="0" animBg="1"/>
          <p:bldP spid="50" grpId="0" animBg="1"/>
          <p:bldP spid="51" grpId="0" animBg="1"/>
          <p:bldP spid="52" grpId="0" animBg="1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repeatCount="indefinite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992 -0.13958 C -0.02383 -0.13958 0.05429 0.00023 0.05429 0.17246 C 0.05429 0.34537 -0.02383 0.48588 -0.11992 0.48588 C -0.21628 0.48588 -0.29414 0.34537 -0.29414 0.17246 C -0.29414 0.00023 -0.21628 -0.13958 -0.11992 -0.13958 Z " pathEditMode="fixed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48" grpId="0" animBg="1"/>
          <p:bldP spid="39" grpId="0" animBg="1"/>
          <p:bldP spid="50" grpId="0" animBg="1"/>
          <p:bldP spid="51" grpId="0" animBg="1"/>
          <p:bldP spid="52" grpId="0" animBg="1"/>
          <p:bldP spid="5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04597" y="476452"/>
            <a:ext cx="3117274" cy="895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22765" y="4244246"/>
            <a:ext cx="8757946" cy="992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বিন্দুতে তড়িৎ প্রাবল্য নির্ণয় কর।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08564" y="5346768"/>
            <a:ext cx="2272146" cy="487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36262" y="2031110"/>
            <a:ext cx="7757755" cy="1656702"/>
            <a:chOff x="2136262" y="2031110"/>
            <a:chExt cx="7757755" cy="1656702"/>
          </a:xfrm>
        </p:grpSpPr>
        <p:grpSp>
          <p:nvGrpSpPr>
            <p:cNvPr id="6" name="Group 5"/>
            <p:cNvGrpSpPr/>
            <p:nvPr/>
          </p:nvGrpSpPr>
          <p:grpSpPr>
            <a:xfrm>
              <a:off x="2136262" y="2031110"/>
              <a:ext cx="2232340" cy="1656702"/>
              <a:chOff x="2436638" y="3103095"/>
              <a:chExt cx="2232340" cy="16567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41982" y="3103095"/>
                <a:ext cx="1626996" cy="1656702"/>
                <a:chOff x="2923309" y="2817669"/>
                <a:chExt cx="1233054" cy="1255567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2923309" y="2840182"/>
                  <a:ext cx="1233054" cy="123305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lus 9"/>
                <p:cNvSpPr/>
                <p:nvPr/>
              </p:nvSpPr>
              <p:spPr>
                <a:xfrm>
                  <a:off x="3034145" y="3064453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Plus 10"/>
                <p:cNvSpPr/>
                <p:nvPr/>
              </p:nvSpPr>
              <p:spPr>
                <a:xfrm>
                  <a:off x="3248890" y="2817669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Plus 11"/>
                <p:cNvSpPr/>
                <p:nvPr/>
              </p:nvSpPr>
              <p:spPr>
                <a:xfrm>
                  <a:off x="3581397" y="3571009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lus 12"/>
                <p:cNvSpPr/>
                <p:nvPr/>
              </p:nvSpPr>
              <p:spPr>
                <a:xfrm>
                  <a:off x="2978727" y="3380509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Plus 13"/>
                <p:cNvSpPr/>
                <p:nvPr/>
              </p:nvSpPr>
              <p:spPr>
                <a:xfrm>
                  <a:off x="3228108" y="3657600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lus 14"/>
                <p:cNvSpPr/>
                <p:nvPr/>
              </p:nvSpPr>
              <p:spPr>
                <a:xfrm>
                  <a:off x="3352800" y="3228973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3643745" y="2954482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Plus 16"/>
                <p:cNvSpPr/>
                <p:nvPr/>
              </p:nvSpPr>
              <p:spPr>
                <a:xfrm>
                  <a:off x="3713020" y="3269678"/>
                  <a:ext cx="415637" cy="381000"/>
                </a:xfrm>
                <a:prstGeom prst="mathPlus">
                  <a:avLst>
                    <a:gd name="adj1" fmla="val 1624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436638" y="3326176"/>
                <a:ext cx="733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619036">
              <a:off x="4421439" y="2389325"/>
              <a:ext cx="4512162" cy="487038"/>
              <a:chOff x="4542690" y="2452843"/>
              <a:chExt cx="4812477" cy="477557"/>
            </a:xfrm>
          </p:grpSpPr>
          <p:cxnSp>
            <p:nvCxnSpPr>
              <p:cNvPr id="19" name="Straight Arrow Connector 18"/>
              <p:cNvCxnSpPr>
                <a:stCxn id="9" idx="6"/>
              </p:cNvCxnSpPr>
              <p:nvPr/>
            </p:nvCxnSpPr>
            <p:spPr>
              <a:xfrm rot="20980964" flipV="1">
                <a:off x="4542690" y="2922404"/>
                <a:ext cx="4812477" cy="799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8963401" y="2452843"/>
                <a:ext cx="366469" cy="23275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393214" y="2995779"/>
              <a:ext cx="497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787335"/>
                </p:ext>
              </p:extLst>
            </p:nvPr>
          </p:nvGraphicFramePr>
          <p:xfrm>
            <a:off x="5229688" y="2907622"/>
            <a:ext cx="1151220" cy="51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Equation" r:id="rId3" imgW="393480" imgH="177480" progId="Equation.3">
                    <p:embed/>
                  </p:oleObj>
                </mc:Choice>
                <mc:Fallback>
                  <p:oleObj name="Equation" r:id="rId3" imgW="3934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29688" y="2907622"/>
                          <a:ext cx="1151220" cy="5199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5863739"/>
                </p:ext>
              </p:extLst>
            </p:nvPr>
          </p:nvGraphicFramePr>
          <p:xfrm>
            <a:off x="8890717" y="2454800"/>
            <a:ext cx="10033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Equation" r:id="rId5" imgW="342720" imgH="177480" progId="Equation.3">
                    <p:embed/>
                  </p:oleObj>
                </mc:Choice>
                <mc:Fallback>
                  <p:oleObj name="Equation" r:id="rId5" imgW="342720" imgH="177480" progId="Equation.3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90717" y="2454800"/>
                          <a:ext cx="10033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25" name="Frame 2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6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11581" y="5278583"/>
            <a:ext cx="7301344" cy="554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15" y="608730"/>
            <a:ext cx="4129525" cy="41295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7508" y="5250868"/>
            <a:ext cx="8416637" cy="554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9544" y="5264721"/>
            <a:ext cx="10723417" cy="554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 গুলো পরিবাহীর পৃষ্ঠ থেকে লম্ব বরাবর সুষমভাবে বের হচ্ছে।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3877" y="5278580"/>
            <a:ext cx="8343903" cy="554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 পরিমাণ বাড়লে বলরেখার সংখ্যাও বাড়বে।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11" name="Frame 10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0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6972" y="63744"/>
            <a:ext cx="3425536" cy="46211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16937" y="5138328"/>
            <a:ext cx="6705601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সমান ও বিপরীত জাতীয় আধান।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16936" y="5138328"/>
            <a:ext cx="6705600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বলরেখাগুলো কোনদিকে যাচ্ছে?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27911" y="5138327"/>
            <a:ext cx="9729467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 আধান থেকে বের হয়ে ঋনাত্বক আধানে প্রবেশ করছে।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8" name="Frame 7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9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7847" y="178955"/>
            <a:ext cx="4161421" cy="46330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09665" y="5380292"/>
            <a:ext cx="7357789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 আধান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কাছাকাছি আনা হল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5936" y="5380292"/>
            <a:ext cx="8461552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বলরেখাগুলো পরস্পর থেকে দূরে সরে যাচ্ছে কেন 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5936" y="5407403"/>
            <a:ext cx="8461552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আধানের মাঝখানে কোনো বলরেখা আছে কী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82" y="5421325"/>
            <a:ext cx="10430543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 কোনো আধান স্থাপন করলে, সেটি কোনবল লাভ করবে কী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29520" y="5380291"/>
            <a:ext cx="9518073" cy="607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মাঝের ফাঁপা স্থানকে নিরপেক্ষ বিন্দু বলা হয়।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7889" y="2097351"/>
            <a:ext cx="724470" cy="765408"/>
            <a:chOff x="5727889" y="2097351"/>
            <a:chExt cx="724470" cy="765408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6407003"/>
                </p:ext>
              </p:extLst>
            </p:nvPr>
          </p:nvGraphicFramePr>
          <p:xfrm>
            <a:off x="5763491" y="2097351"/>
            <a:ext cx="688868" cy="765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Equation" r:id="rId4" imgW="114120" imgH="126720" progId="Equation.3">
                    <p:embed/>
                  </p:oleObj>
                </mc:Choice>
                <mc:Fallback>
                  <p:oleObj name="Equation" r:id="rId4" imgW="11412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63491" y="2097351"/>
                          <a:ext cx="688868" cy="765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5727889" y="2138916"/>
              <a:ext cx="724470" cy="67365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12" name="Frame 11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93672" y="420394"/>
            <a:ext cx="2784763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0763" y="4604467"/>
            <a:ext cx="9933710" cy="12560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চিত্রের দুই চার্জের মধ্যবর্তী ফাঁকা স্থানকে নিরপেক্ষ বিন্দু বলা হয় –ব্যাখ্যা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02" y="1331330"/>
            <a:ext cx="5100789" cy="31726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922327" y="5960919"/>
            <a:ext cx="2272146" cy="487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8" name="Frame 7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8759" y="1223957"/>
            <a:ext cx="4752111" cy="549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তড়িৎ বলরেখা কাকে বলে?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6489" y="442261"/>
            <a:ext cx="1951620" cy="487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4909" y="1949650"/>
            <a:ext cx="8374139" cy="2109232"/>
            <a:chOff x="1149926" y="2005070"/>
            <a:chExt cx="8374139" cy="2109232"/>
          </a:xfrm>
        </p:grpSpPr>
        <p:grpSp>
          <p:nvGrpSpPr>
            <p:cNvPr id="7" name="Group 6"/>
            <p:cNvGrpSpPr/>
            <p:nvPr/>
          </p:nvGrpSpPr>
          <p:grpSpPr>
            <a:xfrm>
              <a:off x="1149926" y="2005070"/>
              <a:ext cx="8374139" cy="2109232"/>
              <a:chOff x="1266754" y="3903293"/>
              <a:chExt cx="8374139" cy="210923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266754" y="3903293"/>
                <a:ext cx="8374139" cy="21092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শূন্যস্থানে      মান কত?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4249360"/>
                  </p:ext>
                </p:extLst>
              </p:nvPr>
            </p:nvGraphicFramePr>
            <p:xfrm>
              <a:off x="3298565" y="4048829"/>
              <a:ext cx="433789" cy="4778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86" name="Equation" r:id="rId3" imgW="152280" imgH="177480" progId="Equation.3">
                      <p:embed/>
                    </p:oleObj>
                  </mc:Choice>
                  <mc:Fallback>
                    <p:oleObj name="Equation" r:id="rId3" imgW="152280" imgH="177480" progId="Equation.3">
                      <p:embed/>
                      <p:pic>
                        <p:nvPicPr>
                          <p:cNvPr id="40" name="Object 3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298565" y="4048829"/>
                            <a:ext cx="433789" cy="47782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Oval 7"/>
            <p:cNvSpPr/>
            <p:nvPr/>
          </p:nvSpPr>
          <p:spPr>
            <a:xfrm>
              <a:off x="5364694" y="3353626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07604" y="2825676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64694" y="2805208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07604" y="3425288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761560"/>
                </p:ext>
              </p:extLst>
            </p:nvPr>
          </p:nvGraphicFramePr>
          <p:xfrm>
            <a:off x="2474374" y="2733803"/>
            <a:ext cx="2135187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" name="Equation" r:id="rId5" imgW="876240" imgH="203040" progId="Equation.3">
                    <p:embed/>
                  </p:oleObj>
                </mc:Choice>
                <mc:Fallback>
                  <p:oleObj name="Equation" r:id="rId5" imgW="876240" imgH="203040" progId="Equation.3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74374" y="2733803"/>
                          <a:ext cx="2135187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5829659"/>
                </p:ext>
              </p:extLst>
            </p:nvPr>
          </p:nvGraphicFramePr>
          <p:xfrm>
            <a:off x="5964550" y="2694777"/>
            <a:ext cx="225901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8" name="Equation" r:id="rId7" imgW="927000" imgH="203040" progId="Equation.3">
                    <p:embed/>
                  </p:oleObj>
                </mc:Choice>
                <mc:Fallback>
                  <p:oleObj name="Equation" r:id="rId7" imgW="927000" imgH="20304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64550" y="2694777"/>
                          <a:ext cx="2259012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4775999"/>
                </p:ext>
              </p:extLst>
            </p:nvPr>
          </p:nvGraphicFramePr>
          <p:xfrm>
            <a:off x="2410137" y="3324872"/>
            <a:ext cx="2319338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9" name="Equation" r:id="rId9" imgW="952200" imgH="203040" progId="Equation.3">
                    <p:embed/>
                  </p:oleObj>
                </mc:Choice>
                <mc:Fallback>
                  <p:oleObj name="Equation" r:id="rId9" imgW="952200" imgH="20304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10137" y="3324872"/>
                          <a:ext cx="2319338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479008"/>
                </p:ext>
              </p:extLst>
            </p:nvPr>
          </p:nvGraphicFramePr>
          <p:xfrm>
            <a:off x="5964550" y="3252712"/>
            <a:ext cx="225901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0" name="Equation" r:id="rId11" imgW="927000" imgH="203040" progId="Equation.3">
                    <p:embed/>
                  </p:oleObj>
                </mc:Choice>
                <mc:Fallback>
                  <p:oleObj name="Equation" r:id="rId11" imgW="927000" imgH="20304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64550" y="3252712"/>
                          <a:ext cx="2259012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Oval 24"/>
          <p:cNvSpPr/>
          <p:nvPr/>
        </p:nvSpPr>
        <p:spPr>
          <a:xfrm>
            <a:off x="4627589" y="2719236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6640" y="4254410"/>
            <a:ext cx="11166596" cy="2137937"/>
            <a:chOff x="526640" y="4254410"/>
            <a:chExt cx="11166596" cy="2137937"/>
          </a:xfrm>
        </p:grpSpPr>
        <p:sp>
          <p:nvSpPr>
            <p:cNvPr id="4" name="Rounded Rectangle 3"/>
            <p:cNvSpPr/>
            <p:nvPr/>
          </p:nvSpPr>
          <p:spPr>
            <a:xfrm>
              <a:off x="526640" y="4254410"/>
              <a:ext cx="11166596" cy="2137937"/>
            </a:xfrm>
            <a:prstGeom prst="roundRect">
              <a:avLst>
                <a:gd name="adj" fmla="val 67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তড়ি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বলরেখা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—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i.তড়ি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তীব্রতার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ii.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তড়ি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তীব্রতা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পরিমাপ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iii.তড়ি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বিভব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মাপার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নিচের কোনটি সঠিক?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iii    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ii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          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,ii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iii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08850" y="5693566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24762" y="5693566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377149" y="5693566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529536" y="5693566"/>
              <a:ext cx="355160" cy="355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474989" y="559767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29" name="Frame 28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1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24252" y="390245"/>
            <a:ext cx="4097534" cy="10605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8726" y="1827614"/>
            <a:ext cx="4955769" cy="385354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অধ্যায়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স্থিরতড়িৎ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614" y="1827617"/>
            <a:ext cx="6068586" cy="3853543"/>
            <a:chOff x="484614" y="1162591"/>
            <a:chExt cx="5500453" cy="3853543"/>
          </a:xfrm>
        </p:grpSpPr>
        <p:sp>
          <p:nvSpPr>
            <p:cNvPr id="10" name="Rounded Rectangle 9"/>
            <p:cNvSpPr/>
            <p:nvPr/>
          </p:nvSpPr>
          <p:spPr>
            <a:xfrm>
              <a:off x="484614" y="1162591"/>
              <a:ext cx="5500453" cy="385354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ছানাউল্লাহ্‌ শাহ্‌ ফকির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ফতেহপুর আদর্শ উচ্চ বিদ্যালয়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বাহুবল, হবিগঞ্জ।</a:t>
              </a:r>
              <a:endPara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 ০১৭২০৪৩৯৪৩২</a:t>
              </a:r>
              <a:endPara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E-mail:mssf</a:t>
              </a:r>
              <a:r>
                <a:rPr lang="en-US" sz="28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1982@gmail.com</a:t>
              </a:r>
              <a:endPara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504" y="1506235"/>
              <a:ext cx="1671746" cy="195037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8" name="Frame 7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5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29199" y="545085"/>
            <a:ext cx="2687783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1274" y="2349382"/>
            <a:ext cx="10695709" cy="2267390"/>
            <a:chOff x="886691" y="2196982"/>
            <a:chExt cx="10695709" cy="2267390"/>
          </a:xfrm>
        </p:grpSpPr>
        <p:sp>
          <p:nvSpPr>
            <p:cNvPr id="8" name="Rounded Rectangle 7"/>
            <p:cNvSpPr/>
            <p:nvPr/>
          </p:nvSpPr>
          <p:spPr>
            <a:xfrm>
              <a:off x="886691" y="2196982"/>
              <a:ext cx="10695709" cy="22673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 আয়তনের দুইটি বস্তুর আধান       ও       এবং এরা পরস্পরকে                বলে আকর্ষণ করে। বস্তু দুইটির মধ্যবর্তী দূরত্ব নির্ণয় কর।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631907"/>
                </p:ext>
              </p:extLst>
            </p:nvPr>
          </p:nvGraphicFramePr>
          <p:xfrm>
            <a:off x="4685363" y="3075710"/>
            <a:ext cx="2089510" cy="555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5" name="Equation" r:id="rId3" imgW="711000" imgH="203040" progId="Equation.3">
                    <p:embed/>
                  </p:oleObj>
                </mc:Choice>
                <mc:Fallback>
                  <p:oleObj name="Equation" r:id="rId3" imgW="711000" imgH="203040" progId="Equation.3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85363" y="3075710"/>
                          <a:ext cx="2089510" cy="5559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698863"/>
                </p:ext>
              </p:extLst>
            </p:nvPr>
          </p:nvGraphicFramePr>
          <p:xfrm>
            <a:off x="7777596" y="2346000"/>
            <a:ext cx="784510" cy="457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6" name="Equation" r:id="rId5" imgW="304560" imgH="177480" progId="Equation.3">
                    <p:embed/>
                  </p:oleObj>
                </mc:Choice>
                <mc:Fallback>
                  <p:oleObj name="Equation" r:id="rId5" imgW="304560" imgH="177480" progId="Equation.3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77596" y="2346000"/>
                          <a:ext cx="784510" cy="4576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588638"/>
                </p:ext>
              </p:extLst>
            </p:nvPr>
          </p:nvGraphicFramePr>
          <p:xfrm>
            <a:off x="9074725" y="2346000"/>
            <a:ext cx="858982" cy="50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7" name="Equation" r:id="rId7" imgW="304560" imgH="177480" progId="Equation.3">
                    <p:embed/>
                  </p:oleObj>
                </mc:Choice>
                <mc:Fallback>
                  <p:oleObj name="Equation" r:id="rId7" imgW="304560" imgH="17748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074725" y="2346000"/>
                          <a:ext cx="858982" cy="501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13" name="Frame 12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5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0"/>
          <a:stretch/>
        </p:blipFill>
        <p:spPr>
          <a:xfrm>
            <a:off x="1969943" y="464560"/>
            <a:ext cx="8444447" cy="30129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1112" y="3477491"/>
            <a:ext cx="110221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5" name="Frame 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9" y="668481"/>
            <a:ext cx="5464866" cy="4017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668481"/>
            <a:ext cx="5084618" cy="4017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6126" y="4783491"/>
            <a:ext cx="4329547" cy="566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ধারা বেকে যাচ্ছে কেন?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4860129"/>
            <a:ext cx="4100945" cy="4134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চার্জদ্বয় ছুটাছুটি করছে কেন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9" name="Frame 8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7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2999" y="4736084"/>
            <a:ext cx="4475020" cy="4134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চার্জদ্বয়ের পাশের রেখাগুলো কী?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688396"/>
            <a:ext cx="457200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98" y="688396"/>
            <a:ext cx="3235902" cy="32359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88752" y="4736084"/>
            <a:ext cx="4178012" cy="4134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 দিকে যাচ্ছে কেন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8" name="Frame 7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2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9598" y="2087882"/>
            <a:ext cx="11014365" cy="2567246"/>
          </a:xfrm>
          <a:prstGeom prst="frame">
            <a:avLst>
              <a:gd name="adj1" fmla="val 1558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বল ও তড়িৎ ক্ষেত্র</a:t>
            </a:r>
            <a:endParaRPr lang="en-US" sz="10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4" name="Frame 3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3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4127" y="1309255"/>
            <a:ext cx="7252855" cy="858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127" y="4253343"/>
            <a:ext cx="10938164" cy="14131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4127" y="2725881"/>
            <a:ext cx="9303328" cy="858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8" name="Frame 7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529798" y="784283"/>
            <a:ext cx="2964873" cy="3193974"/>
            <a:chOff x="1363129" y="1173261"/>
            <a:chExt cx="2964873" cy="2540482"/>
          </a:xfrm>
        </p:grpSpPr>
        <p:grpSp>
          <p:nvGrpSpPr>
            <p:cNvPr id="2" name="Group 1"/>
            <p:cNvGrpSpPr/>
            <p:nvPr/>
          </p:nvGrpSpPr>
          <p:grpSpPr>
            <a:xfrm>
              <a:off x="1363129" y="2133600"/>
              <a:ext cx="2964873" cy="1580143"/>
              <a:chOff x="1044474" y="2244436"/>
              <a:chExt cx="2964873" cy="158014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2507671" y="2244436"/>
                <a:ext cx="7017" cy="1094510"/>
              </a:xfrm>
              <a:prstGeom prst="line">
                <a:avLst/>
              </a:prstGeom>
              <a:ln w="28575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1044474" y="3325816"/>
                <a:ext cx="2964873" cy="498763"/>
                <a:chOff x="1025235" y="3325464"/>
                <a:chExt cx="2964873" cy="498763"/>
              </a:xfrm>
            </p:grpSpPr>
            <p:sp>
              <p:nvSpPr>
                <p:cNvPr id="9" name="Cube 8"/>
                <p:cNvSpPr/>
                <p:nvPr/>
              </p:nvSpPr>
              <p:spPr>
                <a:xfrm>
                  <a:off x="1025235" y="3325464"/>
                  <a:ext cx="2964873" cy="498763"/>
                </a:xfrm>
                <a:prstGeom prst="cube">
                  <a:avLst/>
                </a:prstGeom>
                <a:solidFill>
                  <a:srgbClr val="660033"/>
                </a:solidFill>
                <a:ln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lus 9"/>
                <p:cNvSpPr/>
                <p:nvPr/>
              </p:nvSpPr>
              <p:spPr>
                <a:xfrm>
                  <a:off x="1136066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Plus 10"/>
                <p:cNvSpPr/>
                <p:nvPr/>
              </p:nvSpPr>
              <p:spPr>
                <a:xfrm>
                  <a:off x="2311529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Plus 11"/>
                <p:cNvSpPr/>
                <p:nvPr/>
              </p:nvSpPr>
              <p:spPr>
                <a:xfrm>
                  <a:off x="2714984" y="3449781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lus 12"/>
                <p:cNvSpPr/>
                <p:nvPr/>
              </p:nvSpPr>
              <p:spPr>
                <a:xfrm>
                  <a:off x="3124956" y="3449781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Plus 13"/>
                <p:cNvSpPr/>
                <p:nvPr/>
              </p:nvSpPr>
              <p:spPr>
                <a:xfrm>
                  <a:off x="3528561" y="3449781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lus 14"/>
                <p:cNvSpPr/>
                <p:nvPr/>
              </p:nvSpPr>
              <p:spPr>
                <a:xfrm>
                  <a:off x="1510141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1907924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" name="Straight Connector 18"/>
            <p:cNvCxnSpPr/>
            <p:nvPr/>
          </p:nvCxnSpPr>
          <p:spPr>
            <a:xfrm flipH="1">
              <a:off x="2833343" y="1173261"/>
              <a:ext cx="12223" cy="120071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94720" y="1098418"/>
            <a:ext cx="2993429" cy="2160360"/>
            <a:chOff x="6971298" y="1496292"/>
            <a:chExt cx="3861760" cy="2532481"/>
          </a:xfrm>
        </p:grpSpPr>
        <p:grpSp>
          <p:nvGrpSpPr>
            <p:cNvPr id="30" name="Group 29"/>
            <p:cNvGrpSpPr/>
            <p:nvPr/>
          </p:nvGrpSpPr>
          <p:grpSpPr>
            <a:xfrm>
              <a:off x="6971298" y="1524000"/>
              <a:ext cx="3861760" cy="2504773"/>
              <a:chOff x="6454096" y="2696731"/>
              <a:chExt cx="3861760" cy="2504773"/>
            </a:xfrm>
          </p:grpSpPr>
          <p:sp>
            <p:nvSpPr>
              <p:cNvPr id="36" name="Cube 35"/>
              <p:cNvSpPr/>
              <p:nvPr/>
            </p:nvSpPr>
            <p:spPr>
              <a:xfrm rot="2024427">
                <a:off x="6454096" y="3152559"/>
                <a:ext cx="3047139" cy="471055"/>
              </a:xfrm>
              <a:prstGeom prst="cube">
                <a:avLst/>
              </a:prstGeom>
              <a:solidFill>
                <a:srgbClr val="660033"/>
              </a:solidFill>
              <a:ln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3894">
                <a:off x="8435000" y="2696731"/>
                <a:ext cx="1880856" cy="2504773"/>
              </a:xfrm>
              <a:prstGeom prst="rect">
                <a:avLst/>
              </a:prstGeom>
            </p:spPr>
          </p:pic>
        </p:grpSp>
        <p:sp>
          <p:nvSpPr>
            <p:cNvPr id="31" name="Minus 30"/>
            <p:cNvSpPr/>
            <p:nvPr/>
          </p:nvSpPr>
          <p:spPr>
            <a:xfrm>
              <a:off x="7321494" y="1496292"/>
              <a:ext cx="561742" cy="318654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inus 31"/>
            <p:cNvSpPr/>
            <p:nvPr/>
          </p:nvSpPr>
          <p:spPr>
            <a:xfrm>
              <a:off x="7630074" y="1731819"/>
              <a:ext cx="561742" cy="318654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32"/>
            <p:cNvSpPr/>
            <p:nvPr/>
          </p:nvSpPr>
          <p:spPr>
            <a:xfrm>
              <a:off x="7954361" y="1953492"/>
              <a:ext cx="561742" cy="318654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33"/>
            <p:cNvSpPr/>
            <p:nvPr/>
          </p:nvSpPr>
          <p:spPr>
            <a:xfrm>
              <a:off x="8216009" y="2168238"/>
              <a:ext cx="561742" cy="318654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34"/>
            <p:cNvSpPr/>
            <p:nvPr/>
          </p:nvSpPr>
          <p:spPr>
            <a:xfrm>
              <a:off x="8565226" y="2374150"/>
              <a:ext cx="561742" cy="318654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Diagonal Stripe 39"/>
          <p:cNvSpPr/>
          <p:nvPr/>
        </p:nvSpPr>
        <p:spPr>
          <a:xfrm rot="2857059">
            <a:off x="3319934" y="1719629"/>
            <a:ext cx="1131670" cy="1219185"/>
          </a:xfrm>
          <a:prstGeom prst="diagStripe">
            <a:avLst>
              <a:gd name="adj" fmla="val 58805"/>
            </a:avLst>
          </a:prstGeom>
          <a:solidFill>
            <a:srgbClr val="6600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32955" y="4108001"/>
            <a:ext cx="6312290" cy="1672667"/>
            <a:chOff x="632955" y="4108001"/>
            <a:chExt cx="6312290" cy="1672667"/>
          </a:xfrm>
        </p:grpSpPr>
        <p:sp>
          <p:nvSpPr>
            <p:cNvPr id="28" name="Rounded Rectangle 27"/>
            <p:cNvSpPr/>
            <p:nvPr/>
          </p:nvSpPr>
          <p:spPr>
            <a:xfrm>
              <a:off x="632955" y="5121289"/>
              <a:ext cx="6312290" cy="6593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ধনাত্বক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আহিত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প্লাস্টিকের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দন্ড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4192705" y="4108001"/>
              <a:ext cx="0" cy="90734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328767" y="2534859"/>
            <a:ext cx="6312290" cy="3373348"/>
            <a:chOff x="5409737" y="2310338"/>
            <a:chExt cx="6312290" cy="3373348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9848425" y="2310338"/>
              <a:ext cx="17254" cy="269468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5409737" y="5024307"/>
              <a:ext cx="6312290" cy="6593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ঋণাত্বক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আহিত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পলিথিনের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দন্ড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943907" y="5203032"/>
            <a:ext cx="6921772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পাস্টিকের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647206" y="5156237"/>
            <a:ext cx="8077987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ও পলিথিন দন্ড কাছাকাছি আসল কেন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32955" y="5203032"/>
            <a:ext cx="11008102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দুইটি বিপরীত আধাণে আহিত বস্তু পরস্পরকে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39" name="Frame 38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Half Frame 44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1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20091 0.14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73234" y="766467"/>
            <a:ext cx="3165421" cy="2344618"/>
            <a:chOff x="6537223" y="2147270"/>
            <a:chExt cx="3742942" cy="2602770"/>
          </a:xfrm>
        </p:grpSpPr>
        <p:grpSp>
          <p:nvGrpSpPr>
            <p:cNvPr id="6" name="Group 5"/>
            <p:cNvGrpSpPr/>
            <p:nvPr/>
          </p:nvGrpSpPr>
          <p:grpSpPr>
            <a:xfrm>
              <a:off x="6537223" y="2363355"/>
              <a:ext cx="3742942" cy="2386685"/>
              <a:chOff x="6454096" y="2737628"/>
              <a:chExt cx="3742942" cy="2386685"/>
            </a:xfrm>
          </p:grpSpPr>
          <p:sp>
            <p:nvSpPr>
              <p:cNvPr id="13" name="Cube 12"/>
              <p:cNvSpPr/>
              <p:nvPr/>
            </p:nvSpPr>
            <p:spPr>
              <a:xfrm rot="2024427">
                <a:off x="6454096" y="3152559"/>
                <a:ext cx="3047139" cy="471055"/>
              </a:xfrm>
              <a:prstGeom prst="cube">
                <a:avLst/>
              </a:prstGeom>
              <a:solidFill>
                <a:srgbClr val="660033"/>
              </a:solidFill>
              <a:ln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3894">
                <a:off x="8404855" y="2737628"/>
                <a:ext cx="1792183" cy="2386685"/>
              </a:xfrm>
              <a:prstGeom prst="rect">
                <a:avLst/>
              </a:prstGeom>
            </p:spPr>
          </p:pic>
        </p:grpSp>
        <p:sp>
          <p:nvSpPr>
            <p:cNvPr id="7" name="Plus 6"/>
            <p:cNvSpPr/>
            <p:nvPr/>
          </p:nvSpPr>
          <p:spPr>
            <a:xfrm rot="1861490">
              <a:off x="6777708" y="2147270"/>
              <a:ext cx="346365" cy="360591"/>
            </a:xfrm>
            <a:prstGeom prst="mathPlus">
              <a:avLst>
                <a:gd name="adj1" fmla="val 133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 rot="1861490">
              <a:off x="7474490" y="2648651"/>
              <a:ext cx="346365" cy="360591"/>
            </a:xfrm>
            <a:prstGeom prst="mathPlus">
              <a:avLst>
                <a:gd name="adj1" fmla="val 133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lus 8"/>
            <p:cNvSpPr/>
            <p:nvPr/>
          </p:nvSpPr>
          <p:spPr>
            <a:xfrm rot="1861490">
              <a:off x="7824390" y="2859600"/>
              <a:ext cx="346365" cy="360591"/>
            </a:xfrm>
            <a:prstGeom prst="mathPlus">
              <a:avLst>
                <a:gd name="adj1" fmla="val 133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lus 9"/>
            <p:cNvSpPr/>
            <p:nvPr/>
          </p:nvSpPr>
          <p:spPr>
            <a:xfrm rot="1861490">
              <a:off x="8112290" y="3053803"/>
              <a:ext cx="346365" cy="360591"/>
            </a:xfrm>
            <a:prstGeom prst="mathPlus">
              <a:avLst>
                <a:gd name="adj1" fmla="val 133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lus 10"/>
            <p:cNvSpPr/>
            <p:nvPr/>
          </p:nvSpPr>
          <p:spPr>
            <a:xfrm rot="1861490">
              <a:off x="8382116" y="3255631"/>
              <a:ext cx="346365" cy="360591"/>
            </a:xfrm>
            <a:prstGeom prst="mathPlus">
              <a:avLst>
                <a:gd name="adj1" fmla="val 133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11"/>
            <p:cNvSpPr/>
            <p:nvPr/>
          </p:nvSpPr>
          <p:spPr>
            <a:xfrm rot="1861490">
              <a:off x="7110898" y="2394163"/>
              <a:ext cx="346365" cy="360591"/>
            </a:xfrm>
            <a:prstGeom prst="mathPlus">
              <a:avLst>
                <a:gd name="adj1" fmla="val 133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35406" y="418925"/>
            <a:ext cx="2964873" cy="3193974"/>
            <a:chOff x="1363129" y="1173261"/>
            <a:chExt cx="2964873" cy="2540482"/>
          </a:xfrm>
        </p:grpSpPr>
        <p:grpSp>
          <p:nvGrpSpPr>
            <p:cNvPr id="16" name="Group 15"/>
            <p:cNvGrpSpPr/>
            <p:nvPr/>
          </p:nvGrpSpPr>
          <p:grpSpPr>
            <a:xfrm>
              <a:off x="1363129" y="2100540"/>
              <a:ext cx="2964873" cy="1613203"/>
              <a:chOff x="1044474" y="2211376"/>
              <a:chExt cx="2964873" cy="161320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2507671" y="2211376"/>
                <a:ext cx="7017" cy="1094510"/>
              </a:xfrm>
              <a:prstGeom prst="line">
                <a:avLst/>
              </a:prstGeom>
              <a:ln w="28575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44474" y="3292756"/>
                <a:ext cx="2964873" cy="531823"/>
                <a:chOff x="1025235" y="3292404"/>
                <a:chExt cx="2964873" cy="531823"/>
              </a:xfrm>
            </p:grpSpPr>
            <p:sp>
              <p:nvSpPr>
                <p:cNvPr id="20" name="Cube 19"/>
                <p:cNvSpPr/>
                <p:nvPr/>
              </p:nvSpPr>
              <p:spPr>
                <a:xfrm>
                  <a:off x="1025235" y="3292404"/>
                  <a:ext cx="2964873" cy="498763"/>
                </a:xfrm>
                <a:prstGeom prst="cube">
                  <a:avLst/>
                </a:prstGeom>
                <a:solidFill>
                  <a:srgbClr val="660033"/>
                </a:solidFill>
                <a:ln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Plus 20"/>
                <p:cNvSpPr/>
                <p:nvPr/>
              </p:nvSpPr>
              <p:spPr>
                <a:xfrm>
                  <a:off x="1136066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Plus 21"/>
                <p:cNvSpPr/>
                <p:nvPr/>
              </p:nvSpPr>
              <p:spPr>
                <a:xfrm>
                  <a:off x="2311529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lus 22"/>
                <p:cNvSpPr/>
                <p:nvPr/>
              </p:nvSpPr>
              <p:spPr>
                <a:xfrm>
                  <a:off x="2714984" y="3449781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lus 23"/>
                <p:cNvSpPr/>
                <p:nvPr/>
              </p:nvSpPr>
              <p:spPr>
                <a:xfrm>
                  <a:off x="3124956" y="3449781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Plus 24"/>
                <p:cNvSpPr/>
                <p:nvPr/>
              </p:nvSpPr>
              <p:spPr>
                <a:xfrm>
                  <a:off x="3528561" y="3449781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lus 25"/>
                <p:cNvSpPr/>
                <p:nvPr/>
              </p:nvSpPr>
              <p:spPr>
                <a:xfrm>
                  <a:off x="1510141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Plus 26"/>
                <p:cNvSpPr/>
                <p:nvPr/>
              </p:nvSpPr>
              <p:spPr>
                <a:xfrm>
                  <a:off x="1907924" y="3463636"/>
                  <a:ext cx="346365" cy="360591"/>
                </a:xfrm>
                <a:prstGeom prst="mathPlus">
                  <a:avLst>
                    <a:gd name="adj1" fmla="val 1333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7" name="Straight Connector 16"/>
            <p:cNvCxnSpPr/>
            <p:nvPr/>
          </p:nvCxnSpPr>
          <p:spPr>
            <a:xfrm flipH="1">
              <a:off x="2833343" y="1173261"/>
              <a:ext cx="12223" cy="120071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iagonal Stripe 27"/>
          <p:cNvSpPr/>
          <p:nvPr/>
        </p:nvSpPr>
        <p:spPr>
          <a:xfrm rot="2857059">
            <a:off x="3245896" y="1318902"/>
            <a:ext cx="1131670" cy="1219185"/>
          </a:xfrm>
          <a:prstGeom prst="diagStripe">
            <a:avLst>
              <a:gd name="adj" fmla="val 58805"/>
            </a:avLst>
          </a:prstGeom>
          <a:solidFill>
            <a:srgbClr val="6600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5128" y="5265563"/>
            <a:ext cx="10598218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ঝুলন্ত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দূরে সরে গেল কেন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37345" y="5265564"/>
            <a:ext cx="9518073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কারণ,সমজাতীয় আধান পরস্পরকে বিকর্ষণ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0582" y="5270484"/>
            <a:ext cx="9518073" cy="713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আকর্ষণ বা বিকর্ষণ বলের মান কিসের উপর নির্ভর করে?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12065" y="4862952"/>
            <a:ext cx="5143455" cy="643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আধান দুইটির পরিমানের উপর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25878" y="4858032"/>
            <a:ext cx="5874249" cy="687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আধান দুইটির মধ্যবর্তী দূরত্বের উপর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1406" y="4882580"/>
            <a:ext cx="8071800" cy="6626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আধান দুইটি যে মাধ্যমে অবস্থিত তার প্রকৃতির উপর।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47147" y="4864506"/>
            <a:ext cx="8052593" cy="706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কে সূত্র প্রতিষ্টা করেন?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37" name="Frame 3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263 0.2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8579" y="2470867"/>
            <a:ext cx="1842774" cy="4524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কুলম্ব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5" y="386821"/>
            <a:ext cx="2639350" cy="31056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47665" y="3671455"/>
            <a:ext cx="10810040" cy="2202874"/>
          </a:xfrm>
          <a:prstGeom prst="roundRect">
            <a:avLst>
              <a:gd name="adj" fmla="val 216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মাধ্যমে দুইটি বিন্দু আধানের মধ্যে ক্রিয়াশীল আকর্ষণ বা বিকর্ষণ বলের মান আধানদ্বয়ের গুণফলের সমানুপাতিক,মধ্যবর্তী দূরত্বের বর্গের ব্যস্তানুপাতিক এবং এই বল এদের সংযোজক সরলরেখা বরাবর ক্রিয়া করে।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096"/>
            <a:ext cx="12192000" cy="6851904"/>
            <a:chOff x="1" y="0"/>
            <a:chExt cx="12192000" cy="6858000"/>
          </a:xfrm>
          <a:solidFill>
            <a:srgbClr val="00B050"/>
          </a:solidFill>
        </p:grpSpPr>
        <p:sp>
          <p:nvSpPr>
            <p:cNvPr id="7" name="Frame 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  <a:grpFill/>
            <a:ln>
              <a:solidFill>
                <a:srgbClr val="CBF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98033" y="84172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49798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09532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521662" y="93318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0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585</Words>
  <Application>Microsoft Office PowerPoint</Application>
  <PresentationFormat>Widescreen</PresentationFormat>
  <Paragraphs>103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97</cp:revision>
  <dcterms:created xsi:type="dcterms:W3CDTF">2017-04-25T13:16:50Z</dcterms:created>
  <dcterms:modified xsi:type="dcterms:W3CDTF">2017-11-07T15:14:51Z</dcterms:modified>
</cp:coreProperties>
</file>