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tableStyles" Target="tableStyles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2021/7/29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/>
              <a:t>Click to edit Master title style</a:t>
            </a:r>
            <a:endParaRPr dirty="0" lang="en-US"/>
          </a:p>
        </p:txBody>
      </p:sp>
      <p:sp>
        <p:nvSpPr>
          <p:cNvPr id="104863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/>
              <a:t>Click to edit Master text styles</a:t>
            </a:r>
          </a:p>
          <a:p>
            <a:pPr lvl="1"/>
            <a:r>
              <a:rPr altLang="zh-CN" lang="en-US"/>
              <a:t>Second level</a:t>
            </a:r>
          </a:p>
          <a:p>
            <a:pPr lvl="2"/>
            <a:r>
              <a:rPr altLang="zh-CN" lang="en-US"/>
              <a:t>Third level</a:t>
            </a:r>
          </a:p>
          <a:p>
            <a:pPr lvl="3"/>
            <a:r>
              <a:rPr altLang="zh-CN" lang="en-US"/>
              <a:t>Fourth level</a:t>
            </a:r>
          </a:p>
          <a:p>
            <a:pPr lvl="4"/>
            <a:r>
              <a:rPr altLang="zh-CN" lang="en-US"/>
              <a:t>Fifth level</a:t>
            </a:r>
            <a:endParaRPr dirty="0" lang="en-US"/>
          </a:p>
        </p:txBody>
      </p:sp>
      <p:sp>
        <p:nvSpPr>
          <p:cNvPr id="104864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2021/7/29</a:t>
            </a:fld>
            <a:endParaRPr altLang="en-US" lang="zh-CN"/>
          </a:p>
        </p:txBody>
      </p:sp>
      <p:sp>
        <p:nvSpPr>
          <p:cNvPr id="10486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/>
              <a:t>Click to edit Master title style</a:t>
            </a:r>
            <a:endParaRPr dirty="0" lang="en-US"/>
          </a:p>
        </p:txBody>
      </p:sp>
      <p:sp>
        <p:nvSpPr>
          <p:cNvPr id="104862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/>
              <a:t>Click to edit Master text styles</a:t>
            </a:r>
          </a:p>
          <a:p>
            <a:pPr lvl="1"/>
            <a:r>
              <a:rPr altLang="zh-CN" lang="en-US"/>
              <a:t>Second level</a:t>
            </a:r>
          </a:p>
          <a:p>
            <a:pPr lvl="2"/>
            <a:r>
              <a:rPr altLang="zh-CN" lang="en-US"/>
              <a:t>Third level</a:t>
            </a:r>
          </a:p>
          <a:p>
            <a:pPr lvl="3"/>
            <a:r>
              <a:rPr altLang="zh-CN" lang="en-US"/>
              <a:t>Fourth level</a:t>
            </a:r>
          </a:p>
          <a:p>
            <a:pPr lvl="4"/>
            <a:r>
              <a:rPr altLang="zh-CN" lang="en-US"/>
              <a:t>Fifth level</a:t>
            </a:r>
            <a:endParaRPr dirty="0" lang="en-US"/>
          </a:p>
        </p:txBody>
      </p:sp>
      <p:sp>
        <p:nvSpPr>
          <p:cNvPr id="10486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2021/7/29</a:t>
            </a:fld>
            <a:endParaRPr altLang="en-US" lang="zh-CN"/>
          </a:p>
        </p:txBody>
      </p:sp>
      <p:sp>
        <p:nvSpPr>
          <p:cNvPr id="10486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/>
              <a:t>Click to edit Master title style</a:t>
            </a:r>
            <a:endParaRPr dirty="0" lang="en-US"/>
          </a:p>
        </p:txBody>
      </p:sp>
      <p:sp>
        <p:nvSpPr>
          <p:cNvPr id="104862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/>
              <a:t>Click to edit Master text styles</a:t>
            </a:r>
          </a:p>
          <a:p>
            <a:pPr lvl="1"/>
            <a:r>
              <a:rPr altLang="zh-CN" lang="en-US"/>
              <a:t>Second level</a:t>
            </a:r>
          </a:p>
          <a:p>
            <a:pPr lvl="2"/>
            <a:r>
              <a:rPr altLang="zh-CN" lang="en-US"/>
              <a:t>Third level</a:t>
            </a:r>
          </a:p>
          <a:p>
            <a:pPr lvl="3"/>
            <a:r>
              <a:rPr altLang="zh-CN" lang="en-US"/>
              <a:t>Fourth level</a:t>
            </a:r>
          </a:p>
          <a:p>
            <a:pPr lvl="4"/>
            <a:r>
              <a:rPr altLang="zh-CN" lang="en-US"/>
              <a:t>Fifth level</a:t>
            </a:r>
            <a:endParaRPr dirty="0" lang="en-US"/>
          </a:p>
        </p:txBody>
      </p:sp>
      <p:sp>
        <p:nvSpPr>
          <p:cNvPr id="10486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2021/7/29</a:t>
            </a:fld>
            <a:endParaRPr altLang="en-US" lang="zh-CN"/>
          </a:p>
        </p:txBody>
      </p:sp>
      <p:sp>
        <p:nvSpPr>
          <p:cNvPr id="10486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/>
              <a:t>Click to edit Master title style</a:t>
            </a:r>
            <a:endParaRPr dirty="0" lang="en-US"/>
          </a:p>
        </p:txBody>
      </p:sp>
      <p:sp>
        <p:nvSpPr>
          <p:cNvPr id="104864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/>
              <a:t>Click to edit Master text styles</a:t>
            </a:r>
          </a:p>
        </p:txBody>
      </p:sp>
      <p:sp>
        <p:nvSpPr>
          <p:cNvPr id="10486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2021/7/29</a:t>
            </a:fld>
            <a:endParaRPr altLang="en-US" lang="zh-CN"/>
          </a:p>
        </p:txBody>
      </p:sp>
      <p:sp>
        <p:nvSpPr>
          <p:cNvPr id="10486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/>
              <a:t>Click to edit Master title style</a:t>
            </a:r>
            <a:endParaRPr dirty="0" lang="en-US"/>
          </a:p>
        </p:txBody>
      </p:sp>
      <p:sp>
        <p:nvSpPr>
          <p:cNvPr id="104864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/>
              <a:t>Click to edit Master text styles</a:t>
            </a:r>
          </a:p>
          <a:p>
            <a:pPr lvl="1"/>
            <a:r>
              <a:rPr altLang="zh-CN" lang="en-US"/>
              <a:t>Second level</a:t>
            </a:r>
          </a:p>
          <a:p>
            <a:pPr lvl="2"/>
            <a:r>
              <a:rPr altLang="zh-CN" lang="en-US"/>
              <a:t>Third level</a:t>
            </a:r>
          </a:p>
          <a:p>
            <a:pPr lvl="3"/>
            <a:r>
              <a:rPr altLang="zh-CN" lang="en-US"/>
              <a:t>Fourth level</a:t>
            </a:r>
          </a:p>
          <a:p>
            <a:pPr lvl="4"/>
            <a:r>
              <a:rPr altLang="zh-CN" lang="en-US"/>
              <a:t>Fifth level</a:t>
            </a:r>
            <a:endParaRPr dirty="0" lang="en-US"/>
          </a:p>
        </p:txBody>
      </p:sp>
      <p:sp>
        <p:nvSpPr>
          <p:cNvPr id="104865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/>
              <a:t>Click to edit Master text styles</a:t>
            </a:r>
          </a:p>
          <a:p>
            <a:pPr lvl="1"/>
            <a:r>
              <a:rPr altLang="zh-CN" lang="en-US"/>
              <a:t>Second level</a:t>
            </a:r>
          </a:p>
          <a:p>
            <a:pPr lvl="2"/>
            <a:r>
              <a:rPr altLang="zh-CN" lang="en-US"/>
              <a:t>Third level</a:t>
            </a:r>
          </a:p>
          <a:p>
            <a:pPr lvl="3"/>
            <a:r>
              <a:rPr altLang="zh-CN" lang="en-US"/>
              <a:t>Fourth level</a:t>
            </a:r>
          </a:p>
          <a:p>
            <a:pPr lvl="4"/>
            <a:r>
              <a:rPr altLang="zh-CN" lang="en-US"/>
              <a:t>Fifth level</a:t>
            </a:r>
            <a:endParaRPr dirty="0" lang="en-US"/>
          </a:p>
        </p:txBody>
      </p:sp>
      <p:sp>
        <p:nvSpPr>
          <p:cNvPr id="104865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2021/7/29</a:t>
            </a:fld>
            <a:endParaRPr altLang="en-US" lang="zh-CN"/>
          </a:p>
        </p:txBody>
      </p:sp>
      <p:sp>
        <p:nvSpPr>
          <p:cNvPr id="104865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/>
              <a:t>Click to edit Master title style</a:t>
            </a:r>
            <a:endParaRPr dirty="0" lang="en-US"/>
          </a:p>
        </p:txBody>
      </p:sp>
      <p:sp>
        <p:nvSpPr>
          <p:cNvPr id="104865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/>
              <a:t>Click to edit Master text styles</a:t>
            </a:r>
          </a:p>
        </p:txBody>
      </p:sp>
      <p:sp>
        <p:nvSpPr>
          <p:cNvPr id="104865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/>
              <a:t>Click to edit Master text styles</a:t>
            </a:r>
          </a:p>
          <a:p>
            <a:pPr lvl="1"/>
            <a:r>
              <a:rPr altLang="zh-CN" lang="en-US"/>
              <a:t>Second level</a:t>
            </a:r>
          </a:p>
          <a:p>
            <a:pPr lvl="2"/>
            <a:r>
              <a:rPr altLang="zh-CN" lang="en-US"/>
              <a:t>Third level</a:t>
            </a:r>
          </a:p>
          <a:p>
            <a:pPr lvl="3"/>
            <a:r>
              <a:rPr altLang="zh-CN" lang="en-US"/>
              <a:t>Fourth level</a:t>
            </a:r>
          </a:p>
          <a:p>
            <a:pPr lvl="4"/>
            <a:r>
              <a:rPr altLang="zh-CN" lang="en-US"/>
              <a:t>Fifth level</a:t>
            </a:r>
            <a:endParaRPr dirty="0" lang="en-US"/>
          </a:p>
        </p:txBody>
      </p:sp>
      <p:sp>
        <p:nvSpPr>
          <p:cNvPr id="104865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/>
              <a:t>Click to edit Master text styles</a:t>
            </a:r>
          </a:p>
        </p:txBody>
      </p:sp>
      <p:sp>
        <p:nvSpPr>
          <p:cNvPr id="104865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/>
              <a:t>Click to edit Master text styles</a:t>
            </a:r>
          </a:p>
          <a:p>
            <a:pPr lvl="1"/>
            <a:r>
              <a:rPr altLang="zh-CN" lang="en-US"/>
              <a:t>Second level</a:t>
            </a:r>
          </a:p>
          <a:p>
            <a:pPr lvl="2"/>
            <a:r>
              <a:rPr altLang="zh-CN" lang="en-US"/>
              <a:t>Third level</a:t>
            </a:r>
          </a:p>
          <a:p>
            <a:pPr lvl="3"/>
            <a:r>
              <a:rPr altLang="zh-CN" lang="en-US"/>
              <a:t>Fourth level</a:t>
            </a:r>
          </a:p>
          <a:p>
            <a:pPr lvl="4"/>
            <a:r>
              <a:rPr altLang="zh-CN" lang="en-US"/>
              <a:t>Fifth level</a:t>
            </a:r>
            <a:endParaRPr dirty="0" lang="en-US"/>
          </a:p>
        </p:txBody>
      </p:sp>
      <p:sp>
        <p:nvSpPr>
          <p:cNvPr id="104865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2021/7/29</a:t>
            </a:fld>
            <a:endParaRPr altLang="en-US" lang="zh-CN"/>
          </a:p>
        </p:txBody>
      </p:sp>
      <p:sp>
        <p:nvSpPr>
          <p:cNvPr id="104866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/>
              <a:t>Click to edit Master title style</a:t>
            </a:r>
            <a:endParaRPr dirty="0" lang="en-US"/>
          </a:p>
        </p:txBody>
      </p:sp>
      <p:sp>
        <p:nvSpPr>
          <p:cNvPr id="104861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2021/7/29</a:t>
            </a:fld>
            <a:endParaRPr altLang="en-US" lang="zh-CN"/>
          </a:p>
        </p:txBody>
      </p:sp>
      <p:sp>
        <p:nvSpPr>
          <p:cNvPr id="104862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2021/7/29</a:t>
            </a:fld>
            <a:endParaRPr altLang="en-US" lang="zh-CN"/>
          </a:p>
        </p:txBody>
      </p:sp>
      <p:sp>
        <p:nvSpPr>
          <p:cNvPr id="104866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/>
              <a:t>Click to edit Master title style</a:t>
            </a:r>
            <a:endParaRPr dirty="0" lang="en-US"/>
          </a:p>
        </p:txBody>
      </p:sp>
      <p:sp>
        <p:nvSpPr>
          <p:cNvPr id="104866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/>
              <a:t>Click to edit Master text styles</a:t>
            </a:r>
          </a:p>
          <a:p>
            <a:pPr lvl="1"/>
            <a:r>
              <a:rPr altLang="zh-CN" lang="en-US"/>
              <a:t>Second level</a:t>
            </a:r>
          </a:p>
          <a:p>
            <a:pPr lvl="2"/>
            <a:r>
              <a:rPr altLang="zh-CN" lang="en-US"/>
              <a:t>Third level</a:t>
            </a:r>
          </a:p>
          <a:p>
            <a:pPr lvl="3"/>
            <a:r>
              <a:rPr altLang="zh-CN" lang="en-US"/>
              <a:t>Fourth level</a:t>
            </a:r>
          </a:p>
          <a:p>
            <a:pPr lvl="4"/>
            <a:r>
              <a:rPr altLang="zh-CN" lang="en-US"/>
              <a:t>Fifth level</a:t>
            </a:r>
            <a:endParaRPr dirty="0" lang="en-US"/>
          </a:p>
        </p:txBody>
      </p:sp>
      <p:sp>
        <p:nvSpPr>
          <p:cNvPr id="104866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/>
              <a:t>Click to edit Master text styles</a:t>
            </a:r>
          </a:p>
        </p:txBody>
      </p:sp>
      <p:sp>
        <p:nvSpPr>
          <p:cNvPr id="104866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2021/7/29</a:t>
            </a:fld>
            <a:endParaRPr altLang="en-US" lang="zh-CN"/>
          </a:p>
        </p:txBody>
      </p:sp>
      <p:sp>
        <p:nvSpPr>
          <p:cNvPr id="104866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7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/>
              <a:t>Click to edit Master title style</a:t>
            </a:r>
            <a:endParaRPr dirty="0" lang="en-US"/>
          </a:p>
        </p:txBody>
      </p:sp>
      <p:sp>
        <p:nvSpPr>
          <p:cNvPr id="104863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/>
              <a:t>Click icon to add picture</a:t>
            </a:r>
            <a:endParaRPr dirty="0" lang="en-US"/>
          </a:p>
        </p:txBody>
      </p:sp>
      <p:sp>
        <p:nvSpPr>
          <p:cNvPr id="104863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/>
              <a:t>Click to edit Master text styles</a:t>
            </a:r>
          </a:p>
        </p:txBody>
      </p:sp>
      <p:sp>
        <p:nvSpPr>
          <p:cNvPr id="104863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2021/7/29</a:t>
            </a:fld>
            <a:endParaRPr altLang="en-US" lang="zh-CN"/>
          </a:p>
        </p:txBody>
      </p:sp>
      <p:sp>
        <p:nvSpPr>
          <p:cNvPr id="104863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/>
              <a:t>Click to edit Master text styles</a:t>
            </a:r>
          </a:p>
          <a:p>
            <a:pPr lvl="1"/>
            <a:r>
              <a:rPr altLang="zh-CN" lang="en-US"/>
              <a:t>Second level</a:t>
            </a:r>
          </a:p>
          <a:p>
            <a:pPr lvl="2"/>
            <a:r>
              <a:rPr altLang="zh-CN" lang="en-US"/>
              <a:t>Third level</a:t>
            </a:r>
          </a:p>
          <a:p>
            <a:pPr lvl="3"/>
            <a:r>
              <a:rPr altLang="zh-CN" lang="en-US"/>
              <a:t>Fourth level</a:t>
            </a:r>
          </a:p>
          <a:p>
            <a:pPr lvl="4"/>
            <a:r>
              <a:rPr altLang="zh-CN" lang="en-US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2021/7/29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xmlns:r="http://schemas.openxmlformats.org/officeDocument/2006/relationships" r:embed="rId1"/>
          <a:stretch>
            <a:fillRect/>
          </a:stretch>
        </a:blipFill>
      </p:bgPr>
    </p:bg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 rot="0">
            <a:off x="829303" y="441533"/>
            <a:ext cx="6934366" cy="7065444"/>
          </a:xfrm>
          <a:prstGeom prst="rect"/>
        </p:spPr>
      </p:pic>
      <p:sp>
        <p:nvSpPr>
          <p:cNvPr id="1048598" name=""/>
          <p:cNvSpPr/>
          <p:nvPr/>
        </p:nvSpPr>
        <p:spPr>
          <a:xfrm>
            <a:off x="204061" y="0"/>
            <a:ext cx="8478326" cy="1205304"/>
          </a:xfrm>
          <a:prstGeom prst="roundRect"/>
          <a:solidFill>
            <a:srgbClr val="000000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ctr"/>
            <a:r>
              <a:rPr sz="7900" lang="en-US">
                <a:solidFill>
                  <a:srgbClr val="FFFFFF"/>
                </a:solidFill>
              </a:rPr>
              <a:t>স</a:t>
            </a:r>
            <a:r>
              <a:rPr sz="7900" lang="en-US">
                <a:solidFill>
                  <a:srgbClr val="FFFFFF"/>
                </a:solidFill>
              </a:rPr>
              <a:t>ব</a:t>
            </a:r>
            <a:r>
              <a:rPr sz="7900" lang="en-US">
                <a:solidFill>
                  <a:srgbClr val="FFFFFF"/>
                </a:solidFill>
              </a:rPr>
              <a:t>া</a:t>
            </a:r>
            <a:r>
              <a:rPr sz="7900" lang="en-US">
                <a:solidFill>
                  <a:srgbClr val="FFFFFF"/>
                </a:solidFill>
              </a:rPr>
              <a:t>ই</a:t>
            </a:r>
            <a:r>
              <a:rPr sz="7900" lang="en-US">
                <a:solidFill>
                  <a:srgbClr val="FFFFFF"/>
                </a:solidFill>
              </a:rPr>
              <a:t>ক</a:t>
            </a:r>
            <a:r>
              <a:rPr sz="7900" lang="en-US">
                <a:solidFill>
                  <a:srgbClr val="FFFFFF"/>
                </a:solidFill>
              </a:rPr>
              <a:t>ে</a:t>
            </a:r>
            <a:r>
              <a:rPr sz="7900" lang="en-US">
                <a:solidFill>
                  <a:srgbClr val="FFFFFF"/>
                </a:solidFill>
              </a:rPr>
              <a:t> </a:t>
            </a:r>
            <a:r>
              <a:rPr sz="7900" lang="en-US">
                <a:solidFill>
                  <a:srgbClr val="FFFFFF"/>
                </a:solidFill>
              </a:rPr>
              <a:t>স</a:t>
            </a:r>
            <a:r>
              <a:rPr sz="7900" lang="en-US">
                <a:solidFill>
                  <a:srgbClr val="FFFFFF"/>
                </a:solidFill>
              </a:rPr>
              <a:t>্</a:t>
            </a:r>
            <a:r>
              <a:rPr sz="7900" lang="en-US">
                <a:solidFill>
                  <a:srgbClr val="FFFFFF"/>
                </a:solidFill>
              </a:rPr>
              <a:t>ব</a:t>
            </a:r>
            <a:r>
              <a:rPr sz="7900" lang="en-US">
                <a:solidFill>
                  <a:srgbClr val="FFFFFF"/>
                </a:solidFill>
              </a:rPr>
              <a:t>া</a:t>
            </a:r>
            <a:r>
              <a:rPr sz="7900" lang="en-US">
                <a:solidFill>
                  <a:srgbClr val="FFFFFF"/>
                </a:solidFill>
              </a:rPr>
              <a:t>গ</a:t>
            </a:r>
            <a:r>
              <a:rPr sz="7900" lang="en-US">
                <a:solidFill>
                  <a:srgbClr val="FFFFFF"/>
                </a:solidFill>
              </a:rPr>
              <a:t>ত</a:t>
            </a:r>
            <a:r>
              <a:rPr sz="7900" lang="en-US">
                <a:solidFill>
                  <a:srgbClr val="FFFFFF"/>
                </a:solidFill>
              </a:rPr>
              <a:t>ম</a:t>
            </a:r>
            <a:endParaRPr sz="7900"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2000">
        <p14:prism dir="l" isContent="1" isInverted="0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CC"/>
        </a:solidFill>
      </p:bgPr>
    </p:bg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Hexagon 1048661"/>
          <p:cNvSpPr/>
          <p:nvPr/>
        </p:nvSpPr>
        <p:spPr>
          <a:xfrm>
            <a:off x="442840" y="0"/>
            <a:ext cx="8258319" cy="1143646"/>
          </a:xfrm>
          <a:prstGeom prst="hexagon"/>
          <a:solidFill>
            <a:srgbClr val="FFFFFF"/>
          </a:solidFill>
          <a:ln w="63500">
            <a:solidFill>
              <a:srgbClr val="666666"/>
            </a:solidFill>
          </a:ln>
        </p:spPr>
        <p:txBody>
          <a:bodyPr anchor="ctr"/>
          <a:p>
            <a:pPr algn="ctr"/>
            <a:r>
              <a:rPr altLang="en-US" b="1" sz="6800" lang="en-US">
                <a:solidFill>
                  <a:srgbClr val="000000"/>
                </a:solidFill>
              </a:rPr>
              <a:t>ওয়াজিদ</a:t>
            </a:r>
            <a:r>
              <a:rPr altLang="en-US" b="1" sz="6800" lang="en-US">
                <a:solidFill>
                  <a:srgbClr val="000000"/>
                </a:solidFill>
              </a:rPr>
              <a:t> পরিচিতি</a:t>
            </a:r>
            <a:endParaRPr altLang="en-US" sz="6800" lang="zh-CN">
              <a:solidFill>
                <a:srgbClr val="000000"/>
              </a:solidFill>
            </a:endParaRPr>
          </a:p>
        </p:txBody>
      </p:sp>
      <p:sp>
        <p:nvSpPr>
          <p:cNvPr id="1048602" name="Speech Bubble: Rectangle with Corners Rounded 1048663"/>
          <p:cNvSpPr/>
          <p:nvPr/>
        </p:nvSpPr>
        <p:spPr>
          <a:xfrm>
            <a:off x="143115" y="1340848"/>
            <a:ext cx="8857770" cy="4887140"/>
          </a:xfrm>
          <a:prstGeom prst="wedgeRoundRectCallout"/>
          <a:solidFill>
            <a:srgbClr val="FFE5E5"/>
          </a:solidFill>
          <a:ln w="50800">
            <a:solidFill>
              <a:srgbClr val="D04617"/>
            </a:solidFill>
            <a:prstDash val="dash"/>
          </a:ln>
        </p:spPr>
        <p:txBody>
          <a:bodyPr anchor="ctr"/>
          <a:p>
            <a:pPr algn="l"/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ও</a:t>
            </a:r>
            <a:r>
              <a:rPr b="1" sz="3800" lang="en-US">
                <a:solidFill>
                  <a:srgbClr val="0000FF"/>
                </a:solidFill>
              </a:rPr>
              <a:t>য়</a:t>
            </a:r>
            <a:r>
              <a:rPr b="1" sz="3800" lang="en-US">
                <a:solidFill>
                  <a:srgbClr val="0000FF"/>
                </a:solidFill>
              </a:rPr>
              <a:t>া</a:t>
            </a:r>
            <a:r>
              <a:rPr b="1" sz="3800" lang="en-US">
                <a:solidFill>
                  <a:srgbClr val="0000FF"/>
                </a:solidFill>
              </a:rPr>
              <a:t>জ</a:t>
            </a:r>
            <a:r>
              <a:rPr b="1" sz="3800" lang="en-US">
                <a:solidFill>
                  <a:srgbClr val="0000FF"/>
                </a:solidFill>
              </a:rPr>
              <a:t>িব</a:t>
            </a:r>
            <a:r>
              <a:rPr b="1" sz="3800" lang="en-US">
                <a:solidFill>
                  <a:srgbClr val="0000FF"/>
                </a:solidFill>
              </a:rPr>
              <a:t>(</a:t>
            </a:r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و</a:t>
            </a:r>
            <a:r>
              <a:rPr b="1" sz="3800" lang="en-US">
                <a:solidFill>
                  <a:srgbClr val="0000FF"/>
                </a:solidFill>
              </a:rPr>
              <a:t>ا</a:t>
            </a:r>
            <a:r>
              <a:rPr b="1" sz="3800" lang="en-US">
                <a:solidFill>
                  <a:srgbClr val="0000FF"/>
                </a:solidFill>
              </a:rPr>
              <a:t>ج</a:t>
            </a:r>
            <a:r>
              <a:rPr b="1" sz="3800" lang="en-US">
                <a:solidFill>
                  <a:srgbClr val="0000FF"/>
                </a:solidFill>
              </a:rPr>
              <a:t>ب</a:t>
            </a:r>
            <a:r>
              <a:rPr b="1" sz="3800" lang="en-US">
                <a:solidFill>
                  <a:srgbClr val="0000FF"/>
                </a:solidFill>
              </a:rPr>
              <a:t>)</a:t>
            </a:r>
            <a:r>
              <a:rPr b="1" sz="3800" lang="en-US">
                <a:solidFill>
                  <a:srgbClr val="0000FF"/>
                </a:solidFill>
              </a:rPr>
              <a:t> শব্দের অর্থ জরুরী </a:t>
            </a:r>
            <a:r>
              <a:rPr b="1" sz="3800" lang="en-US">
                <a:solidFill>
                  <a:srgbClr val="0000FF"/>
                </a:solidFill>
              </a:rPr>
              <a:t>,</a:t>
            </a:r>
            <a:r>
              <a:rPr b="1" sz="3800" lang="en-US">
                <a:solidFill>
                  <a:srgbClr val="0000FF"/>
                </a:solidFill>
              </a:rPr>
              <a:t>আবশ্যক</a:t>
            </a:r>
            <a:r>
              <a:rPr b="1" sz="3800" lang="en-US">
                <a:solidFill>
                  <a:srgbClr val="0000FF"/>
                </a:solidFill>
              </a:rPr>
              <a:t>।</a:t>
            </a:r>
            <a:endParaRPr b="1" sz="3800" lang="en-US">
              <a:solidFill>
                <a:srgbClr val="0000FF"/>
              </a:solidFill>
            </a:endParaRPr>
          </a:p>
          <a:p>
            <a:pPr algn="l"/>
            <a:r>
              <a:rPr b="1" sz="3800" lang="en-US">
                <a:solidFill>
                  <a:srgbClr val="0000FF"/>
                </a:solidFill>
              </a:rPr>
              <a:t> পরিভাষায়</a:t>
            </a:r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ও</a:t>
            </a:r>
            <a:r>
              <a:rPr b="1" sz="3800" lang="en-US">
                <a:solidFill>
                  <a:srgbClr val="0000FF"/>
                </a:solidFill>
              </a:rPr>
              <a:t>য়</a:t>
            </a:r>
            <a:r>
              <a:rPr b="1" sz="3800" lang="en-US">
                <a:solidFill>
                  <a:srgbClr val="0000FF"/>
                </a:solidFill>
              </a:rPr>
              <a:t>া</a:t>
            </a:r>
            <a:r>
              <a:rPr b="1" sz="3800" lang="en-US">
                <a:solidFill>
                  <a:srgbClr val="0000FF"/>
                </a:solidFill>
              </a:rPr>
              <a:t>জ</a:t>
            </a:r>
            <a:r>
              <a:rPr b="1" sz="3800" lang="en-US">
                <a:solidFill>
                  <a:srgbClr val="0000FF"/>
                </a:solidFill>
              </a:rPr>
              <a:t>ি</a:t>
            </a:r>
            <a:r>
              <a:rPr b="1" sz="3800" lang="en-US">
                <a:solidFill>
                  <a:srgbClr val="0000FF"/>
                </a:solidFill>
              </a:rPr>
              <a:t>ব</a:t>
            </a:r>
            <a:r>
              <a:rPr b="1" sz="3800" lang="en-US">
                <a:solidFill>
                  <a:srgbClr val="0000FF"/>
                </a:solidFill>
              </a:rPr>
              <a:t> হলো</a:t>
            </a:r>
            <a:r>
              <a:rPr b="1" sz="3800" lang="en-US">
                <a:solidFill>
                  <a:srgbClr val="0000FF"/>
                </a:solidFill>
              </a:rPr>
              <a:t> এমন</a:t>
            </a:r>
            <a:r>
              <a:rPr b="1" sz="3800" lang="en-US">
                <a:solidFill>
                  <a:srgbClr val="0000FF"/>
                </a:solidFill>
              </a:rPr>
              <a:t> বিধান</a:t>
            </a:r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য</a:t>
            </a:r>
            <a:r>
              <a:rPr b="1" sz="3800" lang="en-US">
                <a:solidFill>
                  <a:srgbClr val="0000FF"/>
                </a:solidFill>
              </a:rPr>
              <a:t>া</a:t>
            </a:r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ফ</a:t>
            </a:r>
            <a:r>
              <a:rPr b="1" sz="3800" lang="en-US">
                <a:solidFill>
                  <a:srgbClr val="0000FF"/>
                </a:solidFill>
              </a:rPr>
              <a:t>র</a:t>
            </a:r>
            <a:r>
              <a:rPr b="1" sz="3800" lang="en-US">
                <a:solidFill>
                  <a:srgbClr val="0000FF"/>
                </a:solidFill>
              </a:rPr>
              <a:t>জ</a:t>
            </a:r>
            <a:r>
              <a:rPr b="1" sz="3800" lang="en-US">
                <a:solidFill>
                  <a:srgbClr val="0000FF"/>
                </a:solidFill>
              </a:rPr>
              <a:t>ে</a:t>
            </a:r>
            <a:r>
              <a:rPr b="1" sz="3800" lang="en-US">
                <a:solidFill>
                  <a:srgbClr val="0000FF"/>
                </a:solidFill>
              </a:rPr>
              <a:t>র</a:t>
            </a:r>
            <a:r>
              <a:rPr b="1" sz="3800" lang="en-US">
                <a:solidFill>
                  <a:srgbClr val="0000FF"/>
                </a:solidFill>
              </a:rPr>
              <a:t> মত</a:t>
            </a:r>
            <a:r>
              <a:rPr b="1" sz="3800" lang="en-US">
                <a:solidFill>
                  <a:srgbClr val="0000FF"/>
                </a:solidFill>
              </a:rPr>
              <a:t> অবশ্যপালনীয়</a:t>
            </a:r>
            <a:r>
              <a:rPr b="1" sz="3800" lang="en-US">
                <a:solidFill>
                  <a:srgbClr val="0000FF"/>
                </a:solidFill>
              </a:rPr>
              <a:t>।</a:t>
            </a:r>
            <a:r>
              <a:rPr b="1" sz="3800" lang="en-US">
                <a:solidFill>
                  <a:srgbClr val="0000FF"/>
                </a:solidFill>
              </a:rPr>
              <a:t> তবে</a:t>
            </a:r>
            <a:r>
              <a:rPr b="1" sz="3800" lang="en-US">
                <a:solidFill>
                  <a:srgbClr val="0000FF"/>
                </a:solidFill>
              </a:rPr>
              <a:t> গুরুত্বের দিক</a:t>
            </a:r>
            <a:r>
              <a:rPr b="1" sz="3800" lang="en-US">
                <a:solidFill>
                  <a:srgbClr val="0000FF"/>
                </a:solidFill>
              </a:rPr>
              <a:t> থেকে</a:t>
            </a:r>
            <a:r>
              <a:rPr b="1" sz="3800" lang="en-US">
                <a:solidFill>
                  <a:srgbClr val="0000FF"/>
                </a:solidFill>
              </a:rPr>
              <a:t> ফরজের</a:t>
            </a:r>
            <a:r>
              <a:rPr b="1" sz="3800" lang="en-US">
                <a:solidFill>
                  <a:srgbClr val="0000FF"/>
                </a:solidFill>
              </a:rPr>
              <a:t> পর</a:t>
            </a:r>
            <a:r>
              <a:rPr b="1" sz="3800" lang="en-US">
                <a:solidFill>
                  <a:srgbClr val="0000FF"/>
                </a:solidFill>
              </a:rPr>
              <a:t> ওয়াজিবের স্থান</a:t>
            </a:r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।</a:t>
            </a:r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যেমন</a:t>
            </a:r>
            <a:r>
              <a:rPr b="1" sz="3800" lang="en-US">
                <a:solidFill>
                  <a:srgbClr val="0000FF"/>
                </a:solidFill>
              </a:rPr>
              <a:t> বিতরের সালাত</a:t>
            </a:r>
            <a:r>
              <a:rPr b="1" sz="3800" lang="en-US">
                <a:solidFill>
                  <a:srgbClr val="0000FF"/>
                </a:solidFill>
              </a:rPr>
              <a:t> ও দুই</a:t>
            </a:r>
            <a:r>
              <a:rPr b="1" sz="3800" lang="en-US">
                <a:solidFill>
                  <a:srgbClr val="0000FF"/>
                </a:solidFill>
              </a:rPr>
              <a:t> ঈদের</a:t>
            </a:r>
            <a:r>
              <a:rPr b="1" sz="3800" lang="en-US">
                <a:solidFill>
                  <a:srgbClr val="0000FF"/>
                </a:solidFill>
              </a:rPr>
              <a:t> সালাত</a:t>
            </a:r>
            <a:r>
              <a:rPr b="1" sz="3800" lang="en-US">
                <a:solidFill>
                  <a:srgbClr val="0000FF"/>
                </a:solidFill>
              </a:rPr>
              <a:t> ইত্যাদি</a:t>
            </a:r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।</a:t>
            </a:r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ও</a:t>
            </a:r>
            <a:r>
              <a:rPr b="1" sz="3800" lang="en-US">
                <a:solidFill>
                  <a:srgbClr val="0000FF"/>
                </a:solidFill>
              </a:rPr>
              <a:t>য়</a:t>
            </a:r>
            <a:r>
              <a:rPr b="1" sz="3800" lang="en-US">
                <a:solidFill>
                  <a:srgbClr val="0000FF"/>
                </a:solidFill>
              </a:rPr>
              <a:t>া</a:t>
            </a:r>
            <a:r>
              <a:rPr b="1" sz="3800" lang="en-US">
                <a:solidFill>
                  <a:srgbClr val="0000FF"/>
                </a:solidFill>
              </a:rPr>
              <a:t>জিব</a:t>
            </a:r>
            <a:r>
              <a:rPr b="1" sz="3800" lang="en-US">
                <a:solidFill>
                  <a:srgbClr val="0000FF"/>
                </a:solidFill>
              </a:rPr>
              <a:t> </a:t>
            </a:r>
            <a:r>
              <a:rPr b="1" sz="3800" lang="en-US">
                <a:solidFill>
                  <a:srgbClr val="0000FF"/>
                </a:solidFill>
              </a:rPr>
              <a:t>ত</a:t>
            </a:r>
            <a:r>
              <a:rPr b="1" sz="3800" lang="en-US">
                <a:solidFill>
                  <a:srgbClr val="0000FF"/>
                </a:solidFill>
              </a:rPr>
              <a:t>্য</a:t>
            </a:r>
            <a:r>
              <a:rPr b="1" sz="3800" lang="en-US">
                <a:solidFill>
                  <a:srgbClr val="0000FF"/>
                </a:solidFill>
              </a:rPr>
              <a:t>া</a:t>
            </a:r>
            <a:r>
              <a:rPr b="1" sz="3800" lang="en-US">
                <a:solidFill>
                  <a:srgbClr val="0000FF"/>
                </a:solidFill>
              </a:rPr>
              <a:t>গ</a:t>
            </a:r>
            <a:r>
              <a:rPr b="1" sz="3800" lang="en-US">
                <a:solidFill>
                  <a:srgbClr val="0000FF"/>
                </a:solidFill>
              </a:rPr>
              <a:t>ক</a:t>
            </a:r>
            <a:r>
              <a:rPr b="1" sz="3800" lang="en-US">
                <a:solidFill>
                  <a:srgbClr val="0000FF"/>
                </a:solidFill>
              </a:rPr>
              <a:t>া</a:t>
            </a:r>
            <a:r>
              <a:rPr b="1" sz="3800" lang="en-US">
                <a:solidFill>
                  <a:srgbClr val="0000FF"/>
                </a:solidFill>
              </a:rPr>
              <a:t>র</a:t>
            </a:r>
            <a:r>
              <a:rPr b="1" sz="3800" lang="en-US">
                <a:solidFill>
                  <a:srgbClr val="0000FF"/>
                </a:solidFill>
              </a:rPr>
              <a:t>ী</a:t>
            </a:r>
            <a:r>
              <a:rPr b="1" sz="3800" lang="en-US">
                <a:solidFill>
                  <a:srgbClr val="0000FF"/>
                </a:solidFill>
              </a:rPr>
              <a:t>ও</a:t>
            </a:r>
            <a:r>
              <a:rPr b="1" sz="3800" lang="en-US">
                <a:solidFill>
                  <a:srgbClr val="0000FF"/>
                </a:solidFill>
              </a:rPr>
              <a:t> কবীরা</a:t>
            </a:r>
            <a:r>
              <a:rPr b="1" sz="3800" lang="en-US">
                <a:solidFill>
                  <a:srgbClr val="0000FF"/>
                </a:solidFill>
              </a:rPr>
              <a:t> গুনাহ</a:t>
            </a:r>
            <a:r>
              <a:rPr b="1" sz="3800" lang="en-US">
                <a:solidFill>
                  <a:srgbClr val="0000FF"/>
                </a:solidFill>
              </a:rPr>
              <a:t>গ</a:t>
            </a:r>
            <a:r>
              <a:rPr b="1" sz="3800" lang="en-US">
                <a:solidFill>
                  <a:srgbClr val="0000FF"/>
                </a:solidFill>
              </a:rPr>
              <a:t>া</a:t>
            </a:r>
            <a:r>
              <a:rPr b="1" sz="3800" lang="en-US">
                <a:solidFill>
                  <a:srgbClr val="0000FF"/>
                </a:solidFill>
              </a:rPr>
              <a:t>র</a:t>
            </a:r>
            <a:r>
              <a:rPr b="1" sz="3800" lang="en-US">
                <a:solidFill>
                  <a:srgbClr val="0000FF"/>
                </a:solidFill>
              </a:rPr>
              <a:t> হিসেবে</a:t>
            </a:r>
            <a:r>
              <a:rPr b="1" sz="3800" lang="en-US">
                <a:solidFill>
                  <a:srgbClr val="0000FF"/>
                </a:solidFill>
              </a:rPr>
              <a:t> গণ্য</a:t>
            </a:r>
            <a:r>
              <a:rPr b="1" sz="3800" lang="en-US">
                <a:solidFill>
                  <a:srgbClr val="0000FF"/>
                </a:solidFill>
              </a:rPr>
              <a:t> হবে</a:t>
            </a:r>
            <a:r>
              <a:rPr b="1" sz="3800" lang="en-US">
                <a:solidFill>
                  <a:srgbClr val="0000FF"/>
                </a:solidFill>
              </a:rPr>
              <a:t>।</a:t>
            </a:r>
            <a:endParaRPr b="1" sz="3800"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12"/>
                                        <p:tgtEl>
                                          <p:spTgt spid="1048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dur="500" id="17"/>
                                        <p:tgtEl>
                                          <p:spTgt spid="1048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1" grpId="0" animBg="1"/>
      <p:bldP spid="104860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5CD"/>
        </a:solidFill>
      </p:bgPr>
    </p:bg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Parallelogram 1048667"/>
          <p:cNvSpPr/>
          <p:nvPr/>
        </p:nvSpPr>
        <p:spPr>
          <a:xfrm rot="21600000">
            <a:off x="904260" y="0"/>
            <a:ext cx="7335479" cy="1271403"/>
          </a:xfrm>
          <a:prstGeom prst="parallelogram"/>
          <a:solidFill>
            <a:srgbClr val="FFFFFF"/>
          </a:solidFill>
          <a:ln w="50800">
            <a:solidFill>
              <a:srgbClr val="FFE100"/>
            </a:solidFill>
          </a:ln>
        </p:spPr>
        <p:txBody>
          <a:bodyPr anchor="ctr"/>
          <a:p>
            <a:pPr algn="ctr"/>
            <a:r>
              <a:rPr altLang="en-US" b="1" sz="7100" lang="en-US">
                <a:solidFill>
                  <a:srgbClr val="000000"/>
                </a:solidFill>
              </a:rPr>
              <a:t>স</a:t>
            </a:r>
            <a:r>
              <a:rPr altLang="en-US" b="1" sz="7100" lang="en-US">
                <a:solidFill>
                  <a:srgbClr val="000000"/>
                </a:solidFill>
              </a:rPr>
              <a:t>ু</a:t>
            </a:r>
            <a:r>
              <a:rPr altLang="en-US" b="1" sz="7100" lang="en-US">
                <a:solidFill>
                  <a:srgbClr val="000000"/>
                </a:solidFill>
              </a:rPr>
              <a:t>ন</a:t>
            </a:r>
            <a:r>
              <a:rPr altLang="en-US" b="1" sz="7100" lang="en-US">
                <a:solidFill>
                  <a:srgbClr val="000000"/>
                </a:solidFill>
              </a:rPr>
              <a:t>্</a:t>
            </a:r>
            <a:r>
              <a:rPr altLang="en-US" b="1" sz="7100" lang="en-US">
                <a:solidFill>
                  <a:srgbClr val="000000"/>
                </a:solidFill>
              </a:rPr>
              <a:t>ন</a:t>
            </a:r>
            <a:r>
              <a:rPr altLang="en-US" b="1" sz="7100" lang="en-US">
                <a:solidFill>
                  <a:srgbClr val="000000"/>
                </a:solidFill>
              </a:rPr>
              <a:t>া</a:t>
            </a:r>
            <a:r>
              <a:rPr altLang="en-US" b="1" sz="7100" lang="en-US">
                <a:solidFill>
                  <a:srgbClr val="000000"/>
                </a:solidFill>
              </a:rPr>
              <a:t>ত</a:t>
            </a:r>
            <a:r>
              <a:rPr altLang="en-US" b="1" sz="7100" lang="en-US">
                <a:solidFill>
                  <a:srgbClr val="000000"/>
                </a:solidFill>
              </a:rPr>
              <a:t> </a:t>
            </a:r>
            <a:r>
              <a:rPr altLang="en-US" b="1" sz="7100" lang="en-US">
                <a:solidFill>
                  <a:srgbClr val="000000"/>
                </a:solidFill>
              </a:rPr>
              <a:t>প</a:t>
            </a:r>
            <a:r>
              <a:rPr altLang="en-US" b="1" sz="7100" lang="en-US">
                <a:solidFill>
                  <a:srgbClr val="000000"/>
                </a:solidFill>
              </a:rPr>
              <a:t>র</a:t>
            </a:r>
            <a:r>
              <a:rPr altLang="en-US" b="1" sz="7100" lang="en-US">
                <a:solidFill>
                  <a:srgbClr val="000000"/>
                </a:solidFill>
              </a:rPr>
              <a:t>ি</a:t>
            </a:r>
            <a:r>
              <a:rPr altLang="en-US" b="1" sz="7100" lang="en-US">
                <a:solidFill>
                  <a:srgbClr val="000000"/>
                </a:solidFill>
              </a:rPr>
              <a:t>চ</a:t>
            </a:r>
            <a:r>
              <a:rPr altLang="en-US" b="1" sz="7100" lang="en-US">
                <a:solidFill>
                  <a:srgbClr val="000000"/>
                </a:solidFill>
              </a:rPr>
              <a:t>িতি</a:t>
            </a:r>
            <a:endParaRPr altLang="en-US" sz="7100" lang="zh-CN">
              <a:solidFill>
                <a:srgbClr val="000000"/>
              </a:solidFill>
            </a:endParaRPr>
          </a:p>
        </p:txBody>
      </p:sp>
      <p:sp>
        <p:nvSpPr>
          <p:cNvPr id="1048604" name=""/>
          <p:cNvSpPr/>
          <p:nvPr/>
        </p:nvSpPr>
        <p:spPr>
          <a:xfrm>
            <a:off x="559312" y="1517745"/>
            <a:ext cx="8025377" cy="4873581"/>
          </a:xfrm>
          <a:prstGeom prst="roundRect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l"/>
            <a:r>
              <a:rPr b="1" sz="4000" lang="en-US">
                <a:solidFill>
                  <a:srgbClr val="0000FF"/>
                </a:solidFill>
              </a:rPr>
              <a:t>সুন্নাত</a:t>
            </a:r>
            <a:r>
              <a:rPr b="1" sz="4000" lang="en-US">
                <a:solidFill>
                  <a:srgbClr val="0000FF"/>
                </a:solidFill>
              </a:rPr>
              <a:t> </a:t>
            </a:r>
            <a:r>
              <a:rPr b="1" sz="4000" lang="en-US">
                <a:solidFill>
                  <a:srgbClr val="0000FF"/>
                </a:solidFill>
              </a:rPr>
              <a:t>(</a:t>
            </a:r>
            <a:r>
              <a:rPr b="1" sz="4000" lang="en-US">
                <a:solidFill>
                  <a:srgbClr val="0000FF"/>
                </a:solidFill>
              </a:rPr>
              <a:t> </a:t>
            </a:r>
            <a:r>
              <a:rPr b="1" sz="4000" lang="en-US">
                <a:solidFill>
                  <a:srgbClr val="0000FF"/>
                </a:solidFill>
              </a:rPr>
              <a:t>ا</a:t>
            </a:r>
            <a:r>
              <a:rPr b="1" sz="4000" lang="en-US">
                <a:solidFill>
                  <a:srgbClr val="0000FF"/>
                </a:solidFill>
              </a:rPr>
              <a:t>ل</a:t>
            </a:r>
            <a:r>
              <a:rPr b="1" sz="4000" lang="en-US">
                <a:solidFill>
                  <a:srgbClr val="0000FF"/>
                </a:solidFill>
              </a:rPr>
              <a:t>س</a:t>
            </a:r>
            <a:r>
              <a:rPr b="1" sz="4000" lang="en-US">
                <a:solidFill>
                  <a:srgbClr val="0000FF"/>
                </a:solidFill>
              </a:rPr>
              <a:t>ن</a:t>
            </a:r>
            <a:r>
              <a:rPr b="1" sz="4000" lang="en-US">
                <a:solidFill>
                  <a:srgbClr val="0000FF"/>
                </a:solidFill>
              </a:rPr>
              <a:t>ة</a:t>
            </a:r>
            <a:r>
              <a:rPr b="1" sz="4000" lang="en-US">
                <a:solidFill>
                  <a:srgbClr val="0000FF"/>
                </a:solidFill>
              </a:rPr>
              <a:t>)</a:t>
            </a:r>
            <a:r>
              <a:rPr b="1" sz="4000" lang="en-US">
                <a:solidFill>
                  <a:srgbClr val="0000FF"/>
                </a:solidFill>
              </a:rPr>
              <a:t> </a:t>
            </a:r>
            <a:r>
              <a:rPr b="1" sz="4000" lang="en-US">
                <a:solidFill>
                  <a:srgbClr val="0000FF"/>
                </a:solidFill>
              </a:rPr>
              <a:t>শব্দের</a:t>
            </a:r>
            <a:r>
              <a:rPr b="1" sz="4000" lang="en-US">
                <a:solidFill>
                  <a:srgbClr val="0000FF"/>
                </a:solidFill>
              </a:rPr>
              <a:t> শাব্দিক</a:t>
            </a:r>
            <a:r>
              <a:rPr b="1" sz="4000" lang="en-US">
                <a:solidFill>
                  <a:srgbClr val="0000FF"/>
                </a:solidFill>
              </a:rPr>
              <a:t> অর্থ</a:t>
            </a:r>
            <a:r>
              <a:rPr b="1" sz="4000" lang="en-US">
                <a:solidFill>
                  <a:srgbClr val="0000FF"/>
                </a:solidFill>
              </a:rPr>
              <a:t> রীতি</a:t>
            </a:r>
            <a:r>
              <a:rPr b="1" sz="4000" lang="en-US">
                <a:solidFill>
                  <a:srgbClr val="0000FF"/>
                </a:solidFill>
              </a:rPr>
              <a:t>-</a:t>
            </a:r>
            <a:r>
              <a:rPr b="1" sz="4000" lang="en-US">
                <a:solidFill>
                  <a:srgbClr val="0000FF"/>
                </a:solidFill>
              </a:rPr>
              <a:t>নীতি</a:t>
            </a:r>
            <a:r>
              <a:rPr b="1" sz="4000" lang="en-US">
                <a:solidFill>
                  <a:srgbClr val="0000FF"/>
                </a:solidFill>
              </a:rPr>
              <a:t>,</a:t>
            </a:r>
            <a:r>
              <a:rPr b="1" sz="4000" lang="en-US">
                <a:solidFill>
                  <a:srgbClr val="0000FF"/>
                </a:solidFill>
              </a:rPr>
              <a:t> আদর্শ</a:t>
            </a:r>
            <a:r>
              <a:rPr b="1" sz="4000" lang="en-US">
                <a:solidFill>
                  <a:srgbClr val="0000FF"/>
                </a:solidFill>
              </a:rPr>
              <a:t>।</a:t>
            </a:r>
            <a:endParaRPr b="1" sz="4000" lang="en-US">
              <a:solidFill>
                <a:srgbClr val="0000FF"/>
              </a:solidFill>
            </a:endParaRPr>
          </a:p>
          <a:p>
            <a:pPr algn="l"/>
            <a:r>
              <a:rPr b="1" sz="4000" lang="en-US">
                <a:solidFill>
                  <a:srgbClr val="0000FF"/>
                </a:solidFill>
              </a:rPr>
              <a:t>শরীয়তের</a:t>
            </a:r>
            <a:r>
              <a:rPr b="1" sz="4000" lang="en-US">
                <a:solidFill>
                  <a:srgbClr val="0000FF"/>
                </a:solidFill>
              </a:rPr>
              <a:t> পরিভাষায়</a:t>
            </a:r>
            <a:r>
              <a:rPr b="1" sz="4000" lang="en-US">
                <a:solidFill>
                  <a:srgbClr val="0000FF"/>
                </a:solidFill>
              </a:rPr>
              <a:t>-</a:t>
            </a:r>
            <a:r>
              <a:rPr b="1" sz="4000" lang="en-US">
                <a:solidFill>
                  <a:srgbClr val="0000FF"/>
                </a:solidFill>
              </a:rPr>
              <a:t> </a:t>
            </a:r>
            <a:r>
              <a:rPr b="1" sz="4000" lang="en-US">
                <a:solidFill>
                  <a:srgbClr val="0000FF"/>
                </a:solidFill>
              </a:rPr>
              <a:t> ফরজ</a:t>
            </a:r>
            <a:r>
              <a:rPr b="1" sz="4000" lang="en-US">
                <a:solidFill>
                  <a:srgbClr val="0000FF"/>
                </a:solidFill>
              </a:rPr>
              <a:t> ও</a:t>
            </a:r>
            <a:r>
              <a:rPr b="1" sz="4000" lang="en-US">
                <a:solidFill>
                  <a:srgbClr val="0000FF"/>
                </a:solidFill>
              </a:rPr>
              <a:t> ওয়াজিব</a:t>
            </a:r>
            <a:r>
              <a:rPr b="1" sz="4000" lang="en-US">
                <a:solidFill>
                  <a:srgbClr val="0000FF"/>
                </a:solidFill>
              </a:rPr>
              <a:t> ব্যতীত</a:t>
            </a:r>
            <a:r>
              <a:rPr b="1" sz="4000" lang="en-US">
                <a:solidFill>
                  <a:srgbClr val="0000FF"/>
                </a:solidFill>
              </a:rPr>
              <a:t> </a:t>
            </a:r>
            <a:r>
              <a:rPr b="1" sz="4000" lang="en-US">
                <a:solidFill>
                  <a:srgbClr val="0000FF"/>
                </a:solidFill>
              </a:rPr>
              <a:t>দ</a:t>
            </a:r>
            <a:r>
              <a:rPr b="1" sz="4000" lang="en-US">
                <a:solidFill>
                  <a:srgbClr val="0000FF"/>
                </a:solidFill>
              </a:rPr>
              <a:t>ী</a:t>
            </a:r>
            <a:r>
              <a:rPr b="1" sz="4000" lang="en-US">
                <a:solidFill>
                  <a:srgbClr val="0000FF"/>
                </a:solidFill>
              </a:rPr>
              <a:t>নের</a:t>
            </a:r>
            <a:r>
              <a:rPr b="1" sz="4000" lang="en-US">
                <a:solidFill>
                  <a:srgbClr val="0000FF"/>
                </a:solidFill>
              </a:rPr>
              <a:t> যে সকল</a:t>
            </a:r>
            <a:r>
              <a:rPr b="1" sz="4000" lang="en-US">
                <a:solidFill>
                  <a:srgbClr val="0000FF"/>
                </a:solidFill>
              </a:rPr>
              <a:t> কাজ</a:t>
            </a:r>
            <a:r>
              <a:rPr b="1" sz="4000" lang="en-US">
                <a:solidFill>
                  <a:srgbClr val="0000FF"/>
                </a:solidFill>
              </a:rPr>
              <a:t> রাসূলুল্লাহ</a:t>
            </a:r>
            <a:r>
              <a:rPr b="1" sz="4000" lang="en-US">
                <a:solidFill>
                  <a:srgbClr val="0000FF"/>
                </a:solidFill>
              </a:rPr>
              <a:t> সাল্লাল্লাহু</a:t>
            </a:r>
            <a:r>
              <a:rPr b="1" sz="4000" lang="en-US">
                <a:solidFill>
                  <a:srgbClr val="0000FF"/>
                </a:solidFill>
              </a:rPr>
              <a:t> আলাইহি ওয়াসাল্লাম</a:t>
            </a:r>
            <a:r>
              <a:rPr b="1" sz="4000" lang="en-US">
                <a:solidFill>
                  <a:srgbClr val="0000FF"/>
                </a:solidFill>
              </a:rPr>
              <a:t> নিজে</a:t>
            </a:r>
            <a:r>
              <a:rPr b="1" sz="4000" lang="en-US">
                <a:solidFill>
                  <a:srgbClr val="0000FF"/>
                </a:solidFill>
              </a:rPr>
              <a:t> করেছেন</a:t>
            </a:r>
            <a:r>
              <a:rPr b="1" sz="4000" lang="en-US">
                <a:solidFill>
                  <a:srgbClr val="0000FF"/>
                </a:solidFill>
              </a:rPr>
              <a:t>,</a:t>
            </a:r>
            <a:r>
              <a:rPr b="1" sz="4000" lang="en-US">
                <a:solidFill>
                  <a:srgbClr val="0000FF"/>
                </a:solidFill>
              </a:rPr>
              <a:t> করার</a:t>
            </a:r>
            <a:r>
              <a:rPr b="1" sz="4000" lang="en-US">
                <a:solidFill>
                  <a:srgbClr val="0000FF"/>
                </a:solidFill>
              </a:rPr>
              <a:t> নির্দেশ</a:t>
            </a:r>
            <a:r>
              <a:rPr b="1" sz="4000" lang="en-US">
                <a:solidFill>
                  <a:srgbClr val="0000FF"/>
                </a:solidFill>
              </a:rPr>
              <a:t> দিয়েছেন</a:t>
            </a:r>
            <a:r>
              <a:rPr b="1" sz="4000" lang="en-US">
                <a:solidFill>
                  <a:srgbClr val="0000FF"/>
                </a:solidFill>
              </a:rPr>
              <a:t> বা অনুমোদন</a:t>
            </a:r>
            <a:r>
              <a:rPr b="1" sz="4000" lang="en-US">
                <a:solidFill>
                  <a:srgbClr val="0000FF"/>
                </a:solidFill>
              </a:rPr>
              <a:t> করেছেন</a:t>
            </a:r>
            <a:r>
              <a:rPr b="1" sz="4000" lang="en-US">
                <a:solidFill>
                  <a:srgbClr val="0000FF"/>
                </a:solidFill>
              </a:rPr>
              <a:t> তাকে</a:t>
            </a:r>
            <a:r>
              <a:rPr b="1" sz="4000" lang="en-US">
                <a:solidFill>
                  <a:srgbClr val="0000FF"/>
                </a:solidFill>
              </a:rPr>
              <a:t> সু</a:t>
            </a:r>
            <a:r>
              <a:rPr b="1" sz="4000" lang="en-US">
                <a:solidFill>
                  <a:srgbClr val="0000FF"/>
                </a:solidFill>
              </a:rPr>
              <a:t>ন</a:t>
            </a:r>
            <a:r>
              <a:rPr b="1" sz="4000" lang="en-US">
                <a:solidFill>
                  <a:srgbClr val="0000FF"/>
                </a:solidFill>
              </a:rPr>
              <a:t>্</a:t>
            </a:r>
            <a:r>
              <a:rPr b="1" sz="4000" lang="en-US">
                <a:solidFill>
                  <a:srgbClr val="0000FF"/>
                </a:solidFill>
              </a:rPr>
              <a:t>ন</a:t>
            </a:r>
            <a:r>
              <a:rPr b="1" sz="4000" lang="en-US">
                <a:solidFill>
                  <a:srgbClr val="0000FF"/>
                </a:solidFill>
              </a:rPr>
              <a:t>া</a:t>
            </a:r>
            <a:r>
              <a:rPr b="1" sz="4000" lang="en-US">
                <a:solidFill>
                  <a:srgbClr val="0000FF"/>
                </a:solidFill>
              </a:rPr>
              <a:t>ত</a:t>
            </a:r>
            <a:r>
              <a:rPr b="1" sz="4000" lang="en-US">
                <a:solidFill>
                  <a:srgbClr val="0000FF"/>
                </a:solidFill>
              </a:rPr>
              <a:t> বলা</a:t>
            </a:r>
            <a:r>
              <a:rPr b="1" sz="4000" lang="en-US">
                <a:solidFill>
                  <a:srgbClr val="0000FF"/>
                </a:solidFill>
              </a:rPr>
              <a:t> হয়</a:t>
            </a:r>
            <a:r>
              <a:rPr b="1" sz="4000" lang="en-US">
                <a:solidFill>
                  <a:srgbClr val="0000FF"/>
                </a:solidFill>
              </a:rPr>
              <a:t>।</a:t>
            </a:r>
            <a:endParaRPr b="1" sz="4000"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500">
        <p:rando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2"/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dur="500" id="13"/>
                                        <p:tgtEl>
                                          <p:spTgt spid="1048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B7B6"/>
        </a:solidFill>
      </p:bgPr>
    </p:bg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Arrow: Pentagon 1048671"/>
          <p:cNvSpPr/>
          <p:nvPr/>
        </p:nvSpPr>
        <p:spPr>
          <a:xfrm>
            <a:off x="1491180" y="-116347"/>
            <a:ext cx="6161639" cy="1498166"/>
          </a:xfrm>
          <a:prstGeom prst="homePlate"/>
          <a:solidFill>
            <a:srgbClr val="CCFECC"/>
          </a:solidFill>
          <a:ln w="38100">
            <a:solidFill>
              <a:srgbClr val="92D04F"/>
            </a:solidFill>
          </a:ln>
        </p:spPr>
        <p:txBody>
          <a:bodyPr anchor="ctr"/>
          <a:p>
            <a:pPr algn="ctr"/>
            <a:r>
              <a:rPr altLang="en-US" b="1" sz="6000" lang="en-US">
                <a:solidFill>
                  <a:srgbClr val="FF6600"/>
                </a:solidFill>
              </a:rPr>
              <a:t>সুন</a:t>
            </a:r>
            <a:r>
              <a:rPr altLang="en-US" b="1" sz="6000" lang="en-US">
                <a:solidFill>
                  <a:srgbClr val="FF6600"/>
                </a:solidFill>
              </a:rPr>
              <a:t>্</a:t>
            </a:r>
            <a:r>
              <a:rPr altLang="en-US" b="1" sz="6000" lang="en-US">
                <a:solidFill>
                  <a:srgbClr val="FF6600"/>
                </a:solidFill>
              </a:rPr>
              <a:t>ন</a:t>
            </a:r>
            <a:r>
              <a:rPr altLang="en-US" b="1" sz="6000" lang="en-US">
                <a:solidFill>
                  <a:srgbClr val="FF6600"/>
                </a:solidFill>
              </a:rPr>
              <a:t>া</a:t>
            </a:r>
            <a:r>
              <a:rPr altLang="en-US" b="1" sz="6000" lang="en-US">
                <a:solidFill>
                  <a:srgbClr val="FF6600"/>
                </a:solidFill>
              </a:rPr>
              <a:t>তের</a:t>
            </a:r>
            <a:r>
              <a:rPr altLang="en-US" b="1" sz="6000" lang="en-US">
                <a:solidFill>
                  <a:srgbClr val="FF6600"/>
                </a:solidFill>
              </a:rPr>
              <a:t> প্রকার</a:t>
            </a:r>
            <a:endParaRPr altLang="en-US" sz="6000" lang="zh-CN"/>
          </a:p>
        </p:txBody>
      </p:sp>
      <p:sp>
        <p:nvSpPr>
          <p:cNvPr id="1048606" name=""/>
          <p:cNvSpPr/>
          <p:nvPr/>
        </p:nvSpPr>
        <p:spPr>
          <a:xfrm>
            <a:off x="335042" y="2155529"/>
            <a:ext cx="8586098" cy="3115281"/>
          </a:xfrm>
          <a:prstGeom prst="wedgeRoundRectCallout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l"/>
            <a:r>
              <a:rPr sz="4300" lang="en-US"/>
              <a:t>সুন্নত দুই প্রকার</a:t>
            </a:r>
            <a:r>
              <a:rPr sz="4300" lang="en-US"/>
              <a:t> যথা</a:t>
            </a:r>
            <a:r>
              <a:rPr sz="4300" lang="en-US"/>
              <a:t>-</a:t>
            </a:r>
            <a:endParaRPr sz="4300" lang="en-US"/>
          </a:p>
          <a:p>
            <a:pPr algn="l"/>
            <a:r>
              <a:rPr sz="4300" lang="en-US"/>
              <a:t>১</a:t>
            </a:r>
            <a:r>
              <a:rPr sz="4300" lang="en-US"/>
              <a:t> </a:t>
            </a:r>
            <a:r>
              <a:rPr sz="4300" lang="en-US"/>
              <a:t>।</a:t>
            </a:r>
            <a:r>
              <a:rPr sz="4300" lang="en-US"/>
              <a:t> </a:t>
            </a:r>
            <a:r>
              <a:rPr sz="4300" lang="en-US"/>
              <a:t>সুন্নাতে</a:t>
            </a:r>
            <a:r>
              <a:rPr sz="4300" lang="en-US"/>
              <a:t> মুয়াক্কাদা</a:t>
            </a:r>
            <a:r>
              <a:rPr sz="4300" lang="en-US"/>
              <a:t> </a:t>
            </a:r>
            <a:r>
              <a:rPr sz="4300" lang="en-US"/>
              <a:t>س</a:t>
            </a:r>
            <a:r>
              <a:rPr sz="4300" lang="en-US"/>
              <a:t>ن</a:t>
            </a:r>
            <a:r>
              <a:rPr sz="4300" lang="en-US"/>
              <a:t>ة</a:t>
            </a:r>
            <a:r>
              <a:rPr sz="4300" lang="en-US"/>
              <a:t> </a:t>
            </a:r>
            <a:r>
              <a:rPr sz="4300" lang="en-US"/>
              <a:t>م</a:t>
            </a:r>
            <a:r>
              <a:rPr sz="4300" lang="en-US"/>
              <a:t>ؤ</a:t>
            </a:r>
            <a:r>
              <a:rPr sz="4300" lang="en-US"/>
              <a:t>ك</a:t>
            </a:r>
            <a:r>
              <a:rPr sz="4300" lang="en-US"/>
              <a:t>د</a:t>
            </a:r>
            <a:r>
              <a:rPr sz="4300" lang="en-US"/>
              <a:t>ة</a:t>
            </a:r>
            <a:endParaRPr sz="4300" lang="en-US"/>
          </a:p>
          <a:p>
            <a:pPr algn="l"/>
            <a:r>
              <a:rPr sz="4300" lang="en-US"/>
              <a:t>২</a:t>
            </a:r>
            <a:r>
              <a:rPr sz="4300" lang="en-US"/>
              <a:t> </a:t>
            </a:r>
            <a:r>
              <a:rPr sz="4300" lang="en-US"/>
              <a:t>।</a:t>
            </a:r>
            <a:r>
              <a:rPr sz="4300" lang="en-US"/>
              <a:t> </a:t>
            </a:r>
            <a:r>
              <a:rPr sz="4300" lang="en-US"/>
              <a:t>সুন্নাতে</a:t>
            </a:r>
            <a:r>
              <a:rPr sz="4300" lang="en-US"/>
              <a:t> </a:t>
            </a:r>
            <a:r>
              <a:rPr sz="4300" lang="en-US"/>
              <a:t>গ</a:t>
            </a:r>
            <a:r>
              <a:rPr sz="4300" lang="en-US"/>
              <a:t>া</a:t>
            </a:r>
            <a:r>
              <a:rPr sz="4300" lang="en-US"/>
              <a:t>য়</a:t>
            </a:r>
            <a:r>
              <a:rPr sz="4300" lang="en-US"/>
              <a:t>র</a:t>
            </a:r>
            <a:r>
              <a:rPr sz="4300" lang="en-US"/>
              <a:t> মুয়াক</a:t>
            </a:r>
            <a:r>
              <a:rPr sz="4300" lang="en-US"/>
              <a:t> </a:t>
            </a:r>
            <a:r>
              <a:rPr sz="4300" lang="en-US"/>
              <a:t>س</a:t>
            </a:r>
            <a:r>
              <a:rPr sz="4300" lang="en-US"/>
              <a:t>ن</a:t>
            </a:r>
            <a:r>
              <a:rPr sz="4300" lang="en-US"/>
              <a:t>ة</a:t>
            </a:r>
            <a:r>
              <a:rPr sz="4300" lang="en-US"/>
              <a:t> </a:t>
            </a:r>
            <a:r>
              <a:rPr sz="4300" lang="en-US"/>
              <a:t>غ</a:t>
            </a:r>
            <a:r>
              <a:rPr sz="4300" lang="en-US"/>
              <a:t>ي</a:t>
            </a:r>
            <a:r>
              <a:rPr sz="4300" lang="en-US"/>
              <a:t>ر</a:t>
            </a:r>
            <a:r>
              <a:rPr sz="4300" lang="en-US"/>
              <a:t> </a:t>
            </a:r>
            <a:r>
              <a:rPr sz="4300" lang="en-US"/>
              <a:t>م</a:t>
            </a:r>
            <a:r>
              <a:rPr sz="4300" lang="en-US"/>
              <a:t>ؤ</a:t>
            </a:r>
            <a:r>
              <a:rPr sz="4300" lang="en-US"/>
              <a:t>ك</a:t>
            </a:r>
            <a:r>
              <a:rPr sz="4300" lang="en-US"/>
              <a:t>د</a:t>
            </a:r>
            <a:r>
              <a:rPr sz="4300" lang="en-US"/>
              <a:t>ة</a:t>
            </a:r>
            <a:r>
              <a:rPr sz="4300" lang="en-US"/>
              <a:t> </a:t>
            </a:r>
            <a:r>
              <a:rPr sz="4300" lang="en-US"/>
              <a:t> </a:t>
            </a:r>
            <a:r>
              <a:rPr sz="4300" lang="en-US"/>
              <a:t> </a:t>
            </a:r>
            <a:endParaRPr sz="430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500">
        <p:split orient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E5"/>
        </a:solidFill>
      </p:bgPr>
    </p:bg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"/>
          <p:cNvSpPr/>
          <p:nvPr/>
        </p:nvSpPr>
        <p:spPr>
          <a:xfrm>
            <a:off x="1366005" y="0"/>
            <a:ext cx="5989607" cy="2133600"/>
          </a:xfrm>
          <a:prstGeom prst="wedgeRoundRectCallout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ctr"/>
            <a:r>
              <a:rPr b="1" sz="4000" lang="en-US">
                <a:solidFill>
                  <a:srgbClr val="0000FF"/>
                </a:solidFill>
              </a:rPr>
              <a:t>সুন্নাতে মুয়াক্কাদা এর </a:t>
            </a:r>
            <a:r>
              <a:rPr b="1" sz="4000" lang="en-US">
                <a:solidFill>
                  <a:srgbClr val="0000FF"/>
                </a:solidFill>
              </a:rPr>
              <a:t>সংজ্ঞা</a:t>
            </a:r>
            <a:endParaRPr b="1" sz="4000" lang="en-US">
              <a:solidFill>
                <a:srgbClr val="0000FF"/>
              </a:solidFill>
            </a:endParaRPr>
          </a:p>
        </p:txBody>
      </p:sp>
      <p:sp>
        <p:nvSpPr>
          <p:cNvPr id="1048608" name=""/>
          <p:cNvSpPr/>
          <p:nvPr/>
        </p:nvSpPr>
        <p:spPr>
          <a:xfrm>
            <a:off x="270522" y="2585287"/>
            <a:ext cx="8758397" cy="4270795"/>
          </a:xfrm>
          <a:prstGeom prst="roundRect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l"/>
            <a:r>
              <a:rPr sz="3600" lang="en-US"/>
              <a:t>যে সকল কাজ</a:t>
            </a:r>
            <a:r>
              <a:rPr sz="3600" lang="en-US"/>
              <a:t> রাসূলুল্লাহ</a:t>
            </a:r>
            <a:r>
              <a:rPr sz="3600" lang="en-US"/>
              <a:t> সাল্লাল্লাহু</a:t>
            </a:r>
            <a:r>
              <a:rPr sz="3600" lang="en-US"/>
              <a:t> আলাইহি</a:t>
            </a:r>
            <a:r>
              <a:rPr sz="3600" lang="en-US"/>
              <a:t> ওয়াসাল্লাম</a:t>
            </a:r>
            <a:r>
              <a:rPr sz="3600" lang="en-US"/>
              <a:t> সর্বদা</a:t>
            </a:r>
            <a:r>
              <a:rPr sz="3600" lang="en-US"/>
              <a:t> পালন</a:t>
            </a:r>
            <a:r>
              <a:rPr sz="3600" lang="en-US"/>
              <a:t> করতেন</a:t>
            </a:r>
            <a:r>
              <a:rPr sz="3600" lang="en-US"/>
              <a:t> এবং</a:t>
            </a:r>
            <a:r>
              <a:rPr sz="3600" lang="en-US"/>
              <a:t> অন্যদেরও</a:t>
            </a:r>
            <a:r>
              <a:rPr sz="3600" lang="en-US"/>
              <a:t> পালনের</a:t>
            </a:r>
            <a:r>
              <a:rPr sz="3600" lang="en-US"/>
              <a:t> তাগিদ</a:t>
            </a:r>
            <a:r>
              <a:rPr sz="3600" lang="en-US"/>
              <a:t> দিয়ে</a:t>
            </a:r>
            <a:r>
              <a:rPr sz="3600" lang="en-US"/>
              <a:t>ত</a:t>
            </a:r>
            <a:r>
              <a:rPr sz="3600" lang="en-US"/>
              <a:t>ে</a:t>
            </a:r>
            <a:r>
              <a:rPr sz="3600" lang="en-US"/>
              <a:t>ন</a:t>
            </a:r>
            <a:r>
              <a:rPr sz="3600" lang="en-US"/>
              <a:t> সে গুলোকে সুন্নাতে মুয়াক্কাদা</a:t>
            </a:r>
            <a:r>
              <a:rPr sz="3600" lang="en-US"/>
              <a:t> বলে</a:t>
            </a:r>
            <a:r>
              <a:rPr sz="3600" lang="en-US"/>
              <a:t>।</a:t>
            </a:r>
            <a:r>
              <a:rPr sz="3600" lang="en-US"/>
              <a:t> যেমন</a:t>
            </a:r>
            <a:r>
              <a:rPr sz="3600" lang="en-US"/>
              <a:t> জামাতের</a:t>
            </a:r>
            <a:r>
              <a:rPr sz="3600" lang="en-US"/>
              <a:t> সাথে</a:t>
            </a:r>
            <a:r>
              <a:rPr sz="3600" lang="en-US"/>
              <a:t> সালাত</a:t>
            </a:r>
            <a:r>
              <a:rPr sz="3600" lang="en-US"/>
              <a:t> আদায়</a:t>
            </a:r>
            <a:r>
              <a:rPr sz="3600" lang="en-US"/>
              <a:t>,</a:t>
            </a:r>
            <a:r>
              <a:rPr sz="3600" lang="en-US"/>
              <a:t> ফজরের দুই রাকাত</a:t>
            </a:r>
            <a:r>
              <a:rPr sz="3600" lang="en-US"/>
              <a:t> সুন্নত</a:t>
            </a:r>
            <a:r>
              <a:rPr sz="3600" lang="en-US"/>
              <a:t> আদায়</a:t>
            </a:r>
            <a:r>
              <a:rPr sz="3600" lang="en-US"/>
              <a:t> ইত্যাদি</a:t>
            </a:r>
            <a:r>
              <a:rPr sz="3600" lang="en-US"/>
              <a:t>।</a:t>
            </a:r>
            <a:r>
              <a:rPr sz="3600" lang="en-US"/>
              <a:t> আমলের দিক থেকে</a:t>
            </a:r>
            <a:r>
              <a:rPr sz="3600" lang="en-US"/>
              <a:t> সুন্নতে মুয়াক্কাদা</a:t>
            </a:r>
            <a:r>
              <a:rPr sz="3600" lang="en-US"/>
              <a:t> </a:t>
            </a:r>
            <a:r>
              <a:rPr sz="3600" lang="en-US"/>
              <a:t>ও</a:t>
            </a:r>
            <a:r>
              <a:rPr sz="3600" lang="en-US"/>
              <a:t>য়</a:t>
            </a:r>
            <a:r>
              <a:rPr sz="3600" lang="en-US"/>
              <a:t>া</a:t>
            </a:r>
            <a:r>
              <a:rPr sz="3600" lang="en-US"/>
              <a:t>জ</a:t>
            </a:r>
            <a:r>
              <a:rPr sz="3600" lang="en-US"/>
              <a:t>ি</a:t>
            </a:r>
            <a:r>
              <a:rPr sz="3600" lang="en-US"/>
              <a:t>ব</a:t>
            </a:r>
            <a:r>
              <a:rPr sz="3600" lang="en-US"/>
              <a:t>ে</a:t>
            </a:r>
            <a:r>
              <a:rPr sz="3600" lang="en-US"/>
              <a:t>র</a:t>
            </a:r>
            <a:r>
              <a:rPr sz="3600" lang="en-US"/>
              <a:t> </a:t>
            </a:r>
            <a:r>
              <a:rPr sz="3600" lang="en-US"/>
              <a:t>কাছাকাছি</a:t>
            </a:r>
            <a:r>
              <a:rPr sz="3600" lang="en-US"/>
              <a:t>।</a:t>
            </a:r>
            <a:endParaRPr sz="360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250">
        <p14:switch dir="l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"/>
          <p:cNvSpPr/>
          <p:nvPr/>
        </p:nvSpPr>
        <p:spPr>
          <a:xfrm>
            <a:off x="460326" y="266949"/>
            <a:ext cx="8568930" cy="2798404"/>
          </a:xfrm>
          <a:prstGeom prst="diamond"/>
          <a:solidFill>
            <a:srgbClr val="FFFFFF"/>
          </a:solidFill>
          <a:ln w="50800">
            <a:solidFill>
              <a:srgbClr val="D04617"/>
            </a:solidFill>
            <a:prstDash val="sysDash"/>
          </a:ln>
        </p:spPr>
        <p:txBody>
          <a:bodyPr anchor="ctr"/>
          <a:p>
            <a:pPr algn="ctr"/>
            <a:r>
              <a:rPr b="1" sz="5000" lang="en-US">
                <a:solidFill>
                  <a:srgbClr val="000000"/>
                </a:solidFill>
              </a:rPr>
              <a:t>সুন্নাতে</a:t>
            </a:r>
            <a:r>
              <a:rPr b="1" sz="5000" lang="en-US">
                <a:solidFill>
                  <a:srgbClr val="000000"/>
                </a:solidFill>
              </a:rPr>
              <a:t> </a:t>
            </a:r>
            <a:r>
              <a:rPr b="1" sz="5000" lang="en-US">
                <a:solidFill>
                  <a:srgbClr val="000000"/>
                </a:solidFill>
              </a:rPr>
              <a:t>গ</a:t>
            </a:r>
            <a:r>
              <a:rPr b="1" sz="5000" lang="en-US">
                <a:solidFill>
                  <a:srgbClr val="000000"/>
                </a:solidFill>
              </a:rPr>
              <a:t>া</a:t>
            </a:r>
            <a:r>
              <a:rPr b="1" sz="5000" lang="en-US">
                <a:solidFill>
                  <a:srgbClr val="000000"/>
                </a:solidFill>
              </a:rPr>
              <a:t>য়</a:t>
            </a:r>
            <a:r>
              <a:rPr b="1" sz="5000" lang="en-US">
                <a:solidFill>
                  <a:srgbClr val="000000"/>
                </a:solidFill>
              </a:rPr>
              <a:t>র</a:t>
            </a:r>
            <a:r>
              <a:rPr b="1" sz="5000" lang="en-US">
                <a:solidFill>
                  <a:srgbClr val="000000"/>
                </a:solidFill>
              </a:rPr>
              <a:t>ে</a:t>
            </a:r>
            <a:r>
              <a:rPr b="1" sz="5000" lang="en-US">
                <a:solidFill>
                  <a:srgbClr val="000000"/>
                </a:solidFill>
              </a:rPr>
              <a:t> মুয়াক্কাদা</a:t>
            </a:r>
            <a:r>
              <a:rPr b="1" sz="5000" lang="en-US">
                <a:solidFill>
                  <a:srgbClr val="000000"/>
                </a:solidFill>
              </a:rPr>
              <a:t> </a:t>
            </a:r>
            <a:r>
              <a:rPr b="1" sz="5000" lang="en-US">
                <a:solidFill>
                  <a:srgbClr val="000000"/>
                </a:solidFill>
              </a:rPr>
              <a:t>সংজ্ঞা</a:t>
            </a:r>
            <a:endParaRPr b="1" sz="5000" lang="en-US">
              <a:solidFill>
                <a:srgbClr val="000000"/>
              </a:solidFill>
            </a:endParaRPr>
          </a:p>
        </p:txBody>
      </p:sp>
      <p:sp>
        <p:nvSpPr>
          <p:cNvPr id="1048610" name=""/>
          <p:cNvSpPr/>
          <p:nvPr/>
        </p:nvSpPr>
        <p:spPr>
          <a:xfrm>
            <a:off x="126839" y="3177073"/>
            <a:ext cx="8490949" cy="3680926"/>
          </a:xfrm>
          <a:prstGeom prst="roundRect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l"/>
            <a:r>
              <a:rPr b="1" sz="3500" lang="en-US">
                <a:solidFill>
                  <a:srgbClr val="0000FF"/>
                </a:solidFill>
              </a:rPr>
              <a:t>য</a:t>
            </a:r>
            <a:r>
              <a:rPr b="1" sz="3500" lang="en-US">
                <a:solidFill>
                  <a:srgbClr val="0000FF"/>
                </a:solidFill>
              </a:rPr>
              <a:t>ে</a:t>
            </a:r>
            <a:r>
              <a:rPr b="1" sz="3500" lang="en-US">
                <a:solidFill>
                  <a:srgbClr val="0000FF"/>
                </a:solidFill>
              </a:rPr>
              <a:t> কাজ রাসূলুল্লাহ সাল্লাল্লাহু আলাইহি ওয়াসাল্লাম মাঝেমধ্যে করতেন কিন্তু অন্যকে তা করতে তাগিদ দেন নি সেগুলোকে সুন্নাতে </a:t>
            </a:r>
            <a:r>
              <a:rPr b="1" sz="3500" lang="en-US">
                <a:solidFill>
                  <a:srgbClr val="0000FF"/>
                </a:solidFill>
              </a:rPr>
              <a:t> </a:t>
            </a:r>
            <a:r>
              <a:rPr b="1" sz="3500" lang="en-US">
                <a:solidFill>
                  <a:srgbClr val="0000FF"/>
                </a:solidFill>
              </a:rPr>
              <a:t>গায়</a:t>
            </a:r>
            <a:r>
              <a:rPr b="1" sz="3500" lang="en-US">
                <a:solidFill>
                  <a:srgbClr val="0000FF"/>
                </a:solidFill>
              </a:rPr>
              <a:t>র</a:t>
            </a:r>
            <a:r>
              <a:rPr b="1" sz="3500" lang="en-US">
                <a:solidFill>
                  <a:srgbClr val="0000FF"/>
                </a:solidFill>
              </a:rPr>
              <a:t>ে</a:t>
            </a:r>
            <a:r>
              <a:rPr b="1" sz="3500" lang="en-US">
                <a:solidFill>
                  <a:srgbClr val="0000FF"/>
                </a:solidFill>
              </a:rPr>
              <a:t> </a:t>
            </a:r>
            <a:r>
              <a:rPr b="1" sz="3500" lang="en-US">
                <a:solidFill>
                  <a:srgbClr val="0000FF"/>
                </a:solidFill>
              </a:rPr>
              <a:t>মুয়াক্কাদা বলে</a:t>
            </a:r>
            <a:r>
              <a:rPr b="1" sz="3500" lang="en-US">
                <a:solidFill>
                  <a:srgbClr val="0000FF"/>
                </a:solidFill>
              </a:rPr>
              <a:t>।</a:t>
            </a:r>
            <a:r>
              <a:rPr b="1" sz="3500" lang="en-US">
                <a:solidFill>
                  <a:srgbClr val="0000FF"/>
                </a:solidFill>
              </a:rPr>
              <a:t> </a:t>
            </a:r>
            <a:r>
              <a:rPr b="1" sz="3500" lang="en-US">
                <a:solidFill>
                  <a:srgbClr val="0000FF"/>
                </a:solidFill>
              </a:rPr>
              <a:t> যথা এ</a:t>
            </a:r>
            <a:r>
              <a:rPr b="1" sz="3500" lang="en-US">
                <a:solidFill>
                  <a:srgbClr val="0000FF"/>
                </a:solidFill>
              </a:rPr>
              <a:t>শ</a:t>
            </a:r>
            <a:r>
              <a:rPr b="1" sz="3500" lang="en-US">
                <a:solidFill>
                  <a:srgbClr val="0000FF"/>
                </a:solidFill>
              </a:rPr>
              <a:t>া</a:t>
            </a:r>
            <a:r>
              <a:rPr b="1" sz="3500" lang="en-US">
                <a:solidFill>
                  <a:srgbClr val="0000FF"/>
                </a:solidFill>
              </a:rPr>
              <a:t> </a:t>
            </a:r>
            <a:r>
              <a:rPr b="1" sz="3500" lang="en-US">
                <a:solidFill>
                  <a:srgbClr val="0000FF"/>
                </a:solidFill>
              </a:rPr>
              <a:t>ও</a:t>
            </a:r>
            <a:r>
              <a:rPr b="1" sz="3500" lang="en-US">
                <a:solidFill>
                  <a:srgbClr val="0000FF"/>
                </a:solidFill>
              </a:rPr>
              <a:t> </a:t>
            </a:r>
            <a:r>
              <a:rPr b="1" sz="3500" lang="en-US">
                <a:solidFill>
                  <a:srgbClr val="0000FF"/>
                </a:solidFill>
              </a:rPr>
              <a:t> আ</a:t>
            </a:r>
            <a:r>
              <a:rPr b="1" sz="3500" lang="en-US">
                <a:solidFill>
                  <a:srgbClr val="0000FF"/>
                </a:solidFill>
              </a:rPr>
              <a:t>স</a:t>
            </a:r>
            <a:r>
              <a:rPr b="1" sz="3500" lang="en-US">
                <a:solidFill>
                  <a:srgbClr val="0000FF"/>
                </a:solidFill>
              </a:rPr>
              <a:t>রের ফরয সালাতের পূর্বে চার রাকাত সুন্নত</a:t>
            </a:r>
            <a:r>
              <a:rPr b="1" sz="3500" lang="en-US">
                <a:solidFill>
                  <a:srgbClr val="0000FF"/>
                </a:solidFill>
              </a:rPr>
              <a:t>।</a:t>
            </a:r>
            <a:endParaRPr b="1" sz="3500"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500">
        <p:extLst>
          <p:ext uri="http://mobile.wps.com/transition/2016/1">
            <p:transition val="wps_invert_l_1500"/>
          </p:ext>
        </p:extLst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"/>
          <p:cNvSpPr/>
          <p:nvPr/>
        </p:nvSpPr>
        <p:spPr>
          <a:xfrm>
            <a:off x="883066" y="0"/>
            <a:ext cx="7240137" cy="1842501"/>
          </a:xfrm>
          <a:prstGeom prst="cube"/>
          <a:solidFill>
            <a:srgbClr val="FFFFFF"/>
          </a:solidFill>
          <a:ln w="38100">
            <a:solidFill>
              <a:srgbClr val="02A5E3"/>
            </a:solidFill>
            <a:prstDash val="sysDash"/>
          </a:ln>
        </p:spPr>
        <p:txBody>
          <a:bodyPr anchor="ctr"/>
          <a:p>
            <a:pPr algn="ctr"/>
            <a:r>
              <a:rPr b="1" sz="5700" lang="en-US">
                <a:solidFill>
                  <a:srgbClr val="0000FF"/>
                </a:solidFill>
              </a:rPr>
              <a:t>ম</a:t>
            </a:r>
            <a:r>
              <a:rPr b="1" sz="5700" lang="en-US">
                <a:solidFill>
                  <a:srgbClr val="0000FF"/>
                </a:solidFill>
              </a:rPr>
              <a:t>ু</a:t>
            </a:r>
            <a:r>
              <a:rPr b="1" sz="5700" lang="en-US">
                <a:solidFill>
                  <a:srgbClr val="0000FF"/>
                </a:solidFill>
              </a:rPr>
              <a:t>স্তাহাব</a:t>
            </a:r>
            <a:r>
              <a:rPr b="1" sz="5700" lang="en-US">
                <a:solidFill>
                  <a:srgbClr val="0000FF"/>
                </a:solidFill>
              </a:rPr>
              <a:t> </a:t>
            </a:r>
            <a:r>
              <a:rPr b="1" sz="5700" lang="en-US">
                <a:solidFill>
                  <a:srgbClr val="0000FF"/>
                </a:solidFill>
              </a:rPr>
              <a:t>এ</a:t>
            </a:r>
            <a:r>
              <a:rPr b="1" sz="5700" lang="en-US">
                <a:solidFill>
                  <a:srgbClr val="0000FF"/>
                </a:solidFill>
              </a:rPr>
              <a:t>র</a:t>
            </a:r>
            <a:r>
              <a:rPr b="1" sz="5700" lang="en-US">
                <a:solidFill>
                  <a:srgbClr val="0000FF"/>
                </a:solidFill>
              </a:rPr>
              <a:t> </a:t>
            </a:r>
            <a:r>
              <a:rPr b="1" sz="5700" lang="en-US">
                <a:solidFill>
                  <a:srgbClr val="0000FF"/>
                </a:solidFill>
              </a:rPr>
              <a:t>সংজ্ঞা</a:t>
            </a:r>
            <a:endParaRPr b="1" sz="5700" lang="en-US">
              <a:solidFill>
                <a:srgbClr val="0000FF"/>
              </a:solidFill>
            </a:endParaRPr>
          </a:p>
        </p:txBody>
      </p:sp>
      <p:sp>
        <p:nvSpPr>
          <p:cNvPr id="1048612" name=""/>
          <p:cNvSpPr/>
          <p:nvPr/>
        </p:nvSpPr>
        <p:spPr>
          <a:xfrm>
            <a:off x="175510" y="2163338"/>
            <a:ext cx="9112263" cy="4485905"/>
          </a:xfrm>
          <a:prstGeom prst="roundRect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l"/>
            <a:r>
              <a:rPr b="1" sz="3800" lang="en-US"/>
              <a:t>মুস্তাহাব</a:t>
            </a:r>
            <a:r>
              <a:rPr b="1" sz="3800" lang="en-US"/>
              <a:t> </a:t>
            </a:r>
            <a:r>
              <a:rPr b="1" sz="3800" lang="en-US"/>
              <a:t>ا</a:t>
            </a:r>
            <a:r>
              <a:rPr b="1" sz="3800" lang="en-US"/>
              <a:t>ل</a:t>
            </a:r>
            <a:r>
              <a:rPr b="1" sz="3800" lang="en-US"/>
              <a:t>م</a:t>
            </a:r>
            <a:r>
              <a:rPr b="1" sz="3800" lang="en-US"/>
              <a:t>س</a:t>
            </a:r>
            <a:r>
              <a:rPr b="1" sz="3800" lang="en-US"/>
              <a:t>ت</a:t>
            </a:r>
            <a:r>
              <a:rPr b="1" sz="3800" lang="en-US"/>
              <a:t>ح</a:t>
            </a:r>
            <a:r>
              <a:rPr b="1" sz="3800" lang="en-US"/>
              <a:t>ب</a:t>
            </a:r>
            <a:r>
              <a:rPr b="1" sz="3800" lang="en-US"/>
              <a:t> </a:t>
            </a:r>
            <a:r>
              <a:rPr b="1" sz="3800" lang="en-US"/>
              <a:t>শব্দের শাব্দিক অর্থ</a:t>
            </a:r>
            <a:r>
              <a:rPr b="1" sz="3800" lang="en-US"/>
              <a:t> পছন্দনীয়</a:t>
            </a:r>
            <a:r>
              <a:rPr b="1" sz="3800" lang="en-US"/>
              <a:t> </a:t>
            </a:r>
            <a:r>
              <a:rPr b="1" sz="3800" lang="en-US"/>
              <a:t>,</a:t>
            </a:r>
            <a:r>
              <a:rPr b="1" sz="3800" lang="en-US"/>
              <a:t> উত্তম</a:t>
            </a:r>
            <a:r>
              <a:rPr b="1" sz="3800" lang="en-US"/>
              <a:t>,</a:t>
            </a:r>
            <a:r>
              <a:rPr b="1" sz="3800" lang="en-US"/>
              <a:t> ভালো</a:t>
            </a:r>
            <a:r>
              <a:rPr b="1" sz="3800" lang="en-US"/>
              <a:t>।</a:t>
            </a:r>
            <a:endParaRPr b="1" sz="3800" lang="en-US"/>
          </a:p>
          <a:p>
            <a:pPr algn="l"/>
            <a:r>
              <a:rPr b="1" sz="3800" lang="en-US"/>
              <a:t>পরিভাষায়</a:t>
            </a:r>
            <a:r>
              <a:rPr b="1" sz="3800" lang="en-US"/>
              <a:t> যে সকল কাজ</a:t>
            </a:r>
            <a:r>
              <a:rPr b="1" sz="3800" lang="en-US"/>
              <a:t> করার</a:t>
            </a:r>
            <a:r>
              <a:rPr b="1" sz="3800" lang="en-US"/>
              <a:t> জন্য</a:t>
            </a:r>
            <a:r>
              <a:rPr b="1" sz="3800" lang="en-US"/>
              <a:t> রাসূলুল্লাহ</a:t>
            </a:r>
            <a:r>
              <a:rPr b="1" sz="3800" lang="en-US"/>
              <a:t> সাল্লাল্লাহু</a:t>
            </a:r>
            <a:r>
              <a:rPr b="1" sz="3800" lang="en-US"/>
              <a:t> আলাইহি ওয়াসাল্লাম</a:t>
            </a:r>
            <a:r>
              <a:rPr b="1" sz="3800" lang="en-US"/>
              <a:t> অন্যদেরকে উৎসাহিত</a:t>
            </a:r>
            <a:r>
              <a:rPr b="1" sz="3800" lang="en-US"/>
              <a:t> করেছেন</a:t>
            </a:r>
            <a:r>
              <a:rPr b="1" sz="3800" lang="en-US"/>
              <a:t> এবং</a:t>
            </a:r>
            <a:r>
              <a:rPr b="1" sz="3800" lang="en-US"/>
              <a:t> তা আদায</a:t>
            </a:r>
            <a:r>
              <a:rPr b="1" sz="3800" lang="en-US"/>
              <a:t>য়</a:t>
            </a:r>
            <a:r>
              <a:rPr b="1" sz="3800" lang="en-US"/>
              <a:t>ে</a:t>
            </a:r>
            <a:r>
              <a:rPr b="1" sz="3800" lang="en-US"/>
              <a:t> কোনো বাধ্যবাধকতা</a:t>
            </a:r>
            <a:r>
              <a:rPr b="1" sz="3800" lang="en-US"/>
              <a:t> </a:t>
            </a:r>
            <a:r>
              <a:rPr b="1" sz="3800" lang="en-US"/>
              <a:t>ব</a:t>
            </a:r>
            <a:r>
              <a:rPr b="1" sz="3800" lang="en-US"/>
              <a:t>া</a:t>
            </a:r>
            <a:r>
              <a:rPr b="1" sz="3800" lang="en-US"/>
              <a:t> </a:t>
            </a:r>
            <a:r>
              <a:rPr b="1" sz="3800" lang="en-US"/>
              <a:t>ত</a:t>
            </a:r>
            <a:r>
              <a:rPr b="1" sz="3800" lang="en-US"/>
              <a:t>া</a:t>
            </a:r>
            <a:r>
              <a:rPr b="1" sz="3800" lang="en-US"/>
              <a:t>গ</a:t>
            </a:r>
            <a:r>
              <a:rPr b="1" sz="3800" lang="en-US"/>
              <a:t>ি</a:t>
            </a:r>
            <a:r>
              <a:rPr b="1" sz="3800" lang="en-US"/>
              <a:t>দ</a:t>
            </a:r>
            <a:r>
              <a:rPr b="1" sz="3800" lang="en-US"/>
              <a:t> প্রদান</a:t>
            </a:r>
            <a:r>
              <a:rPr b="1" sz="3800" lang="en-US"/>
              <a:t> করেননি সে গুলোকে</a:t>
            </a:r>
            <a:r>
              <a:rPr b="1" sz="3800" lang="en-US"/>
              <a:t> মুস্তাহাব</a:t>
            </a:r>
            <a:r>
              <a:rPr b="1" sz="3800" lang="en-US"/>
              <a:t> বলে</a:t>
            </a:r>
            <a:r>
              <a:rPr b="1" sz="3800" lang="en-US"/>
              <a:t> </a:t>
            </a:r>
            <a:r>
              <a:rPr b="1" sz="3800" lang="en-US"/>
              <a:t>।</a:t>
            </a:r>
            <a:r>
              <a:rPr b="1" sz="3800" lang="en-US"/>
              <a:t>যেমন</a:t>
            </a:r>
            <a:r>
              <a:rPr b="1" sz="3800" lang="en-US"/>
              <a:t> আশুরার</a:t>
            </a:r>
            <a:r>
              <a:rPr b="1" sz="3800" lang="en-US"/>
              <a:t> সওম</a:t>
            </a:r>
            <a:r>
              <a:rPr b="1" sz="3800" lang="en-US"/>
              <a:t>।</a:t>
            </a:r>
            <a:r>
              <a:rPr b="1" sz="3800" lang="en-US"/>
              <a:t> </a:t>
            </a:r>
            <a:endParaRPr b="1" sz="3800"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 invX="0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"/>
          <p:cNvSpPr/>
          <p:nvPr/>
        </p:nvSpPr>
        <p:spPr>
          <a:xfrm>
            <a:off x="1747568" y="320713"/>
            <a:ext cx="5648864" cy="2100623"/>
          </a:xfrm>
          <a:prstGeom prst="flowChartMultidocument"/>
          <a:solidFill>
            <a:srgbClr val="FFFFFF"/>
          </a:solidFill>
          <a:ln w="38100">
            <a:solidFill>
              <a:srgbClr val="02A5E3"/>
            </a:solidFill>
            <a:prstDash val="dash"/>
          </a:ln>
        </p:spPr>
        <p:txBody>
          <a:bodyPr anchor="ctr"/>
          <a:p>
            <a:pPr algn="ctr"/>
            <a:r>
              <a:rPr b="1" sz="6100" lang="en-US">
                <a:solidFill>
                  <a:srgbClr val="0000FF"/>
                </a:solidFill>
              </a:rPr>
              <a:t>দ</a:t>
            </a:r>
            <a:r>
              <a:rPr b="1" sz="6100" lang="en-US">
                <a:solidFill>
                  <a:srgbClr val="0000FF"/>
                </a:solidFill>
              </a:rPr>
              <a:t>ল</a:t>
            </a:r>
            <a:r>
              <a:rPr b="1" sz="6100" lang="en-US">
                <a:solidFill>
                  <a:srgbClr val="0000FF"/>
                </a:solidFill>
              </a:rPr>
              <a:t>ী</a:t>
            </a:r>
            <a:r>
              <a:rPr b="1" sz="6100" lang="en-US">
                <a:solidFill>
                  <a:srgbClr val="0000FF"/>
                </a:solidFill>
              </a:rPr>
              <a:t>য়</a:t>
            </a:r>
            <a:r>
              <a:rPr b="1" sz="6100" lang="en-US">
                <a:solidFill>
                  <a:srgbClr val="0000FF"/>
                </a:solidFill>
              </a:rPr>
              <a:t> </a:t>
            </a:r>
            <a:r>
              <a:rPr b="1" sz="6100" lang="en-US">
                <a:solidFill>
                  <a:srgbClr val="0000FF"/>
                </a:solidFill>
              </a:rPr>
              <a:t>ক</a:t>
            </a:r>
            <a:r>
              <a:rPr b="1" sz="6100" lang="en-US">
                <a:solidFill>
                  <a:srgbClr val="0000FF"/>
                </a:solidFill>
              </a:rPr>
              <a:t>া</a:t>
            </a:r>
            <a:r>
              <a:rPr b="1" sz="6100" lang="en-US">
                <a:solidFill>
                  <a:srgbClr val="0000FF"/>
                </a:solidFill>
              </a:rPr>
              <a:t>জ</a:t>
            </a:r>
            <a:endParaRPr b="1" sz="6100" lang="en-US">
              <a:solidFill>
                <a:srgbClr val="0000FF"/>
              </a:solidFill>
            </a:endParaRPr>
          </a:p>
        </p:txBody>
      </p:sp>
      <p:sp>
        <p:nvSpPr>
          <p:cNvPr id="1048614" name=""/>
          <p:cNvSpPr/>
          <p:nvPr/>
        </p:nvSpPr>
        <p:spPr>
          <a:xfrm>
            <a:off x="320094" y="3076143"/>
            <a:ext cx="8503811" cy="2643273"/>
          </a:xfrm>
          <a:prstGeom prst="roundRect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l"/>
            <a:r>
              <a:rPr b="1" sz="4800" lang="en-US"/>
              <a:t>বিভিন্ন দলে বিভক্ত</a:t>
            </a:r>
            <a:r>
              <a:rPr b="1" sz="4800" lang="en-US"/>
              <a:t> হয়ে</a:t>
            </a:r>
            <a:r>
              <a:rPr b="1" sz="4800" lang="en-US"/>
              <a:t> ফরজ</a:t>
            </a:r>
            <a:r>
              <a:rPr b="1" sz="4800" lang="en-US"/>
              <a:t>,</a:t>
            </a:r>
            <a:r>
              <a:rPr b="1" sz="4800" lang="en-US"/>
              <a:t> ওয়াজিব</a:t>
            </a:r>
            <a:r>
              <a:rPr b="1" sz="4800" lang="en-US"/>
              <a:t>,</a:t>
            </a:r>
            <a:r>
              <a:rPr b="1" sz="4800" lang="en-US"/>
              <a:t> সুন্নত</a:t>
            </a:r>
            <a:r>
              <a:rPr b="1" sz="4800" lang="en-US"/>
              <a:t>,</a:t>
            </a:r>
            <a:r>
              <a:rPr b="1" sz="4800" lang="en-US"/>
              <a:t> মুস্তাহাব</a:t>
            </a:r>
            <a:r>
              <a:rPr b="1" sz="4800" lang="en-US"/>
              <a:t> সম্পর্কে</a:t>
            </a:r>
            <a:r>
              <a:rPr b="1" sz="4800" lang="en-US"/>
              <a:t> আলোচনা</a:t>
            </a:r>
            <a:r>
              <a:rPr b="1" sz="4800" lang="en-US"/>
              <a:t> করো</a:t>
            </a:r>
            <a:endParaRPr b="1" sz="480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250">
        <p14:switch dir="l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4DE"/>
        </a:solidFill>
      </p:bgPr>
    </p:bg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Ribbon: Curved and Tilted Up 1048677"/>
          <p:cNvSpPr/>
          <p:nvPr/>
        </p:nvSpPr>
        <p:spPr>
          <a:xfrm>
            <a:off x="917273" y="574468"/>
            <a:ext cx="7076350" cy="1524000"/>
          </a:xfrm>
          <a:prstGeom prst="ellipseRibbon2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ctr"/>
            <a:r>
              <a:rPr b="1" sz="3900" lang="en-US">
                <a:solidFill>
                  <a:srgbClr val="FF9900"/>
                </a:solidFill>
              </a:rPr>
              <a:t>বাড়ির কাজ</a:t>
            </a:r>
          </a:p>
        </p:txBody>
      </p:sp>
      <p:sp>
        <p:nvSpPr>
          <p:cNvPr id="1048616" name=""/>
          <p:cNvSpPr/>
          <p:nvPr/>
        </p:nvSpPr>
        <p:spPr>
          <a:xfrm>
            <a:off x="891476" y="3041684"/>
            <a:ext cx="7292223" cy="3172863"/>
          </a:xfrm>
          <a:prstGeom prst="roundRect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ctr"/>
            <a:r>
              <a:rPr b="1" sz="3600" lang="en-US">
                <a:solidFill>
                  <a:srgbClr val="0000FF"/>
                </a:solidFill>
              </a:rPr>
              <a:t>প</a:t>
            </a:r>
            <a:r>
              <a:rPr b="1" sz="3600" lang="en-US">
                <a:solidFill>
                  <a:srgbClr val="0000FF"/>
                </a:solidFill>
              </a:rPr>
              <a:t>্</a:t>
            </a:r>
            <a:r>
              <a:rPr b="1" sz="3600" lang="en-US">
                <a:solidFill>
                  <a:srgbClr val="0000FF"/>
                </a:solidFill>
              </a:rPr>
              <a:t>র</a:t>
            </a:r>
            <a:r>
              <a:rPr b="1" sz="3600" lang="en-US">
                <a:solidFill>
                  <a:srgbClr val="0000FF"/>
                </a:solidFill>
              </a:rPr>
              <a:t>শ</a:t>
            </a:r>
            <a:r>
              <a:rPr b="1" sz="3600" lang="en-US">
                <a:solidFill>
                  <a:srgbClr val="0000FF"/>
                </a:solidFill>
              </a:rPr>
              <a:t>্</a:t>
            </a:r>
            <a:r>
              <a:rPr b="1" sz="3600" lang="en-US">
                <a:solidFill>
                  <a:srgbClr val="0000FF"/>
                </a:solidFill>
              </a:rPr>
              <a:t>ন</a:t>
            </a:r>
            <a:r>
              <a:rPr b="1" sz="3600" lang="en-US">
                <a:solidFill>
                  <a:srgbClr val="0000FF"/>
                </a:solidFill>
              </a:rPr>
              <a:t> </a:t>
            </a:r>
            <a:r>
              <a:rPr b="1" sz="3600" lang="en-US">
                <a:solidFill>
                  <a:srgbClr val="0000FF"/>
                </a:solidFill>
              </a:rPr>
              <a:t>:</a:t>
            </a:r>
            <a:r>
              <a:rPr b="1" sz="3600" lang="en-US">
                <a:solidFill>
                  <a:srgbClr val="0000FF"/>
                </a:solidFill>
              </a:rPr>
              <a:t> </a:t>
            </a:r>
            <a:r>
              <a:rPr b="1" sz="3600" lang="en-US">
                <a:solidFill>
                  <a:srgbClr val="0000FF"/>
                </a:solidFill>
              </a:rPr>
              <a:t>ফরজ</a:t>
            </a:r>
            <a:r>
              <a:rPr b="1" sz="3600" lang="en-US">
                <a:solidFill>
                  <a:srgbClr val="0000FF"/>
                </a:solidFill>
              </a:rPr>
              <a:t> ও ওয়াজিব</a:t>
            </a:r>
            <a:r>
              <a:rPr b="1" sz="3600" lang="en-US">
                <a:solidFill>
                  <a:srgbClr val="0000FF"/>
                </a:solidFill>
              </a:rPr>
              <a:t> এর</a:t>
            </a:r>
            <a:r>
              <a:rPr b="1" sz="3600" lang="en-US">
                <a:solidFill>
                  <a:srgbClr val="0000FF"/>
                </a:solidFill>
              </a:rPr>
              <a:t> মধ্যে</a:t>
            </a:r>
            <a:r>
              <a:rPr b="1" sz="3600" lang="en-US">
                <a:solidFill>
                  <a:srgbClr val="0000FF"/>
                </a:solidFill>
              </a:rPr>
              <a:t> পার্থক্য</a:t>
            </a:r>
            <a:r>
              <a:rPr b="1" sz="3600" lang="en-US">
                <a:solidFill>
                  <a:srgbClr val="0000FF"/>
                </a:solidFill>
              </a:rPr>
              <a:t> আলোচনা</a:t>
            </a:r>
            <a:r>
              <a:rPr b="1" sz="3600" lang="en-US">
                <a:solidFill>
                  <a:srgbClr val="0000FF"/>
                </a:solidFill>
              </a:rPr>
              <a:t> করো</a:t>
            </a:r>
            <a:r>
              <a:rPr b="1" sz="3600" lang="en-US">
                <a:solidFill>
                  <a:srgbClr val="0000FF"/>
                </a:solidFill>
              </a:rPr>
              <a:t>।</a:t>
            </a:r>
            <a:endParaRPr b="1" sz="3600" lang="en-US">
              <a:solidFill>
                <a:srgbClr val="0000FF"/>
              </a:solidFill>
            </a:endParaRPr>
          </a:p>
          <a:p>
            <a:pPr algn="ctr"/>
            <a:r>
              <a:rPr b="1" sz="3600" lang="en-US">
                <a:solidFill>
                  <a:srgbClr val="0000FF"/>
                </a:solidFill>
              </a:rPr>
              <a:t>প</a:t>
            </a:r>
            <a:r>
              <a:rPr b="1" sz="3600" lang="en-US">
                <a:solidFill>
                  <a:srgbClr val="0000FF"/>
                </a:solidFill>
              </a:rPr>
              <a:t>্</a:t>
            </a:r>
            <a:r>
              <a:rPr b="1" sz="3600" lang="en-US">
                <a:solidFill>
                  <a:srgbClr val="0000FF"/>
                </a:solidFill>
              </a:rPr>
              <a:t>র</a:t>
            </a:r>
            <a:r>
              <a:rPr b="1" sz="3600" lang="en-US">
                <a:solidFill>
                  <a:srgbClr val="0000FF"/>
                </a:solidFill>
              </a:rPr>
              <a:t>শ</a:t>
            </a:r>
            <a:r>
              <a:rPr b="1" sz="3600" lang="en-US">
                <a:solidFill>
                  <a:srgbClr val="0000FF"/>
                </a:solidFill>
              </a:rPr>
              <a:t>্</a:t>
            </a:r>
            <a:r>
              <a:rPr b="1" sz="3600" lang="en-US">
                <a:solidFill>
                  <a:srgbClr val="0000FF"/>
                </a:solidFill>
              </a:rPr>
              <a:t>ন</a:t>
            </a:r>
            <a:r>
              <a:rPr b="1" sz="3600" lang="en-US">
                <a:solidFill>
                  <a:srgbClr val="0000FF"/>
                </a:solidFill>
              </a:rPr>
              <a:t>ঃ</a:t>
            </a:r>
            <a:r>
              <a:rPr b="1" sz="3600" lang="en-US">
                <a:solidFill>
                  <a:srgbClr val="0000FF"/>
                </a:solidFill>
              </a:rPr>
              <a:t> </a:t>
            </a:r>
            <a:r>
              <a:rPr b="1" sz="3600" lang="en-US">
                <a:solidFill>
                  <a:srgbClr val="0000FF"/>
                </a:solidFill>
              </a:rPr>
              <a:t>সুন্নত সম্পর্কে</a:t>
            </a:r>
            <a:r>
              <a:rPr b="1" sz="3600" lang="en-US">
                <a:solidFill>
                  <a:srgbClr val="0000FF"/>
                </a:solidFill>
              </a:rPr>
              <a:t> আলোচনা</a:t>
            </a:r>
            <a:r>
              <a:rPr b="1" sz="3600" lang="en-US">
                <a:solidFill>
                  <a:srgbClr val="0000FF"/>
                </a:solidFill>
              </a:rPr>
              <a:t> করো</a:t>
            </a:r>
            <a:r>
              <a:rPr b="1" sz="3600" lang="en-US">
                <a:solidFill>
                  <a:srgbClr val="0000FF"/>
                </a:solidFill>
              </a:rPr>
              <a:t>।</a:t>
            </a:r>
            <a:r>
              <a:rPr b="1" sz="3600" lang="en-US">
                <a:solidFill>
                  <a:srgbClr val="0000FF"/>
                </a:solidFill>
              </a:rPr>
              <a:t>সুন্নত</a:t>
            </a:r>
            <a:r>
              <a:rPr b="1" sz="3600" lang="en-US">
                <a:solidFill>
                  <a:srgbClr val="0000FF"/>
                </a:solidFill>
              </a:rPr>
              <a:t> কয়</a:t>
            </a:r>
            <a:r>
              <a:rPr b="1" sz="3600" lang="en-US">
                <a:solidFill>
                  <a:srgbClr val="0000FF"/>
                </a:solidFill>
              </a:rPr>
              <a:t> প্রকার</a:t>
            </a:r>
            <a:r>
              <a:rPr b="1" sz="3600" lang="en-US">
                <a:solidFill>
                  <a:srgbClr val="0000FF"/>
                </a:solidFill>
              </a:rPr>
              <a:t> ও কি কি</a:t>
            </a:r>
            <a:r>
              <a:rPr b="1" sz="3600" lang="en-US">
                <a:solidFill>
                  <a:srgbClr val="0000FF"/>
                </a:solidFill>
              </a:rPr>
              <a:t>?</a:t>
            </a:r>
            <a:r>
              <a:rPr b="1" sz="3600" lang="en-US">
                <a:solidFill>
                  <a:srgbClr val="0000FF"/>
                </a:solidFill>
              </a:rPr>
              <a:t> </a:t>
            </a:r>
            <a:endParaRPr b="1" sz="3600"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2500">
        <p:checker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xmlns:r="http://schemas.openxmlformats.org/officeDocument/2006/relationships" r:embed="rId1"/>
          <a:stretch>
            <a:fillRect/>
          </a:stretch>
        </a:blipFill>
      </p:bgPr>
    </p:bg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Speech Bubble: Oval 1048681"/>
          <p:cNvSpPr/>
          <p:nvPr/>
        </p:nvSpPr>
        <p:spPr>
          <a:xfrm>
            <a:off x="2384032" y="1735513"/>
            <a:ext cx="4100422" cy="2870296"/>
          </a:xfrm>
          <a:prstGeom prst="wedgeEllipseCallout"/>
          <a:solidFill>
            <a:srgbClr val="FFFFFF"/>
          </a:solidFill>
          <a:ln w="50800">
            <a:solidFill>
              <a:srgbClr val="02A5E3"/>
            </a:solidFill>
          </a:ln>
        </p:spPr>
        <p:txBody>
          <a:bodyPr anchor="ctr"/>
          <a:p>
            <a:pPr algn="ctr"/>
            <a:r>
              <a:rPr b="1" sz="6500" lang="en-US">
                <a:solidFill>
                  <a:srgbClr val="008000"/>
                </a:solidFill>
              </a:rPr>
              <a:t>সবাইকে ধন্যবাদ</a:t>
            </a:r>
            <a:endParaRPr b="1" sz="6500" lang="en-US">
              <a:solidFill>
                <a:srgbClr val="008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CC"/>
        </a:solidFill>
      </p:bgPr>
    </p:bg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Picture 2097155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2779715"/>
            <a:ext cx="3272618" cy="3811337"/>
          </a:xfrm>
          <a:prstGeom prst="rect"/>
        </p:spPr>
      </p:pic>
      <p:sp>
        <p:nvSpPr>
          <p:cNvPr id="1048599" name=""/>
          <p:cNvSpPr/>
          <p:nvPr/>
        </p:nvSpPr>
        <p:spPr>
          <a:xfrm>
            <a:off x="3167091" y="2779715"/>
            <a:ext cx="5976909" cy="3000226"/>
          </a:xfrm>
          <a:prstGeom prst="wedgeRoundRectCallout"/>
          <a:solidFill>
            <a:srgbClr val="FFFFFF"/>
          </a:solidFill>
          <a:ln w="38100">
            <a:solidFill>
              <a:srgbClr val="D04617"/>
            </a:solidFill>
            <a:prstDash val="dash"/>
          </a:ln>
        </p:spPr>
        <p:txBody>
          <a:bodyPr anchor="ctr"/>
          <a:p>
            <a:pPr algn="ctr"/>
            <a:r>
              <a:rPr b="1" sz="3100" lang="en-US">
                <a:solidFill>
                  <a:srgbClr val="800000"/>
                </a:solidFill>
              </a:rPr>
              <a:t>মোবাশ্বির আহমদ</a:t>
            </a:r>
            <a:endParaRPr b="1" sz="3100">
              <a:solidFill>
                <a:srgbClr val="800000"/>
              </a:solidFill>
            </a:endParaRPr>
          </a:p>
          <a:p>
            <a:pPr algn="ctr"/>
            <a:r>
              <a:rPr b="1" sz="3100" lang="en-US">
                <a:solidFill>
                  <a:srgbClr val="800000"/>
                </a:solidFill>
              </a:rPr>
              <a:t>অধ্যক্ষ</a:t>
            </a:r>
            <a:endParaRPr b="1" sz="3100">
              <a:solidFill>
                <a:srgbClr val="800000"/>
              </a:solidFill>
            </a:endParaRPr>
          </a:p>
          <a:p>
            <a:pPr algn="ctr"/>
            <a:r>
              <a:rPr b="1" sz="3100" lang="en-US">
                <a:solidFill>
                  <a:srgbClr val="800000"/>
                </a:solidFill>
              </a:rPr>
              <a:t>বিএসডি বালিকা আলিম মাদ্রাসা</a:t>
            </a:r>
            <a:endParaRPr b="1" sz="3100" lang="en-US">
              <a:solidFill>
                <a:srgbClr val="800000"/>
              </a:solidFill>
            </a:endParaRPr>
          </a:p>
          <a:p>
            <a:pPr algn="ctr"/>
            <a:r>
              <a:rPr b="1" sz="3100" lang="en-US">
                <a:solidFill>
                  <a:srgbClr val="800000"/>
                </a:solidFill>
              </a:rPr>
              <a:t>ম</a:t>
            </a:r>
            <a:r>
              <a:rPr b="1" sz="3100" lang="en-US">
                <a:solidFill>
                  <a:srgbClr val="800000"/>
                </a:solidFill>
              </a:rPr>
              <a:t>ো</a:t>
            </a:r>
            <a:r>
              <a:rPr b="1" sz="3100" lang="en-US">
                <a:solidFill>
                  <a:srgbClr val="800000"/>
                </a:solidFill>
              </a:rPr>
              <a:t>ব</a:t>
            </a:r>
            <a:r>
              <a:rPr b="1" sz="3100" lang="en-US">
                <a:solidFill>
                  <a:srgbClr val="800000"/>
                </a:solidFill>
              </a:rPr>
              <a:t>াইল</a:t>
            </a:r>
            <a:r>
              <a:rPr b="1" sz="3100" lang="en-US">
                <a:solidFill>
                  <a:srgbClr val="800000"/>
                </a:solidFill>
              </a:rPr>
              <a:t> </a:t>
            </a:r>
            <a:r>
              <a:rPr b="1" sz="3100" lang="en-US">
                <a:solidFill>
                  <a:srgbClr val="800000"/>
                </a:solidFill>
              </a:rPr>
              <a:t>:</a:t>
            </a:r>
            <a:r>
              <a:rPr b="1" sz="3100" lang="en-US">
                <a:solidFill>
                  <a:srgbClr val="800000"/>
                </a:solidFill>
              </a:rPr>
              <a:t> </a:t>
            </a:r>
            <a:r>
              <a:rPr b="1" sz="3100" lang="en-US">
                <a:solidFill>
                  <a:srgbClr val="800000"/>
                </a:solidFill>
              </a:rPr>
              <a:t>০</a:t>
            </a:r>
            <a:r>
              <a:rPr b="1" sz="3100" lang="en-US">
                <a:solidFill>
                  <a:srgbClr val="800000"/>
                </a:solidFill>
              </a:rPr>
              <a:t>১</a:t>
            </a:r>
            <a:r>
              <a:rPr b="1" sz="3100" lang="en-US">
                <a:solidFill>
                  <a:srgbClr val="800000"/>
                </a:solidFill>
              </a:rPr>
              <a:t>৭</a:t>
            </a:r>
            <a:r>
              <a:rPr b="1" sz="3100" lang="en-US">
                <a:solidFill>
                  <a:srgbClr val="800000"/>
                </a:solidFill>
              </a:rPr>
              <a:t>১</a:t>
            </a:r>
            <a:r>
              <a:rPr b="1" sz="3100" lang="en-US">
                <a:solidFill>
                  <a:srgbClr val="800000"/>
                </a:solidFill>
              </a:rPr>
              <a:t>৫</a:t>
            </a:r>
            <a:r>
              <a:rPr b="1" sz="3100" lang="en-US">
                <a:solidFill>
                  <a:srgbClr val="800000"/>
                </a:solidFill>
              </a:rPr>
              <a:t>৬</a:t>
            </a:r>
            <a:r>
              <a:rPr b="1" sz="3100" lang="en-US">
                <a:solidFill>
                  <a:srgbClr val="800000"/>
                </a:solidFill>
              </a:rPr>
              <a:t>৩</a:t>
            </a:r>
            <a:r>
              <a:rPr b="1" sz="3100" lang="en-US">
                <a:solidFill>
                  <a:srgbClr val="800000"/>
                </a:solidFill>
              </a:rPr>
              <a:t>৩</a:t>
            </a:r>
            <a:r>
              <a:rPr b="1" sz="3100" lang="en-US">
                <a:solidFill>
                  <a:srgbClr val="800000"/>
                </a:solidFill>
              </a:rPr>
              <a:t>৩</a:t>
            </a:r>
            <a:r>
              <a:rPr b="1" sz="3100" lang="en-US">
                <a:solidFill>
                  <a:srgbClr val="800000"/>
                </a:solidFill>
              </a:rPr>
              <a:t>৪</a:t>
            </a:r>
            <a:r>
              <a:rPr b="1" sz="3100" lang="en-US">
                <a:solidFill>
                  <a:srgbClr val="800000"/>
                </a:solidFill>
              </a:rPr>
              <a:t>৮</a:t>
            </a:r>
            <a:endParaRPr b="1" sz="3100" lang="en-US">
              <a:solidFill>
                <a:srgbClr val="800000"/>
              </a:solidFill>
            </a:endParaRPr>
          </a:p>
          <a:p>
            <a:pPr algn="ctr"/>
            <a:r>
              <a:rPr b="1" sz="3100" lang="en-US">
                <a:solidFill>
                  <a:srgbClr val="800000"/>
                </a:solidFill>
              </a:rPr>
              <a:t>ই</a:t>
            </a:r>
            <a:r>
              <a:rPr b="1" sz="3100" lang="en-US">
                <a:solidFill>
                  <a:srgbClr val="800000"/>
                </a:solidFill>
              </a:rPr>
              <a:t>-</a:t>
            </a:r>
            <a:r>
              <a:rPr b="1" sz="3100" lang="en-US">
                <a:solidFill>
                  <a:srgbClr val="800000"/>
                </a:solidFill>
              </a:rPr>
              <a:t>ম</a:t>
            </a:r>
            <a:r>
              <a:rPr b="1" sz="3100" lang="en-US">
                <a:solidFill>
                  <a:srgbClr val="800000"/>
                </a:solidFill>
              </a:rPr>
              <a:t>ে</a:t>
            </a:r>
            <a:r>
              <a:rPr b="1" sz="3100" lang="en-US">
                <a:solidFill>
                  <a:srgbClr val="800000"/>
                </a:solidFill>
              </a:rPr>
              <a:t>ই</a:t>
            </a:r>
            <a:r>
              <a:rPr b="1" sz="3100" lang="en-US">
                <a:solidFill>
                  <a:srgbClr val="800000"/>
                </a:solidFill>
              </a:rPr>
              <a:t>ল</a:t>
            </a:r>
            <a:r>
              <a:rPr b="1" sz="3100" lang="en-US">
                <a:solidFill>
                  <a:srgbClr val="800000"/>
                </a:solidFill>
              </a:rPr>
              <a:t> </a:t>
            </a:r>
            <a:r>
              <a:rPr b="1" sz="3100" lang="en-US">
                <a:solidFill>
                  <a:srgbClr val="800000"/>
                </a:solidFill>
              </a:rPr>
              <a:t>:</a:t>
            </a:r>
            <a:r>
              <a:rPr b="1" sz="3100" lang="en-US">
                <a:solidFill>
                  <a:srgbClr val="800000"/>
                </a:solidFill>
              </a:rPr>
              <a:t> </a:t>
            </a:r>
            <a:r>
              <a:rPr b="1" sz="3100" lang="en-US">
                <a:solidFill>
                  <a:srgbClr val="800000"/>
                </a:solidFill>
              </a:rPr>
              <a:t>m</a:t>
            </a:r>
            <a:r>
              <a:rPr b="1" sz="3100" lang="en-US">
                <a:solidFill>
                  <a:srgbClr val="800000"/>
                </a:solidFill>
              </a:rPr>
              <a:t>1</a:t>
            </a:r>
            <a:r>
              <a:rPr b="1" sz="3100" lang="en-US">
                <a:solidFill>
                  <a:srgbClr val="800000"/>
                </a:solidFill>
              </a:rPr>
              <a:t>2</a:t>
            </a:r>
            <a:r>
              <a:rPr b="1" sz="3100" lang="en-US">
                <a:solidFill>
                  <a:srgbClr val="800000"/>
                </a:solidFill>
              </a:rPr>
              <a:t>9366@gmail.com</a:t>
            </a:r>
            <a:endParaRPr b="1" sz="3100" lang="en-US">
              <a:solidFill>
                <a:srgbClr val="800000"/>
              </a:solidFill>
            </a:endParaRPr>
          </a:p>
          <a:p>
            <a:pPr algn="ctr"/>
            <a:endParaRPr b="1" sz="3100" lang="en-US">
              <a:solidFill>
                <a:srgbClr val="800000"/>
              </a:solidFill>
            </a:endParaRPr>
          </a:p>
        </p:txBody>
      </p:sp>
      <p:sp>
        <p:nvSpPr>
          <p:cNvPr id="1048600" name=""/>
          <p:cNvSpPr/>
          <p:nvPr/>
        </p:nvSpPr>
        <p:spPr>
          <a:xfrm>
            <a:off x="702645" y="379048"/>
            <a:ext cx="7900167" cy="1807981"/>
          </a:xfrm>
          <a:prstGeom prst="star32"/>
          <a:solidFill>
            <a:srgbClr val="FFFFFF"/>
          </a:solidFill>
          <a:ln w="25400">
            <a:solidFill>
              <a:srgbClr val="D04617"/>
            </a:solidFill>
          </a:ln>
        </p:spPr>
        <p:txBody>
          <a:bodyPr anchor="ctr"/>
          <a:p>
            <a:pPr algn="ctr"/>
            <a:r>
              <a:rPr b="1" sz="4300" lang="en-US">
                <a:solidFill>
                  <a:srgbClr val="0000FF"/>
                </a:solidFill>
              </a:rPr>
              <a:t>শ</a:t>
            </a:r>
            <a:r>
              <a:rPr b="1" sz="4300" lang="en-US">
                <a:solidFill>
                  <a:srgbClr val="0000FF"/>
                </a:solidFill>
              </a:rPr>
              <a:t>ি</a:t>
            </a:r>
            <a:r>
              <a:rPr b="1" sz="4300" lang="en-US">
                <a:solidFill>
                  <a:srgbClr val="0000FF"/>
                </a:solidFill>
              </a:rPr>
              <a:t>ক</a:t>
            </a:r>
            <a:r>
              <a:rPr b="1" sz="4300" lang="en-US">
                <a:solidFill>
                  <a:srgbClr val="0000FF"/>
                </a:solidFill>
              </a:rPr>
              <a:t>্ষক</a:t>
            </a:r>
            <a:r>
              <a:rPr b="1" sz="4300" lang="en-US">
                <a:solidFill>
                  <a:srgbClr val="0000FF"/>
                </a:solidFill>
              </a:rPr>
              <a:t> </a:t>
            </a:r>
            <a:r>
              <a:rPr b="1" sz="4300" lang="en-US">
                <a:solidFill>
                  <a:srgbClr val="0000FF"/>
                </a:solidFill>
              </a:rPr>
              <a:t>প</a:t>
            </a:r>
            <a:r>
              <a:rPr b="1" sz="4300" lang="en-US">
                <a:solidFill>
                  <a:srgbClr val="0000FF"/>
                </a:solidFill>
              </a:rPr>
              <a:t>র</a:t>
            </a:r>
            <a:r>
              <a:rPr b="1" sz="4300" lang="en-US">
                <a:solidFill>
                  <a:srgbClr val="0000FF"/>
                </a:solidFill>
              </a:rPr>
              <a:t>ি</a:t>
            </a:r>
            <a:r>
              <a:rPr b="1" sz="4300" lang="en-US">
                <a:solidFill>
                  <a:srgbClr val="0000FF"/>
                </a:solidFill>
              </a:rPr>
              <a:t>চ</a:t>
            </a:r>
            <a:r>
              <a:rPr b="1" sz="4300" lang="en-US">
                <a:solidFill>
                  <a:srgbClr val="0000FF"/>
                </a:solidFill>
              </a:rPr>
              <a:t>ি</a:t>
            </a:r>
            <a:r>
              <a:rPr b="1" sz="4300" lang="en-US">
                <a:solidFill>
                  <a:srgbClr val="0000FF"/>
                </a:solidFill>
              </a:rPr>
              <a:t>তি</a:t>
            </a:r>
            <a:endParaRPr b="1" sz="4300"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wheel spokes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2">
                      <p:stCondLst>
                        <p:cond delay="indefinite"/>
                      </p:stCondLst>
                      <p:childTnLst>
                        <p:par>
                          <p:cTn fill="hold" id="33">
                            <p:stCondLst>
                              <p:cond delay="0"/>
                            </p:stCondLst>
                            <p:childTnLst>
                              <p:par>
                                <p:cTn fill="hold" id="34" nodeType="click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6"/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dur="500" id="37"/>
                                        <p:tgtEl>
                                          <p:spTgt spid="209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Speech Bubble: Rectangle with Corners Rounded 1048596"/>
          <p:cNvSpPr/>
          <p:nvPr/>
        </p:nvSpPr>
        <p:spPr>
          <a:xfrm>
            <a:off x="512175" y="2448312"/>
            <a:ext cx="8421570" cy="3232778"/>
          </a:xfrm>
          <a:prstGeom prst="wedgeRoundRectCallout"/>
          <a:solidFill>
            <a:srgbClr val="FFE5E5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l"/>
            <a:r>
              <a:rPr b="0" sz="4200" lang="en-US">
                <a:solidFill>
                  <a:srgbClr val="0000FF"/>
                </a:solidFill>
              </a:rPr>
              <a:t> শ্রেণি : </a:t>
            </a:r>
            <a:r>
              <a:rPr b="0" sz="4200" lang="en-US">
                <a:solidFill>
                  <a:srgbClr val="0000FF"/>
                </a:solidFill>
              </a:rPr>
              <a:t>ই</a:t>
            </a:r>
            <a:r>
              <a:rPr b="0" sz="4200" lang="en-US">
                <a:solidFill>
                  <a:srgbClr val="0000FF"/>
                </a:solidFill>
              </a:rPr>
              <a:t>ব</a:t>
            </a:r>
            <a:r>
              <a:rPr b="0" sz="4200" lang="en-US">
                <a:solidFill>
                  <a:srgbClr val="0000FF"/>
                </a:solidFill>
              </a:rPr>
              <a:t>ত</a:t>
            </a:r>
            <a:r>
              <a:rPr b="0" sz="4200" lang="en-US">
                <a:solidFill>
                  <a:srgbClr val="0000FF"/>
                </a:solidFill>
              </a:rPr>
              <a:t>ে</a:t>
            </a:r>
            <a:r>
              <a:rPr b="0" sz="4200" lang="en-US">
                <a:solidFill>
                  <a:srgbClr val="0000FF"/>
                </a:solidFill>
              </a:rPr>
              <a:t>দায়ি</a:t>
            </a:r>
            <a:r>
              <a:rPr b="0" sz="4200" lang="en-US">
                <a:solidFill>
                  <a:srgbClr val="0000FF"/>
                </a:solidFill>
              </a:rPr>
              <a:t> </a:t>
            </a:r>
            <a:r>
              <a:rPr b="0" sz="4200" lang="en-US">
                <a:solidFill>
                  <a:srgbClr val="0000FF"/>
                </a:solidFill>
              </a:rPr>
              <a:t>প</a:t>
            </a:r>
            <a:r>
              <a:rPr b="0" sz="4200" lang="en-US">
                <a:solidFill>
                  <a:srgbClr val="0000FF"/>
                </a:solidFill>
              </a:rPr>
              <a:t>ঞ</a:t>
            </a:r>
            <a:r>
              <a:rPr b="0" sz="4200" lang="en-US">
                <a:solidFill>
                  <a:srgbClr val="0000FF"/>
                </a:solidFill>
              </a:rPr>
              <a:t>্</a:t>
            </a:r>
            <a:r>
              <a:rPr b="0" sz="4200" lang="en-US">
                <a:solidFill>
                  <a:srgbClr val="0000FF"/>
                </a:solidFill>
              </a:rPr>
              <a:t>চ</a:t>
            </a:r>
            <a:r>
              <a:rPr b="0" sz="4200" lang="en-US">
                <a:solidFill>
                  <a:srgbClr val="0000FF"/>
                </a:solidFill>
              </a:rPr>
              <a:t>ম</a:t>
            </a:r>
            <a:r>
              <a:rPr b="0" sz="4200" lang="en-US">
                <a:solidFill>
                  <a:srgbClr val="0000FF"/>
                </a:solidFill>
              </a:rPr>
              <a:t> </a:t>
            </a:r>
            <a:r>
              <a:rPr b="0" sz="4200" lang="en-US">
                <a:solidFill>
                  <a:srgbClr val="0000FF"/>
                </a:solidFill>
              </a:rPr>
              <a:t>শ্রেণ</a:t>
            </a:r>
            <a:r>
              <a:rPr b="0" sz="4200" lang="en-US">
                <a:solidFill>
                  <a:srgbClr val="0000FF"/>
                </a:solidFill>
              </a:rPr>
              <a:t>ি</a:t>
            </a:r>
            <a:r>
              <a:rPr b="0" sz="4200" lang="en-US">
                <a:solidFill>
                  <a:srgbClr val="0000FF"/>
                </a:solidFill>
              </a:rPr>
              <a:t>।</a:t>
            </a:r>
            <a:endParaRPr b="0" sz="4200" lang="en-US">
              <a:solidFill>
                <a:srgbClr val="0000FF"/>
              </a:solidFill>
            </a:endParaRPr>
          </a:p>
          <a:p>
            <a:pPr algn="l"/>
            <a:r>
              <a:rPr b="0" sz="4200" lang="en-US">
                <a:solidFill>
                  <a:srgbClr val="0000FF"/>
                </a:solidFill>
              </a:rPr>
              <a:t>বিষয়:</a:t>
            </a:r>
            <a:r>
              <a:rPr b="0" sz="4200" lang="en-US">
                <a:solidFill>
                  <a:srgbClr val="0000FF"/>
                </a:solidFill>
              </a:rPr>
              <a:t> </a:t>
            </a:r>
            <a:r>
              <a:rPr b="0" sz="4200" lang="en-US">
                <a:solidFill>
                  <a:srgbClr val="0000FF"/>
                </a:solidFill>
              </a:rPr>
              <a:t>ফ</a:t>
            </a:r>
            <a:r>
              <a:rPr b="0" sz="4200" lang="en-US">
                <a:solidFill>
                  <a:srgbClr val="0000FF"/>
                </a:solidFill>
              </a:rPr>
              <a:t>ি</a:t>
            </a:r>
            <a:r>
              <a:rPr b="0" sz="4200" lang="en-US">
                <a:solidFill>
                  <a:srgbClr val="0000FF"/>
                </a:solidFill>
              </a:rPr>
              <a:t>ক</a:t>
            </a:r>
            <a:r>
              <a:rPr b="0" sz="4200" lang="en-US">
                <a:solidFill>
                  <a:srgbClr val="0000FF"/>
                </a:solidFill>
              </a:rPr>
              <a:t>হ</a:t>
            </a:r>
            <a:r>
              <a:rPr b="0" sz="4200" lang="en-US">
                <a:solidFill>
                  <a:srgbClr val="0000FF"/>
                </a:solidFill>
              </a:rPr>
              <a:t>।</a:t>
            </a:r>
            <a:endParaRPr b="0" sz="4200" lang="en-US">
              <a:solidFill>
                <a:srgbClr val="0000FF"/>
              </a:solidFill>
            </a:endParaRPr>
          </a:p>
          <a:p>
            <a:pPr algn="l"/>
            <a:r>
              <a:rPr b="0" sz="4200" lang="en-US">
                <a:solidFill>
                  <a:srgbClr val="0000FF"/>
                </a:solidFill>
              </a:rPr>
              <a:t>অধ্যায়: </a:t>
            </a:r>
            <a:r>
              <a:rPr b="0" sz="4200" lang="en-US">
                <a:solidFill>
                  <a:srgbClr val="0000FF"/>
                </a:solidFill>
              </a:rPr>
              <a:t>ত</a:t>
            </a:r>
            <a:r>
              <a:rPr b="0" sz="4200" lang="en-US">
                <a:solidFill>
                  <a:srgbClr val="0000FF"/>
                </a:solidFill>
              </a:rPr>
              <a:t>ৃ</a:t>
            </a:r>
            <a:r>
              <a:rPr b="0" sz="4200" lang="en-US">
                <a:solidFill>
                  <a:srgbClr val="0000FF"/>
                </a:solidFill>
              </a:rPr>
              <a:t>ত</a:t>
            </a:r>
            <a:r>
              <a:rPr b="0" sz="4200" lang="en-US">
                <a:solidFill>
                  <a:srgbClr val="0000FF"/>
                </a:solidFill>
              </a:rPr>
              <a:t>ী</a:t>
            </a:r>
            <a:r>
              <a:rPr b="0" sz="4200" lang="en-US">
                <a:solidFill>
                  <a:srgbClr val="0000FF"/>
                </a:solidFill>
              </a:rPr>
              <a:t>য়</a:t>
            </a:r>
            <a:r>
              <a:rPr b="0" sz="4200" lang="en-US">
                <a:solidFill>
                  <a:srgbClr val="0000FF"/>
                </a:solidFill>
              </a:rPr>
              <a:t>।</a:t>
            </a:r>
            <a:r>
              <a:rPr b="0" sz="4200" lang="en-US">
                <a:solidFill>
                  <a:srgbClr val="0000FF"/>
                </a:solidFill>
              </a:rPr>
              <a:t> </a:t>
            </a:r>
            <a:r>
              <a:rPr b="0" sz="4200" lang="en-US">
                <a:solidFill>
                  <a:srgbClr val="0000FF"/>
                </a:solidFill>
              </a:rPr>
              <a:t>প</a:t>
            </a:r>
            <a:r>
              <a:rPr b="0" sz="4200" lang="en-US">
                <a:solidFill>
                  <a:srgbClr val="0000FF"/>
                </a:solidFill>
              </a:rPr>
              <a:t>া</a:t>
            </a:r>
            <a:r>
              <a:rPr b="0" sz="4200" lang="en-US">
                <a:solidFill>
                  <a:srgbClr val="0000FF"/>
                </a:solidFill>
              </a:rPr>
              <a:t>ঠ</a:t>
            </a:r>
            <a:r>
              <a:rPr b="0" sz="4200" lang="en-US">
                <a:solidFill>
                  <a:srgbClr val="0000FF"/>
                </a:solidFill>
              </a:rPr>
              <a:t> </a:t>
            </a:r>
            <a:r>
              <a:rPr b="0" sz="4200" lang="en-US">
                <a:solidFill>
                  <a:srgbClr val="0000FF"/>
                </a:solidFill>
              </a:rPr>
              <a:t>-</a:t>
            </a:r>
            <a:r>
              <a:rPr b="0" sz="4200" lang="en-US">
                <a:solidFill>
                  <a:srgbClr val="0000FF"/>
                </a:solidFill>
              </a:rPr>
              <a:t>২</a:t>
            </a:r>
            <a:endParaRPr b="0" sz="4200" lang="en-US">
              <a:solidFill>
                <a:srgbClr val="0000FF"/>
              </a:solidFill>
            </a:endParaRPr>
          </a:p>
          <a:p>
            <a:pPr algn="l"/>
            <a:r>
              <a:rPr altLang="en-US" b="0" sz="4200" lang="en-US">
                <a:solidFill>
                  <a:srgbClr val="0000FF"/>
                </a:solidFill>
              </a:rPr>
              <a:t>স</a:t>
            </a:r>
            <a:r>
              <a:rPr altLang="en-US" b="0" sz="4200" lang="en-US">
                <a:solidFill>
                  <a:srgbClr val="0000FF"/>
                </a:solidFill>
              </a:rPr>
              <a:t>ম</a:t>
            </a:r>
            <a:r>
              <a:rPr altLang="en-US" b="0" sz="4200" lang="en-US">
                <a:solidFill>
                  <a:srgbClr val="0000FF"/>
                </a:solidFill>
              </a:rPr>
              <a:t>য়</a:t>
            </a:r>
            <a:r>
              <a:rPr altLang="en-US" b="0" sz="4200" lang="en-US">
                <a:solidFill>
                  <a:srgbClr val="0000FF"/>
                </a:solidFill>
              </a:rPr>
              <a:t>:</a:t>
            </a:r>
            <a:r>
              <a:rPr altLang="en-US" b="0" sz="4200" lang="en-US">
                <a:solidFill>
                  <a:srgbClr val="0000FF"/>
                </a:solidFill>
              </a:rPr>
              <a:t> </a:t>
            </a:r>
            <a:r>
              <a:rPr altLang="en-US" b="0" sz="4200" lang="en-US">
                <a:solidFill>
                  <a:srgbClr val="0000FF"/>
                </a:solidFill>
              </a:rPr>
              <a:t>৩</a:t>
            </a:r>
            <a:r>
              <a:rPr altLang="en-US" b="0" sz="4200" lang="en-US">
                <a:solidFill>
                  <a:srgbClr val="0000FF"/>
                </a:solidFill>
              </a:rPr>
              <a:t>৫</a:t>
            </a:r>
            <a:r>
              <a:rPr altLang="en-US" b="0" sz="4200" lang="en-US">
                <a:solidFill>
                  <a:srgbClr val="0000FF"/>
                </a:solidFill>
              </a:rPr>
              <a:t> </a:t>
            </a:r>
            <a:r>
              <a:rPr altLang="en-US" b="0" sz="4200" lang="en-US">
                <a:solidFill>
                  <a:srgbClr val="0000FF"/>
                </a:solidFill>
              </a:rPr>
              <a:t>ম</a:t>
            </a:r>
            <a:r>
              <a:rPr altLang="en-US" b="0" sz="4200" lang="en-US">
                <a:solidFill>
                  <a:srgbClr val="0000FF"/>
                </a:solidFill>
              </a:rPr>
              <a:t>ি</a:t>
            </a:r>
            <a:r>
              <a:rPr altLang="en-US" b="0" sz="4200" lang="en-US">
                <a:solidFill>
                  <a:srgbClr val="0000FF"/>
                </a:solidFill>
              </a:rPr>
              <a:t>নিট</a:t>
            </a:r>
            <a:endParaRPr altLang="en-US" b="0" sz="4200" lang="zh-CN">
              <a:solidFill>
                <a:srgbClr val="0000FF"/>
              </a:solidFill>
            </a:endParaRPr>
          </a:p>
          <a:p>
            <a:pPr algn="l"/>
            <a:r>
              <a:rPr altLang="en-US" b="0" sz="4200" lang="en-US">
                <a:solidFill>
                  <a:srgbClr val="0000FF"/>
                </a:solidFill>
              </a:rPr>
              <a:t>ত</a:t>
            </a:r>
            <a:r>
              <a:rPr altLang="en-US" b="0" sz="4200" lang="en-US">
                <a:solidFill>
                  <a:srgbClr val="0000FF"/>
                </a:solidFill>
              </a:rPr>
              <a:t>া</a:t>
            </a:r>
            <a:r>
              <a:rPr altLang="en-US" b="0" sz="4200" lang="en-US">
                <a:solidFill>
                  <a:srgbClr val="0000FF"/>
                </a:solidFill>
              </a:rPr>
              <a:t>র</a:t>
            </a:r>
            <a:r>
              <a:rPr altLang="en-US" b="0" sz="4200" lang="en-US">
                <a:solidFill>
                  <a:srgbClr val="0000FF"/>
                </a:solidFill>
              </a:rPr>
              <a:t>ি</a:t>
            </a:r>
            <a:r>
              <a:rPr altLang="en-US" b="0" sz="4200" lang="en-US">
                <a:solidFill>
                  <a:srgbClr val="0000FF"/>
                </a:solidFill>
              </a:rPr>
              <a:t>খ</a:t>
            </a:r>
            <a:r>
              <a:rPr altLang="en-US" b="0" sz="4200" lang="en-US">
                <a:solidFill>
                  <a:srgbClr val="0000FF"/>
                </a:solidFill>
              </a:rPr>
              <a:t> </a:t>
            </a:r>
            <a:r>
              <a:rPr altLang="en-US" b="0" sz="4200" lang="en-US">
                <a:solidFill>
                  <a:srgbClr val="0000FF"/>
                </a:solidFill>
              </a:rPr>
              <a:t>:</a:t>
            </a:r>
            <a:r>
              <a:rPr altLang="en-US" b="0" sz="4200" lang="en-US">
                <a:solidFill>
                  <a:srgbClr val="0000FF"/>
                </a:solidFill>
              </a:rPr>
              <a:t> </a:t>
            </a:r>
            <a:r>
              <a:rPr altLang="en-US" b="0" sz="4200" lang="en-US">
                <a:solidFill>
                  <a:srgbClr val="0000FF"/>
                </a:solidFill>
              </a:rPr>
              <a:t>২</a:t>
            </a:r>
            <a:r>
              <a:rPr altLang="en-US" b="0" sz="4200" lang="en-US">
                <a:solidFill>
                  <a:srgbClr val="0000FF"/>
                </a:solidFill>
              </a:rPr>
              <a:t>৩</a:t>
            </a:r>
            <a:r>
              <a:rPr altLang="en-US" b="0" sz="4200" lang="en-US">
                <a:solidFill>
                  <a:srgbClr val="0000FF"/>
                </a:solidFill>
              </a:rPr>
              <a:t>/</a:t>
            </a:r>
            <a:r>
              <a:rPr altLang="en-US" b="0" sz="4200" lang="en-US">
                <a:solidFill>
                  <a:srgbClr val="0000FF"/>
                </a:solidFill>
              </a:rPr>
              <a:t>৮</a:t>
            </a:r>
            <a:r>
              <a:rPr altLang="en-US" b="0" sz="4200" lang="en-US">
                <a:solidFill>
                  <a:srgbClr val="0000FF"/>
                </a:solidFill>
              </a:rPr>
              <a:t>/</a:t>
            </a:r>
            <a:r>
              <a:rPr altLang="en-US" b="0" sz="4200" lang="en-US">
                <a:solidFill>
                  <a:srgbClr val="0000FF"/>
                </a:solidFill>
              </a:rPr>
              <a:t>২</a:t>
            </a:r>
            <a:r>
              <a:rPr altLang="en-US" b="0" sz="4200" lang="en-US">
                <a:solidFill>
                  <a:srgbClr val="0000FF"/>
                </a:solidFill>
              </a:rPr>
              <a:t>০</a:t>
            </a:r>
            <a:r>
              <a:rPr altLang="en-US" b="0" sz="4200" lang="en-US">
                <a:solidFill>
                  <a:srgbClr val="0000FF"/>
                </a:solidFill>
              </a:rPr>
              <a:t>২</a:t>
            </a:r>
            <a:r>
              <a:rPr altLang="en-US" b="0" sz="4200" lang="en-US">
                <a:solidFill>
                  <a:srgbClr val="0000FF"/>
                </a:solidFill>
              </a:rPr>
              <a:t>১</a:t>
            </a:r>
            <a:endParaRPr altLang="en-US" b="0" sz="4200" lang="zh-CN">
              <a:solidFill>
                <a:srgbClr val="0000FF"/>
              </a:solidFill>
            </a:endParaRPr>
          </a:p>
        </p:txBody>
      </p:sp>
      <p:sp>
        <p:nvSpPr>
          <p:cNvPr id="1048597" name=""/>
          <p:cNvSpPr/>
          <p:nvPr/>
        </p:nvSpPr>
        <p:spPr>
          <a:xfrm>
            <a:off x="1378788" y="146391"/>
            <a:ext cx="6386422" cy="1730480"/>
          </a:xfrm>
          <a:prstGeom prst="roundRect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ctr"/>
            <a:r>
              <a:rPr b="1" sz="6000" lang="en-US"/>
              <a:t>শ</a:t>
            </a:r>
            <a:r>
              <a:rPr b="1" sz="6000" lang="en-US"/>
              <a:t>্</a:t>
            </a:r>
            <a:r>
              <a:rPr b="1" sz="6000" lang="en-US"/>
              <a:t>র</a:t>
            </a:r>
            <a:r>
              <a:rPr b="1" sz="6000" lang="en-US"/>
              <a:t>ে</a:t>
            </a:r>
            <a:r>
              <a:rPr b="1" sz="6000" lang="en-US"/>
              <a:t>ণ</a:t>
            </a:r>
            <a:r>
              <a:rPr b="1" sz="6000" lang="en-US"/>
              <a:t>ি</a:t>
            </a:r>
            <a:r>
              <a:rPr b="1" sz="6000" lang="en-US"/>
              <a:t> </a:t>
            </a:r>
            <a:r>
              <a:rPr b="1" sz="6000" lang="en-US"/>
              <a:t>প</a:t>
            </a:r>
            <a:r>
              <a:rPr b="1" sz="6000" lang="en-US"/>
              <a:t>র</a:t>
            </a:r>
            <a:r>
              <a:rPr b="1" sz="6000" lang="en-US"/>
              <a:t>ি</a:t>
            </a:r>
            <a:r>
              <a:rPr b="1" sz="6000" lang="en-US"/>
              <a:t>চ</a:t>
            </a:r>
            <a:r>
              <a:rPr b="1" sz="6000" lang="en-US"/>
              <a:t>িতি</a:t>
            </a:r>
            <a:endParaRPr b="1" sz="600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200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mph" presetID="18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dur="500" fill="hold" id="10"/>
                                        <p:tgtEl>
                                          <p:spTgt spid="104859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"/>
          <p:cNvSpPr txBox="1"/>
          <p:nvPr/>
        </p:nvSpPr>
        <p:spPr>
          <a:xfrm>
            <a:off x="2222827" y="2562860"/>
            <a:ext cx="4405090" cy="866140"/>
          </a:xfrm>
          <a:prstGeom prst="rect"/>
          <a:solidFill>
            <a:srgbClr val="330066"/>
          </a:solidFill>
        </p:spPr>
        <p:txBody>
          <a:bodyPr rtlCol="0" wrap="square">
            <a:spAutoFit/>
          </a:bodyPr>
          <a:p>
            <a:r>
              <a:rPr b="1" sz="5200" lang="en-US">
                <a:solidFill>
                  <a:srgbClr val="FFFFFF"/>
                </a:solidFill>
              </a:rPr>
              <a:t>পূর্ব জ্ঞান</a:t>
            </a:r>
            <a:r>
              <a:rPr b="1" sz="5200" lang="en-US">
                <a:solidFill>
                  <a:srgbClr val="FFFFFF"/>
                </a:solidFill>
              </a:rPr>
              <a:t> যাচাই</a:t>
            </a:r>
            <a:endParaRPr b="1" sz="5200"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CC"/>
        </a:solidFill>
      </p:bgPr>
    </p:bg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Speech Bubble: Oval 1048589"/>
          <p:cNvSpPr/>
          <p:nvPr/>
        </p:nvSpPr>
        <p:spPr>
          <a:xfrm>
            <a:off x="2556295" y="243835"/>
            <a:ext cx="4031411" cy="2133600"/>
          </a:xfrm>
          <a:prstGeom prst="wedgeEllipseCallout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ctr"/>
            <a:r>
              <a:rPr b="1" sz="5100" lang="en-US">
                <a:solidFill>
                  <a:srgbClr val="008000"/>
                </a:solidFill>
              </a:rPr>
              <a:t>আজকের</a:t>
            </a:r>
          </a:p>
          <a:p>
            <a:pPr algn="ctr"/>
            <a:r>
              <a:rPr b="1" sz="5100" lang="en-US">
                <a:solidFill>
                  <a:srgbClr val="008000"/>
                </a:solidFill>
              </a:rPr>
              <a:t>পাঠ</a:t>
            </a:r>
          </a:p>
        </p:txBody>
      </p:sp>
      <p:sp>
        <p:nvSpPr>
          <p:cNvPr id="1048591" name="Speech Bubble: Rectangle with Corners Rounded 1048590"/>
          <p:cNvSpPr/>
          <p:nvPr/>
        </p:nvSpPr>
        <p:spPr>
          <a:xfrm>
            <a:off x="0" y="3180497"/>
            <a:ext cx="8802010" cy="2133600"/>
          </a:xfrm>
          <a:prstGeom prst="wedgeRoundRectCallout"/>
          <a:solidFill>
            <a:srgbClr val="FFFFFF"/>
          </a:solidFill>
          <a:ln w="50800">
            <a:solidFill>
              <a:srgbClr val="D04617"/>
            </a:solidFill>
          </a:ln>
        </p:spPr>
        <p:txBody>
          <a:bodyPr anchor="ctr"/>
          <a:p>
            <a:pPr algn="ctr"/>
            <a:r>
              <a:rPr altLang="en-US" b="1" sz="4900" lang="en-US">
                <a:solidFill>
                  <a:srgbClr val="0000FF"/>
                </a:solidFill>
              </a:rPr>
              <a:t>ফরজ</a:t>
            </a:r>
            <a:r>
              <a:rPr altLang="en-US" b="1" sz="4900" lang="en-US">
                <a:solidFill>
                  <a:srgbClr val="0000FF"/>
                </a:solidFill>
              </a:rPr>
              <a:t>,</a:t>
            </a:r>
            <a:r>
              <a:rPr altLang="en-US" b="1" sz="4900" lang="en-US">
                <a:solidFill>
                  <a:srgbClr val="0000FF"/>
                </a:solidFill>
              </a:rPr>
              <a:t> ওয়াজিব</a:t>
            </a:r>
            <a:r>
              <a:rPr altLang="en-US" b="1" sz="4900" lang="en-US">
                <a:solidFill>
                  <a:srgbClr val="0000FF"/>
                </a:solidFill>
              </a:rPr>
              <a:t>,</a:t>
            </a:r>
            <a:r>
              <a:rPr altLang="en-US" b="1" sz="4900" lang="en-US">
                <a:solidFill>
                  <a:srgbClr val="0000FF"/>
                </a:solidFill>
              </a:rPr>
              <a:t> সুন্নত</a:t>
            </a:r>
            <a:r>
              <a:rPr altLang="en-US" b="1" sz="4900" lang="en-US">
                <a:solidFill>
                  <a:srgbClr val="0000FF"/>
                </a:solidFill>
              </a:rPr>
              <a:t> ও মুস্তাহাব</a:t>
            </a:r>
            <a:r>
              <a:rPr altLang="en-US" b="1" sz="4900" lang="en-US">
                <a:solidFill>
                  <a:srgbClr val="0000FF"/>
                </a:solidFill>
              </a:rPr>
              <a:t> পরিচিতি</a:t>
            </a:r>
            <a:endParaRPr altLang="en-US" b="1" sz="4900" 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500" id="9"/>
                                        <p:tgtEl>
                                          <p:spTgt spid="1048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>
                      <p:stCondLst>
                        <p:cond delay="indefinite"/>
                      </p:stCondLst>
                      <p:childTnLst>
                        <p:par>
                          <p:cTn fill="hold" id="11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4"/>
                                        <p:tgtEl>
                                          <p:spTgt spid="1048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0" grpId="0" animBg="1"/>
      <p:bldP spid="104859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8080"/>
        </a:solidFill>
      </p:bgPr>
    </p:bg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Rectangle: Rounded Corners 1048588"/>
          <p:cNvSpPr/>
          <p:nvPr/>
        </p:nvSpPr>
        <p:spPr>
          <a:xfrm rot="21600000">
            <a:off x="783577" y="1903660"/>
            <a:ext cx="7576845" cy="4666340"/>
          </a:xfrm>
          <a:prstGeom prst="roundRect"/>
          <a:solidFill>
            <a:srgbClr val="FFE5E5"/>
          </a:solidFill>
          <a:ln w="50800">
            <a:solidFill>
              <a:srgbClr val="D04617"/>
            </a:solidFill>
            <a:prstDash val="dash"/>
          </a:ln>
        </p:spPr>
        <p:txBody>
          <a:bodyPr anchor="ctr"/>
          <a:p>
            <a:pPr algn="l"/>
            <a:endParaRPr b="1" sz="3200" lang="en-US">
              <a:solidFill>
                <a:srgbClr val="000000"/>
              </a:solidFill>
            </a:endParaRPr>
          </a:p>
          <a:p>
            <a:pPr algn="l"/>
            <a:endParaRPr b="1" sz="3200" lang="en-US">
              <a:solidFill>
                <a:srgbClr val="000000"/>
              </a:solidFill>
            </a:endParaRPr>
          </a:p>
          <a:p>
            <a:pPr algn="l"/>
            <a:r>
              <a:rPr b="1" sz="3200" lang="en-US">
                <a:solidFill>
                  <a:srgbClr val="000000"/>
                </a:solidFill>
              </a:rPr>
              <a:t>পাঠ শেষে শিক্ষার্থীরা </a:t>
            </a:r>
            <a:r>
              <a:rPr b="1" sz="3200" lang="en-US">
                <a:solidFill>
                  <a:srgbClr val="000000"/>
                </a:solidFill>
              </a:rPr>
              <a:t>-</a:t>
            </a:r>
            <a:endParaRPr b="1" sz="3200" lang="en-US">
              <a:solidFill>
                <a:srgbClr val="000000"/>
              </a:solidFill>
            </a:endParaRPr>
          </a:p>
          <a:p>
            <a:pPr algn="l"/>
            <a:r>
              <a:rPr b="1" sz="3200" lang="en-US">
                <a:solidFill>
                  <a:srgbClr val="000000"/>
                </a:solidFill>
              </a:rPr>
              <a:t>১</a:t>
            </a:r>
            <a:r>
              <a:rPr b="1" sz="3200" lang="en-US">
                <a:solidFill>
                  <a:srgbClr val="000000"/>
                </a:solidFill>
              </a:rPr>
              <a:t>।</a:t>
            </a:r>
            <a:r>
              <a:rPr b="1" sz="3200" lang="en-US">
                <a:solidFill>
                  <a:srgbClr val="000000"/>
                </a:solidFill>
              </a:rPr>
              <a:t> </a:t>
            </a:r>
            <a:r>
              <a:rPr b="1" sz="3200" lang="en-US">
                <a:solidFill>
                  <a:srgbClr val="000000"/>
                </a:solidFill>
              </a:rPr>
              <a:t>সরোজ</a:t>
            </a:r>
            <a:r>
              <a:rPr b="1" sz="3200" lang="en-US">
                <a:solidFill>
                  <a:srgbClr val="000000"/>
                </a:solidFill>
              </a:rPr>
              <a:t> ওয়াজিব সুন্নত মুস্তাহাব</a:t>
            </a:r>
            <a:r>
              <a:rPr b="1" sz="3200" lang="en-US">
                <a:solidFill>
                  <a:srgbClr val="000000"/>
                </a:solidFill>
              </a:rPr>
              <a:t> সংজ্ঞা </a:t>
            </a:r>
            <a:r>
              <a:rPr b="1" sz="3200" lang="en-US">
                <a:solidFill>
                  <a:srgbClr val="000000"/>
                </a:solidFill>
              </a:rPr>
              <a:t>ব</a:t>
            </a:r>
            <a:r>
              <a:rPr b="1" sz="3200" lang="en-US">
                <a:solidFill>
                  <a:srgbClr val="000000"/>
                </a:solidFill>
              </a:rPr>
              <a:t>ল</a:t>
            </a:r>
            <a:r>
              <a:rPr b="1" sz="3200" lang="en-US">
                <a:solidFill>
                  <a:srgbClr val="000000"/>
                </a:solidFill>
              </a:rPr>
              <a:t>ত</a:t>
            </a:r>
            <a:r>
              <a:rPr b="1" sz="3200" lang="en-US">
                <a:solidFill>
                  <a:srgbClr val="000000"/>
                </a:solidFill>
              </a:rPr>
              <a:t>ে</a:t>
            </a:r>
            <a:r>
              <a:rPr b="1" sz="3200" lang="en-US">
                <a:solidFill>
                  <a:srgbClr val="000000"/>
                </a:solidFill>
              </a:rPr>
              <a:t> পারবে</a:t>
            </a:r>
            <a:r>
              <a:rPr b="1" sz="3200" lang="en-US">
                <a:solidFill>
                  <a:srgbClr val="000000"/>
                </a:solidFill>
              </a:rPr>
              <a:t>।</a:t>
            </a:r>
            <a:endParaRPr b="1" sz="3200" lang="en-US">
              <a:solidFill>
                <a:srgbClr val="000000"/>
              </a:solidFill>
            </a:endParaRPr>
          </a:p>
          <a:p>
            <a:pPr algn="l"/>
            <a:r>
              <a:rPr b="1" sz="3200" lang="en-US">
                <a:solidFill>
                  <a:srgbClr val="000000"/>
                </a:solidFill>
              </a:rPr>
              <a:t>২</a:t>
            </a:r>
            <a:r>
              <a:rPr b="1" sz="3200" lang="en-US">
                <a:solidFill>
                  <a:srgbClr val="000000"/>
                </a:solidFill>
              </a:rPr>
              <a:t> </a:t>
            </a:r>
            <a:r>
              <a:rPr b="1" sz="3200" lang="en-US">
                <a:solidFill>
                  <a:srgbClr val="000000"/>
                </a:solidFill>
              </a:rPr>
              <a:t>।</a:t>
            </a:r>
            <a:r>
              <a:rPr b="1" sz="3200" lang="en-US">
                <a:solidFill>
                  <a:srgbClr val="000000"/>
                </a:solidFill>
              </a:rPr>
              <a:t> </a:t>
            </a:r>
            <a:r>
              <a:rPr b="1" sz="3200" lang="en-US">
                <a:solidFill>
                  <a:srgbClr val="000000"/>
                </a:solidFill>
              </a:rPr>
              <a:t>ফরজের</a:t>
            </a:r>
            <a:r>
              <a:rPr b="1" sz="3200" lang="en-US">
                <a:solidFill>
                  <a:srgbClr val="000000"/>
                </a:solidFill>
              </a:rPr>
              <a:t> প্রকার বলতে</a:t>
            </a:r>
            <a:r>
              <a:rPr b="1" sz="3200" lang="en-US">
                <a:solidFill>
                  <a:srgbClr val="000000"/>
                </a:solidFill>
              </a:rPr>
              <a:t> পারবে</a:t>
            </a:r>
            <a:r>
              <a:rPr b="1" sz="3200" lang="en-US">
                <a:solidFill>
                  <a:srgbClr val="000000"/>
                </a:solidFill>
              </a:rPr>
              <a:t>।</a:t>
            </a:r>
            <a:endParaRPr b="1" sz="3200" lang="en-US">
              <a:solidFill>
                <a:srgbClr val="000000"/>
              </a:solidFill>
            </a:endParaRPr>
          </a:p>
          <a:p>
            <a:pPr algn="l"/>
            <a:r>
              <a:rPr b="1" sz="3200" lang="en-US">
                <a:solidFill>
                  <a:srgbClr val="000000"/>
                </a:solidFill>
              </a:rPr>
              <a:t>৩</a:t>
            </a:r>
            <a:r>
              <a:rPr b="1" sz="3200" lang="en-US">
                <a:solidFill>
                  <a:srgbClr val="000000"/>
                </a:solidFill>
              </a:rPr>
              <a:t> </a:t>
            </a:r>
            <a:r>
              <a:rPr b="1" sz="3200" lang="en-US">
                <a:solidFill>
                  <a:srgbClr val="000000"/>
                </a:solidFill>
              </a:rPr>
              <a:t>।</a:t>
            </a:r>
            <a:r>
              <a:rPr b="1" sz="3200" lang="en-US">
                <a:solidFill>
                  <a:srgbClr val="000000"/>
                </a:solidFill>
              </a:rPr>
              <a:t> </a:t>
            </a:r>
            <a:r>
              <a:rPr b="1" sz="3200" lang="en-US">
                <a:solidFill>
                  <a:srgbClr val="000000"/>
                </a:solidFill>
              </a:rPr>
              <a:t>সুন্নতের</a:t>
            </a:r>
            <a:r>
              <a:rPr b="1" sz="3200" lang="en-US">
                <a:solidFill>
                  <a:srgbClr val="000000"/>
                </a:solidFill>
              </a:rPr>
              <a:t> প্রকার</a:t>
            </a:r>
            <a:r>
              <a:rPr b="1" sz="3200" lang="en-US">
                <a:solidFill>
                  <a:srgbClr val="000000"/>
                </a:solidFill>
              </a:rPr>
              <a:t> বলতে</a:t>
            </a:r>
            <a:r>
              <a:rPr b="1" sz="3200" lang="en-US">
                <a:solidFill>
                  <a:srgbClr val="000000"/>
                </a:solidFill>
              </a:rPr>
              <a:t> পারবে</a:t>
            </a:r>
            <a:r>
              <a:rPr b="1" sz="3200" lang="en-US">
                <a:solidFill>
                  <a:srgbClr val="000000"/>
                </a:solidFill>
              </a:rPr>
              <a:t>।</a:t>
            </a:r>
            <a:r>
              <a:rPr b="1" sz="3200" lang="en-US">
                <a:solidFill>
                  <a:srgbClr val="000000"/>
                </a:solidFill>
              </a:rPr>
              <a:t> </a:t>
            </a:r>
            <a:endParaRPr b="1" sz="3200" lang="en-US">
              <a:solidFill>
                <a:srgbClr val="000000"/>
              </a:solidFill>
            </a:endParaRPr>
          </a:p>
          <a:p>
            <a:pPr algn="l"/>
            <a:endParaRPr b="1" sz="3200" lang="en-US">
              <a:solidFill>
                <a:srgbClr val="000000"/>
              </a:solidFill>
            </a:endParaRPr>
          </a:p>
          <a:p>
            <a:pPr algn="ctr"/>
            <a:endParaRPr b="1" sz="3200" lang="en-US">
              <a:solidFill>
                <a:srgbClr val="000000"/>
              </a:solidFill>
            </a:endParaRPr>
          </a:p>
        </p:txBody>
      </p:sp>
      <p:sp>
        <p:nvSpPr>
          <p:cNvPr id="1048587" name=""/>
          <p:cNvSpPr/>
          <p:nvPr/>
        </p:nvSpPr>
        <p:spPr>
          <a:xfrm>
            <a:off x="2280306" y="189190"/>
            <a:ext cx="4583388" cy="1479033"/>
          </a:xfrm>
          <a:prstGeom prst="hexagon"/>
          <a:solidFill>
            <a:srgbClr val="000000"/>
          </a:solidFill>
          <a:ln w="38100">
            <a:solidFill>
              <a:srgbClr val="D04617"/>
            </a:solidFill>
          </a:ln>
        </p:spPr>
        <p:txBody>
          <a:bodyPr anchor="ctr"/>
          <a:p>
            <a:pPr algn="ctr"/>
            <a:r>
              <a:rPr b="1" sz="6500" lang="en-US">
                <a:solidFill>
                  <a:srgbClr val="FFFFFF"/>
                </a:solidFill>
              </a:rPr>
              <a:t>শ</a:t>
            </a:r>
            <a:r>
              <a:rPr b="1" sz="6500" lang="en-US">
                <a:solidFill>
                  <a:srgbClr val="FFFFFF"/>
                </a:solidFill>
              </a:rPr>
              <a:t>ি</a:t>
            </a:r>
            <a:r>
              <a:rPr b="1" sz="6500" lang="en-US">
                <a:solidFill>
                  <a:srgbClr val="FFFFFF"/>
                </a:solidFill>
              </a:rPr>
              <a:t>খ</a:t>
            </a:r>
            <a:r>
              <a:rPr b="1" sz="6500" lang="en-US">
                <a:solidFill>
                  <a:srgbClr val="FFFFFF"/>
                </a:solidFill>
              </a:rPr>
              <a:t>ন</a:t>
            </a:r>
            <a:r>
              <a:rPr b="1" sz="6500" lang="en-US">
                <a:solidFill>
                  <a:srgbClr val="FFFFFF"/>
                </a:solidFill>
              </a:rPr>
              <a:t> ফল</a:t>
            </a:r>
            <a:endParaRPr b="1" sz="6500"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mph" presetID="18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dur="500" fill="hold" id="10"/>
                                        <p:tgtEl>
                                          <p:spTgt spid="104858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4DE"/>
        </a:solidFill>
      </p:bgPr>
    </p:bg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048585"/>
          <p:cNvSpPr>
            <a:spLocks noGrp="1"/>
          </p:cNvSpPr>
          <p:nvPr>
            <p:ph type="ctrTitle"/>
          </p:nvPr>
        </p:nvSpPr>
        <p:spPr>
          <a:xfrm>
            <a:off x="163901" y="0"/>
            <a:ext cx="8358996" cy="1190639"/>
          </a:xfrm>
          <a:solidFill>
            <a:srgbClr val="000000"/>
          </a:solidFill>
        </p:spPr>
        <p:txBody>
          <a:bodyPr>
            <a:normAutofit/>
          </a:bodyPr>
          <a:p>
            <a:r>
              <a:rPr altLang="en-US" lang="en-US">
                <a:solidFill>
                  <a:srgbClr val="FFFFFF"/>
                </a:solidFill>
              </a:rPr>
              <a:t>ফ</a:t>
            </a:r>
            <a:r>
              <a:rPr altLang="en-US" lang="en-US">
                <a:solidFill>
                  <a:srgbClr val="FFFFFF"/>
                </a:solidFill>
              </a:rPr>
              <a:t>র</a:t>
            </a:r>
            <a:r>
              <a:rPr altLang="en-US" lang="en-US">
                <a:solidFill>
                  <a:srgbClr val="FFFFFF"/>
                </a:solidFill>
              </a:rPr>
              <a:t>জ</a:t>
            </a:r>
            <a:r>
              <a:rPr altLang="en-US" lang="en-US">
                <a:solidFill>
                  <a:srgbClr val="FFFFFF"/>
                </a:solidFill>
              </a:rPr>
              <a:t>ে</a:t>
            </a:r>
            <a:r>
              <a:rPr altLang="en-US" lang="en-US">
                <a:solidFill>
                  <a:srgbClr val="FFFFFF"/>
                </a:solidFill>
              </a:rPr>
              <a:t>র</a:t>
            </a:r>
            <a:r>
              <a:rPr altLang="en-US" lang="en-US">
                <a:solidFill>
                  <a:srgbClr val="FFFFFF"/>
                </a:solidFill>
              </a:rPr>
              <a:t> </a:t>
            </a:r>
            <a:r>
              <a:rPr altLang="en-US" lang="en-US">
                <a:solidFill>
                  <a:srgbClr val="FFFFFF"/>
                </a:solidFill>
              </a:rPr>
              <a:t> সংজ্ঞা ও</a:t>
            </a:r>
            <a:r>
              <a:rPr altLang="en-US" lang="en-US">
                <a:solidFill>
                  <a:srgbClr val="FFFFFF"/>
                </a:solidFill>
              </a:rPr>
              <a:t> প্রকার</a:t>
            </a:r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1048589" name="Subtitle 1048586"/>
          <p:cNvSpPr>
            <a:spLocks noGrp="1"/>
          </p:cNvSpPr>
          <p:nvPr>
            <p:ph type="subTitle" idx="1"/>
          </p:nvPr>
        </p:nvSpPr>
        <p:spPr>
          <a:xfrm>
            <a:off x="228600" y="1711763"/>
            <a:ext cx="8686800" cy="4083911"/>
          </a:xfrm>
          <a:ln w="50800">
            <a:solidFill>
              <a:srgbClr val="02A5E3"/>
            </a:solidFill>
            <a:prstDash val="dash"/>
          </a:ln>
        </p:spPr>
        <p:txBody>
          <a:bodyPr/>
          <a:p>
            <a:pPr algn="l"/>
            <a:r>
              <a:rPr b="1" sz="4100" lang="en-US">
                <a:solidFill>
                  <a:srgbClr val="0000FF"/>
                </a:solidFill>
              </a:rPr>
              <a:t>ফ</a:t>
            </a:r>
            <a:r>
              <a:rPr b="1" sz="4100" lang="en-US">
                <a:solidFill>
                  <a:srgbClr val="0000FF"/>
                </a:solidFill>
              </a:rPr>
              <a:t>র</a:t>
            </a:r>
            <a:r>
              <a:rPr b="1" sz="4100" lang="en-US">
                <a:solidFill>
                  <a:srgbClr val="0000FF"/>
                </a:solidFill>
              </a:rPr>
              <a:t>জ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r>
              <a:rPr b="1" sz="4100" lang="en-US">
                <a:solidFill>
                  <a:srgbClr val="0000FF"/>
                </a:solidFill>
              </a:rPr>
              <a:t>অ</a:t>
            </a:r>
            <a:r>
              <a:rPr b="1" sz="4100" lang="en-US">
                <a:solidFill>
                  <a:srgbClr val="0000FF"/>
                </a:solidFill>
              </a:rPr>
              <a:t>র</a:t>
            </a:r>
            <a:r>
              <a:rPr b="1" sz="4100" lang="en-US">
                <a:solidFill>
                  <a:srgbClr val="0000FF"/>
                </a:solidFill>
              </a:rPr>
              <a:t>্</a:t>
            </a:r>
            <a:r>
              <a:rPr b="1" sz="4100" lang="en-US">
                <a:solidFill>
                  <a:srgbClr val="0000FF"/>
                </a:solidFill>
              </a:rPr>
              <a:t>থ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r>
              <a:rPr b="1" sz="4100" lang="en-US">
                <a:solidFill>
                  <a:srgbClr val="0000FF"/>
                </a:solidFill>
              </a:rPr>
              <a:t> অবশ্য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r>
              <a:rPr b="1" sz="4100" lang="en-US">
                <a:solidFill>
                  <a:srgbClr val="0000FF"/>
                </a:solidFill>
              </a:rPr>
              <a:t>পালনীয় </a:t>
            </a:r>
            <a:r>
              <a:rPr b="1" sz="4100" lang="en-US">
                <a:solidFill>
                  <a:srgbClr val="0000FF"/>
                </a:solidFill>
              </a:rPr>
              <a:t>।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r>
              <a:rPr b="1" sz="4100" lang="en-US">
                <a:solidFill>
                  <a:srgbClr val="0000FF"/>
                </a:solidFill>
              </a:rPr>
              <a:t>শরীয়তে</a:t>
            </a:r>
            <a:r>
              <a:rPr b="1" sz="4100" lang="en-US">
                <a:solidFill>
                  <a:srgbClr val="0000FF"/>
                </a:solidFill>
              </a:rPr>
              <a:t>র</a:t>
            </a:r>
            <a:r>
              <a:rPr b="1" sz="4100" lang="en-US">
                <a:solidFill>
                  <a:srgbClr val="0000FF"/>
                </a:solidFill>
              </a:rPr>
              <a:t> যে সকল বিধান কুরআন ও সুন্নাহর আলোকে অকাট্যভাবে পালনীয় তাকে ফরজ বলে</a:t>
            </a:r>
            <a:r>
              <a:rPr b="1" sz="4100" lang="en-US">
                <a:solidFill>
                  <a:srgbClr val="0000FF"/>
                </a:solidFill>
              </a:rPr>
              <a:t>।</a:t>
            </a:r>
            <a:r>
              <a:rPr b="1" sz="4100" lang="en-US">
                <a:solidFill>
                  <a:srgbClr val="0000FF"/>
                </a:solidFill>
              </a:rPr>
              <a:t> ফরজ দুই প্রকার</a:t>
            </a:r>
            <a:r>
              <a:rPr b="1" sz="4100" lang="en-US">
                <a:solidFill>
                  <a:srgbClr val="0000FF"/>
                </a:solidFill>
              </a:rPr>
              <a:t> যথা</a:t>
            </a:r>
            <a:r>
              <a:rPr b="1" sz="4100" lang="en-US">
                <a:solidFill>
                  <a:srgbClr val="0000FF"/>
                </a:solidFill>
              </a:rPr>
              <a:t>: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endParaRPr b="1" sz="4100" lang="en-US">
              <a:solidFill>
                <a:srgbClr val="0000FF"/>
              </a:solidFill>
            </a:endParaRPr>
          </a:p>
          <a:p>
            <a:pPr algn="l"/>
            <a:r>
              <a:rPr b="1" sz="4100" lang="en-US">
                <a:solidFill>
                  <a:srgbClr val="0000FF"/>
                </a:solidFill>
              </a:rPr>
              <a:t>১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r>
              <a:rPr b="1" sz="4100" lang="en-US">
                <a:solidFill>
                  <a:srgbClr val="0000FF"/>
                </a:solidFill>
              </a:rPr>
              <a:t>।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r>
              <a:rPr b="1" sz="4100" lang="en-US">
                <a:solidFill>
                  <a:srgbClr val="0000FF"/>
                </a:solidFill>
              </a:rPr>
              <a:t>ফরজে আইন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r>
              <a:rPr b="1" sz="4100" lang="en-US">
                <a:solidFill>
                  <a:srgbClr val="0000FF"/>
                </a:solidFill>
              </a:rPr>
              <a:t>ف</a:t>
            </a:r>
            <a:r>
              <a:rPr b="1" sz="4100" lang="en-US">
                <a:solidFill>
                  <a:srgbClr val="0000FF"/>
                </a:solidFill>
              </a:rPr>
              <a:t>ر</a:t>
            </a:r>
            <a:r>
              <a:rPr b="1" sz="4100" lang="en-US">
                <a:solidFill>
                  <a:srgbClr val="0000FF"/>
                </a:solidFill>
              </a:rPr>
              <a:t>ض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r>
              <a:rPr b="1" sz="4100" lang="en-US">
                <a:solidFill>
                  <a:srgbClr val="0000FF"/>
                </a:solidFill>
              </a:rPr>
              <a:t>ع</a:t>
            </a:r>
            <a:r>
              <a:rPr b="1" sz="4100" lang="en-US">
                <a:solidFill>
                  <a:srgbClr val="0000FF"/>
                </a:solidFill>
              </a:rPr>
              <a:t>ي</a:t>
            </a:r>
            <a:r>
              <a:rPr b="1" sz="4100" lang="en-US">
                <a:solidFill>
                  <a:srgbClr val="0000FF"/>
                </a:solidFill>
              </a:rPr>
              <a:t>ن</a:t>
            </a:r>
            <a:endParaRPr b="1" sz="4100" lang="en-US">
              <a:solidFill>
                <a:srgbClr val="0000FF"/>
              </a:solidFill>
            </a:endParaRPr>
          </a:p>
          <a:p>
            <a:pPr algn="l"/>
            <a:r>
              <a:rPr b="1" sz="4100" lang="en-US">
                <a:solidFill>
                  <a:srgbClr val="0000FF"/>
                </a:solidFill>
              </a:rPr>
              <a:t>২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r>
              <a:rPr b="1" sz="4100" lang="en-US">
                <a:solidFill>
                  <a:srgbClr val="0000FF"/>
                </a:solidFill>
              </a:rPr>
              <a:t>।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r>
              <a:rPr b="1" sz="4100" lang="en-US">
                <a:solidFill>
                  <a:srgbClr val="0000FF"/>
                </a:solidFill>
              </a:rPr>
              <a:t>ফরজে কিফায়া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r>
              <a:rPr b="1" sz="4100" lang="en-US">
                <a:solidFill>
                  <a:srgbClr val="0000FF"/>
                </a:solidFill>
              </a:rPr>
              <a:t>ف</a:t>
            </a:r>
            <a:r>
              <a:rPr b="1" sz="4100" lang="en-US">
                <a:solidFill>
                  <a:srgbClr val="0000FF"/>
                </a:solidFill>
              </a:rPr>
              <a:t>ر</a:t>
            </a:r>
            <a:r>
              <a:rPr b="1" sz="4100" lang="en-US">
                <a:solidFill>
                  <a:srgbClr val="0000FF"/>
                </a:solidFill>
              </a:rPr>
              <a:t>ض</a:t>
            </a:r>
            <a:r>
              <a:rPr b="1" sz="4100" lang="en-US">
                <a:solidFill>
                  <a:srgbClr val="0000FF"/>
                </a:solidFill>
              </a:rPr>
              <a:t> </a:t>
            </a:r>
            <a:r>
              <a:rPr b="1" sz="4100" lang="en-US">
                <a:solidFill>
                  <a:srgbClr val="0000FF"/>
                </a:solidFill>
              </a:rPr>
              <a:t>ك</a:t>
            </a:r>
            <a:r>
              <a:rPr b="1" sz="4100" lang="en-US">
                <a:solidFill>
                  <a:srgbClr val="0000FF"/>
                </a:solidFill>
              </a:rPr>
              <a:t>ف</a:t>
            </a:r>
            <a:r>
              <a:rPr b="1" sz="4100" lang="en-US">
                <a:solidFill>
                  <a:srgbClr val="0000FF"/>
                </a:solidFill>
              </a:rPr>
              <a:t>ا</a:t>
            </a:r>
            <a:r>
              <a:rPr b="1" sz="4100" lang="en-US">
                <a:solidFill>
                  <a:srgbClr val="0000FF"/>
                </a:solidFill>
              </a:rPr>
              <a:t>ي</a:t>
            </a:r>
            <a:r>
              <a:rPr b="1" sz="4100" lang="en-US">
                <a:solidFill>
                  <a:srgbClr val="0000FF"/>
                </a:solidFill>
              </a:rPr>
              <a:t>ة</a:t>
            </a:r>
            <a:endParaRPr b="1" sz="4100"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1000" id="9"/>
                                        <p:tgtEl>
                                          <p:spTgt spid="1048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>
                      <p:stCondLst>
                        <p:cond delay="indefinite"/>
                      </p:stCondLst>
                      <p:childTnLst>
                        <p:par>
                          <p:cTn fill="hold" id="11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4"/>
                                        <p:tgtEl>
                                          <p:spTgt spid="1048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dur="500" id="15"/>
                                        <p:tgtEl>
                                          <p:spTgt spid="1048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8" grpId="0"/>
      <p:bldP spid="104858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048656"/>
          <p:cNvSpPr>
            <a:spLocks noGrp="1"/>
          </p:cNvSpPr>
          <p:nvPr>
            <p:ph type="ctrTitle"/>
          </p:nvPr>
        </p:nvSpPr>
        <p:spPr>
          <a:xfrm>
            <a:off x="181155" y="1481132"/>
            <a:ext cx="8781691" cy="4058126"/>
          </a:xfrm>
          <a:solidFill>
            <a:srgbClr val="02A5E3"/>
          </a:solidFill>
          <a:ln>
            <a:solidFill>
              <a:srgbClr val="000000"/>
            </a:solidFill>
            <a:prstDash val="dash"/>
          </a:ln>
        </p:spPr>
        <p:txBody>
          <a:bodyPr>
            <a:noAutofit/>
          </a:bodyPr>
          <a:p>
            <a:pPr algn="l"/>
            <a:r>
              <a:rPr altLang="en-US" b="1" sz="3800" lang="en-US">
                <a:solidFill>
                  <a:srgbClr val="FFFFFF"/>
                </a:solidFill>
              </a:rPr>
              <a:t>শরীয়তের</a:t>
            </a:r>
            <a:r>
              <a:rPr altLang="en-US" b="1" sz="3800" lang="en-US">
                <a:solidFill>
                  <a:srgbClr val="FFFFFF"/>
                </a:solidFill>
              </a:rPr>
              <a:t> যে সকল বিধান</a:t>
            </a:r>
            <a:r>
              <a:rPr altLang="en-US" b="1" sz="3800" lang="en-US">
                <a:solidFill>
                  <a:srgbClr val="FFFFFF"/>
                </a:solidFill>
              </a:rPr>
              <a:t> প্রাপ্তবয়স্ক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ও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সুস্থ</a:t>
            </a:r>
            <a:r>
              <a:rPr altLang="en-US" b="1" sz="3800" lang="en-US">
                <a:solidFill>
                  <a:srgbClr val="FFFFFF"/>
                </a:solidFill>
              </a:rPr>
              <a:t> সকল</a:t>
            </a:r>
            <a:r>
              <a:rPr altLang="en-US" b="1" sz="3800" lang="en-US">
                <a:solidFill>
                  <a:srgbClr val="FFFFFF"/>
                </a:solidFill>
              </a:rPr>
              <a:t> মুসলমানের</a:t>
            </a:r>
            <a:r>
              <a:rPr altLang="en-US" b="1" sz="3800" lang="en-US">
                <a:solidFill>
                  <a:srgbClr val="FFFFFF"/>
                </a:solidFill>
              </a:rPr>
              <a:t> জন্য</a:t>
            </a:r>
            <a:r>
              <a:rPr altLang="en-US" b="1" sz="3800" lang="en-US">
                <a:solidFill>
                  <a:srgbClr val="FFFFFF"/>
                </a:solidFill>
              </a:rPr>
              <a:t> আদায়</a:t>
            </a:r>
            <a:r>
              <a:rPr altLang="en-US" b="1" sz="3800" lang="en-US">
                <a:solidFill>
                  <a:srgbClr val="FFFFFF"/>
                </a:solidFill>
              </a:rPr>
              <a:t> করা</a:t>
            </a:r>
            <a:r>
              <a:rPr altLang="en-US" b="1" sz="3800" lang="en-US">
                <a:solidFill>
                  <a:srgbClr val="FFFFFF"/>
                </a:solidFill>
              </a:rPr>
              <a:t> অবশ্য</a:t>
            </a:r>
            <a:r>
              <a:rPr altLang="en-US" b="1" sz="3800" lang="en-US">
                <a:solidFill>
                  <a:srgbClr val="FFFFFF"/>
                </a:solidFill>
              </a:rPr>
              <a:t> কর্তব্য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ত</a:t>
            </a:r>
            <a:r>
              <a:rPr altLang="en-US" b="1" sz="3800" lang="en-US">
                <a:solidFill>
                  <a:srgbClr val="FFFFFF"/>
                </a:solidFill>
              </a:rPr>
              <a:t>া</a:t>
            </a:r>
            <a:r>
              <a:rPr altLang="en-US" b="1" sz="3800" lang="en-US">
                <a:solidFill>
                  <a:srgbClr val="FFFFFF"/>
                </a:solidFill>
              </a:rPr>
              <a:t>ক</a:t>
            </a:r>
            <a:r>
              <a:rPr altLang="en-US" b="1" sz="3800" lang="en-US">
                <a:solidFill>
                  <a:srgbClr val="FFFFFF"/>
                </a:solidFill>
              </a:rPr>
              <a:t>ে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ফ</a:t>
            </a:r>
            <a:r>
              <a:rPr altLang="en-US" b="1" sz="3800" lang="en-US">
                <a:solidFill>
                  <a:srgbClr val="FFFFFF"/>
                </a:solidFill>
              </a:rPr>
              <a:t>র</a:t>
            </a:r>
            <a:r>
              <a:rPr altLang="en-US" b="1" sz="3800" lang="en-US">
                <a:solidFill>
                  <a:srgbClr val="FFFFFF"/>
                </a:solidFill>
              </a:rPr>
              <a:t>জ</a:t>
            </a:r>
            <a:r>
              <a:rPr altLang="en-US" b="1" sz="3800" lang="en-US">
                <a:solidFill>
                  <a:srgbClr val="FFFFFF"/>
                </a:solidFill>
              </a:rPr>
              <a:t>ে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আ</a:t>
            </a:r>
            <a:r>
              <a:rPr altLang="en-US" b="1" sz="3800" lang="en-US">
                <a:solidFill>
                  <a:srgbClr val="FFFFFF"/>
                </a:solidFill>
              </a:rPr>
              <a:t>ই</a:t>
            </a:r>
            <a:r>
              <a:rPr altLang="en-US" b="1" sz="3800" lang="en-US">
                <a:solidFill>
                  <a:srgbClr val="FFFFFF"/>
                </a:solidFill>
              </a:rPr>
              <a:t>ন</a:t>
            </a:r>
            <a:r>
              <a:rPr altLang="en-US" b="1" sz="3800" lang="en-US">
                <a:solidFill>
                  <a:srgbClr val="FFFFFF"/>
                </a:solidFill>
              </a:rPr>
              <a:t> বলে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।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যেমন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স</a:t>
            </a:r>
            <a:r>
              <a:rPr altLang="en-US" b="1" sz="3800" lang="en-US">
                <a:solidFill>
                  <a:srgbClr val="FFFFFF"/>
                </a:solidFill>
              </a:rPr>
              <a:t>া</a:t>
            </a:r>
            <a:r>
              <a:rPr altLang="en-US" b="1" sz="3800" lang="en-US">
                <a:solidFill>
                  <a:srgbClr val="FFFFFF"/>
                </a:solidFill>
              </a:rPr>
              <a:t>ল</a:t>
            </a:r>
            <a:r>
              <a:rPr altLang="en-US" b="1" sz="3800" lang="en-US">
                <a:solidFill>
                  <a:srgbClr val="FFFFFF"/>
                </a:solidFill>
              </a:rPr>
              <a:t>া</a:t>
            </a:r>
            <a:r>
              <a:rPr altLang="en-US" b="1" sz="3800" lang="en-US">
                <a:solidFill>
                  <a:srgbClr val="FFFFFF"/>
                </a:solidFill>
              </a:rPr>
              <a:t>ত</a:t>
            </a:r>
            <a:r>
              <a:rPr altLang="en-US" b="1" sz="3800" lang="en-US">
                <a:solidFill>
                  <a:srgbClr val="FFFFFF"/>
                </a:solidFill>
              </a:rPr>
              <a:t>,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স</a:t>
            </a:r>
            <a:r>
              <a:rPr altLang="en-US" b="1" sz="3800" lang="en-US">
                <a:solidFill>
                  <a:srgbClr val="FFFFFF"/>
                </a:solidFill>
              </a:rPr>
              <a:t>া</a:t>
            </a:r>
            <a:r>
              <a:rPr altLang="en-US" b="1" sz="3800" lang="en-US">
                <a:solidFill>
                  <a:srgbClr val="FFFFFF"/>
                </a:solidFill>
              </a:rPr>
              <a:t>ও</a:t>
            </a:r>
            <a:r>
              <a:rPr altLang="en-US" b="1" sz="3800" lang="en-US">
                <a:solidFill>
                  <a:srgbClr val="FFFFFF"/>
                </a:solidFill>
              </a:rPr>
              <a:t>ম</a:t>
            </a:r>
            <a:r>
              <a:rPr altLang="en-US" b="1" sz="3800" lang="en-US">
                <a:solidFill>
                  <a:srgbClr val="FFFFFF"/>
                </a:solidFill>
              </a:rPr>
              <a:t> ইত্যাদি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।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শর</a:t>
            </a:r>
            <a:r>
              <a:rPr altLang="en-US" b="1" sz="3800" lang="en-US">
                <a:solidFill>
                  <a:srgbClr val="FFFFFF"/>
                </a:solidFill>
              </a:rPr>
              <a:t>য়</a:t>
            </a:r>
            <a:r>
              <a:rPr altLang="en-US" b="1" sz="3800" lang="en-US">
                <a:solidFill>
                  <a:srgbClr val="FFFFFF"/>
                </a:solidFill>
              </a:rPr>
              <a:t>ী</a:t>
            </a:r>
            <a:r>
              <a:rPr altLang="en-US" b="1" sz="3800" lang="en-US">
                <a:solidFill>
                  <a:srgbClr val="FFFFFF"/>
                </a:solidFill>
              </a:rPr>
              <a:t> কোন কারণ ছাড়া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ই</a:t>
            </a:r>
            <a:r>
              <a:rPr altLang="en-US" b="1" sz="3800" lang="en-US">
                <a:solidFill>
                  <a:srgbClr val="FFFFFF"/>
                </a:solidFill>
              </a:rPr>
              <a:t>চ</a:t>
            </a:r>
            <a:r>
              <a:rPr altLang="en-US" b="1" sz="3800" lang="en-US">
                <a:solidFill>
                  <a:srgbClr val="FFFFFF"/>
                </a:solidFill>
              </a:rPr>
              <a:t>্</a:t>
            </a:r>
            <a:r>
              <a:rPr altLang="en-US" b="1" sz="3800" lang="en-US">
                <a:solidFill>
                  <a:srgbClr val="FFFFFF"/>
                </a:solidFill>
              </a:rPr>
              <a:t>ছ</a:t>
            </a:r>
            <a:r>
              <a:rPr altLang="en-US" b="1" sz="3800" lang="en-US">
                <a:solidFill>
                  <a:srgbClr val="FFFFFF"/>
                </a:solidFill>
              </a:rPr>
              <a:t>া</a:t>
            </a:r>
            <a:r>
              <a:rPr altLang="en-US" b="1" sz="3800" lang="en-US">
                <a:solidFill>
                  <a:srgbClr val="FFFFFF"/>
                </a:solidFill>
              </a:rPr>
              <a:t>ক</a:t>
            </a:r>
            <a:r>
              <a:rPr altLang="en-US" b="1" sz="3800" lang="en-US">
                <a:solidFill>
                  <a:srgbClr val="FFFFFF"/>
                </a:solidFill>
              </a:rPr>
              <a:t>ৃ</a:t>
            </a:r>
            <a:r>
              <a:rPr altLang="en-US" b="1" sz="3800" lang="en-US">
                <a:solidFill>
                  <a:srgbClr val="FFFFFF"/>
                </a:solidFill>
              </a:rPr>
              <a:t>ত</a:t>
            </a:r>
            <a:r>
              <a:rPr altLang="en-US" b="1" sz="3800" lang="en-US">
                <a:solidFill>
                  <a:srgbClr val="FFFFFF"/>
                </a:solidFill>
              </a:rPr>
              <a:t>ভাবে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ফ</a:t>
            </a:r>
            <a:r>
              <a:rPr altLang="en-US" b="1" sz="3800" lang="en-US">
                <a:solidFill>
                  <a:srgbClr val="FFFFFF"/>
                </a:solidFill>
              </a:rPr>
              <a:t>র</a:t>
            </a:r>
            <a:r>
              <a:rPr altLang="en-US" b="1" sz="3800" lang="en-US">
                <a:solidFill>
                  <a:srgbClr val="FFFFFF"/>
                </a:solidFill>
              </a:rPr>
              <a:t>জ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ত</a:t>
            </a:r>
            <a:r>
              <a:rPr altLang="en-US" b="1" sz="3800" lang="en-US">
                <a:solidFill>
                  <a:srgbClr val="FFFFFF"/>
                </a:solidFill>
              </a:rPr>
              <a:t>্য</a:t>
            </a:r>
            <a:r>
              <a:rPr altLang="en-US" b="1" sz="3800" lang="en-US">
                <a:solidFill>
                  <a:srgbClr val="FFFFFF"/>
                </a:solidFill>
              </a:rPr>
              <a:t>া</a:t>
            </a:r>
            <a:r>
              <a:rPr altLang="en-US" b="1" sz="3800" lang="en-US">
                <a:solidFill>
                  <a:srgbClr val="FFFFFF"/>
                </a:solidFill>
              </a:rPr>
              <a:t>গ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ক</a:t>
            </a:r>
            <a:r>
              <a:rPr altLang="en-US" b="1" sz="3800" lang="en-US">
                <a:solidFill>
                  <a:srgbClr val="FFFFFF"/>
                </a:solidFill>
              </a:rPr>
              <a:t>র</a:t>
            </a:r>
            <a:r>
              <a:rPr altLang="en-US" b="1" sz="3800" lang="en-US">
                <a:solidFill>
                  <a:srgbClr val="FFFFFF"/>
                </a:solidFill>
              </a:rPr>
              <a:t>া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ক</a:t>
            </a:r>
            <a:r>
              <a:rPr altLang="en-US" b="1" sz="3800" lang="en-US">
                <a:solidFill>
                  <a:srgbClr val="FFFFFF"/>
                </a:solidFill>
              </a:rPr>
              <a:t>ব</a:t>
            </a:r>
            <a:r>
              <a:rPr altLang="en-US" b="1" sz="3800" lang="en-US">
                <a:solidFill>
                  <a:srgbClr val="FFFFFF"/>
                </a:solidFill>
              </a:rPr>
              <a:t>ি</a:t>
            </a:r>
            <a:r>
              <a:rPr altLang="en-US" b="1" sz="3800" lang="en-US">
                <a:solidFill>
                  <a:srgbClr val="FFFFFF"/>
                </a:solidFill>
              </a:rPr>
              <a:t>র</a:t>
            </a:r>
            <a:r>
              <a:rPr altLang="en-US" b="1" sz="3800" lang="en-US">
                <a:solidFill>
                  <a:srgbClr val="FFFFFF"/>
                </a:solidFill>
              </a:rPr>
              <a:t>া</a:t>
            </a:r>
            <a:r>
              <a:rPr altLang="en-US" b="1" sz="3800" lang="en-US">
                <a:solidFill>
                  <a:srgbClr val="FFFFFF"/>
                </a:solidFill>
              </a:rPr>
              <a:t> গুনাহ</a:t>
            </a:r>
            <a:r>
              <a:rPr altLang="en-US" b="1" sz="3800" lang="en-US">
                <a:solidFill>
                  <a:srgbClr val="FFFFFF"/>
                </a:solidFill>
              </a:rPr>
              <a:t>।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ফ</a:t>
            </a:r>
            <a:r>
              <a:rPr altLang="en-US" b="1" sz="3800" lang="en-US">
                <a:solidFill>
                  <a:srgbClr val="FFFFFF"/>
                </a:solidFill>
              </a:rPr>
              <a:t>র</a:t>
            </a:r>
            <a:r>
              <a:rPr altLang="en-US" b="1" sz="3800" lang="en-US">
                <a:solidFill>
                  <a:srgbClr val="FFFFFF"/>
                </a:solidFill>
              </a:rPr>
              <a:t>জ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ত</a:t>
            </a:r>
            <a:r>
              <a:rPr altLang="en-US" b="1" sz="3800" lang="en-US">
                <a:solidFill>
                  <a:srgbClr val="FFFFFF"/>
                </a:solidFill>
              </a:rPr>
              <a:t>্য</a:t>
            </a:r>
            <a:r>
              <a:rPr altLang="en-US" b="1" sz="3800" lang="en-US">
                <a:solidFill>
                  <a:srgbClr val="FFFFFF"/>
                </a:solidFill>
              </a:rPr>
              <a:t>া</a:t>
            </a:r>
            <a:r>
              <a:rPr altLang="en-US" b="1" sz="3800" lang="en-US">
                <a:solidFill>
                  <a:srgbClr val="FFFFFF"/>
                </a:solidFill>
              </a:rPr>
              <a:t>গ</a:t>
            </a:r>
            <a:r>
              <a:rPr altLang="en-US" b="1" sz="3800" lang="en-US">
                <a:solidFill>
                  <a:srgbClr val="FFFFFF"/>
                </a:solidFill>
              </a:rPr>
              <a:t>ক</a:t>
            </a:r>
            <a:r>
              <a:rPr altLang="en-US" b="1" sz="3800" lang="en-US">
                <a:solidFill>
                  <a:srgbClr val="FFFFFF"/>
                </a:solidFill>
              </a:rPr>
              <a:t>া</a:t>
            </a:r>
            <a:r>
              <a:rPr altLang="en-US" b="1" sz="3800" lang="en-US">
                <a:solidFill>
                  <a:srgbClr val="FFFFFF"/>
                </a:solidFill>
              </a:rPr>
              <a:t>র</a:t>
            </a:r>
            <a:r>
              <a:rPr altLang="en-US" b="1" sz="3800" lang="en-US">
                <a:solidFill>
                  <a:srgbClr val="FFFFFF"/>
                </a:solidFill>
              </a:rPr>
              <a:t>ী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ফ</a:t>
            </a:r>
            <a:r>
              <a:rPr altLang="en-US" b="1" sz="3800" lang="en-US">
                <a:solidFill>
                  <a:srgbClr val="FFFFFF"/>
                </a:solidFill>
              </a:rPr>
              <a:t>া</a:t>
            </a:r>
            <a:r>
              <a:rPr altLang="en-US" b="1" sz="3800" lang="en-US">
                <a:solidFill>
                  <a:srgbClr val="FFFFFF"/>
                </a:solidFill>
              </a:rPr>
              <a:t>স</a:t>
            </a:r>
            <a:r>
              <a:rPr altLang="en-US" b="1" sz="3800" lang="en-US">
                <a:solidFill>
                  <a:srgbClr val="FFFFFF"/>
                </a:solidFill>
              </a:rPr>
              <a:t>ি</a:t>
            </a:r>
            <a:r>
              <a:rPr altLang="en-US" b="1" sz="3800" lang="en-US">
                <a:solidFill>
                  <a:srgbClr val="FFFFFF"/>
                </a:solidFill>
              </a:rPr>
              <a:t>ক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আ</a:t>
            </a:r>
            <a:r>
              <a:rPr altLang="en-US" b="1" sz="3800" lang="en-US">
                <a:solidFill>
                  <a:srgbClr val="FFFFFF"/>
                </a:solidFill>
              </a:rPr>
              <a:t>র</a:t>
            </a:r>
            <a:r>
              <a:rPr altLang="en-US" b="1" sz="3800" lang="en-US">
                <a:solidFill>
                  <a:srgbClr val="FFFFFF"/>
                </a:solidFill>
              </a:rPr>
              <a:t> </a:t>
            </a:r>
            <a:r>
              <a:rPr altLang="en-US" b="1" sz="3800" lang="en-US">
                <a:solidFill>
                  <a:srgbClr val="FFFFFF"/>
                </a:solidFill>
              </a:rPr>
              <a:t> অস্বীকারকারী</a:t>
            </a:r>
            <a:r>
              <a:rPr altLang="en-US" b="1" sz="3800" lang="en-US">
                <a:solidFill>
                  <a:srgbClr val="FFFFFF"/>
                </a:solidFill>
              </a:rPr>
              <a:t> কাফের</a:t>
            </a:r>
            <a:r>
              <a:rPr altLang="en-US" b="1" sz="3800" lang="en-US">
                <a:solidFill>
                  <a:srgbClr val="FFFFFF"/>
                </a:solidFill>
              </a:rPr>
              <a:t> হিসেবে</a:t>
            </a:r>
            <a:r>
              <a:rPr altLang="en-US" b="1" sz="3800" lang="en-US">
                <a:solidFill>
                  <a:srgbClr val="FFFFFF"/>
                </a:solidFill>
              </a:rPr>
              <a:t> গণ্য</a:t>
            </a:r>
            <a:r>
              <a:rPr altLang="en-US" b="1" sz="3800" lang="en-US">
                <a:solidFill>
                  <a:srgbClr val="FFFFFF"/>
                </a:solidFill>
              </a:rPr>
              <a:t> হবে</a:t>
            </a:r>
            <a:r>
              <a:rPr altLang="en-US" b="1" sz="3800" lang="en-US">
                <a:solidFill>
                  <a:srgbClr val="FFFFFF"/>
                </a:solidFill>
              </a:rPr>
              <a:t>।</a:t>
            </a:r>
            <a:endParaRPr altLang="en-US" b="1" sz="3800" lang="zh-CN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500">
        <p:rando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dur="500" id="7"/>
                                        <p:tgtEl>
                                          <p:spTgt spid="1048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"/>
          <p:cNvSpPr/>
          <p:nvPr/>
        </p:nvSpPr>
        <p:spPr>
          <a:xfrm>
            <a:off x="1348595" y="165530"/>
            <a:ext cx="6869462" cy="1962983"/>
          </a:xfrm>
          <a:prstGeom prst="diamond"/>
          <a:solidFill>
            <a:srgbClr val="FFE5E5"/>
          </a:solidFill>
          <a:ln w="25400">
            <a:solidFill>
              <a:srgbClr val="02A5E3"/>
            </a:solidFill>
          </a:ln>
        </p:spPr>
        <p:txBody>
          <a:bodyPr anchor="ctr"/>
          <a:p>
            <a:pPr algn="ctr"/>
            <a:r>
              <a:rPr sz="4000" lang="en-US">
                <a:solidFill>
                  <a:srgbClr val="6600CC"/>
                </a:solidFill>
              </a:rPr>
              <a:t>ফরজে কেফায়া</a:t>
            </a:r>
            <a:r>
              <a:rPr sz="4000" lang="en-US">
                <a:solidFill>
                  <a:srgbClr val="6600CC"/>
                </a:solidFill>
              </a:rPr>
              <a:t> পরিচিতি</a:t>
            </a:r>
            <a:endParaRPr sz="4000" lang="en-US">
              <a:solidFill>
                <a:srgbClr val="6600CC"/>
              </a:solidFill>
            </a:endParaRPr>
          </a:p>
        </p:txBody>
      </p:sp>
      <p:sp>
        <p:nvSpPr>
          <p:cNvPr id="1048595" name=""/>
          <p:cNvSpPr/>
          <p:nvPr/>
        </p:nvSpPr>
        <p:spPr>
          <a:xfrm>
            <a:off x="624439" y="2541823"/>
            <a:ext cx="7938946" cy="3926346"/>
          </a:xfrm>
          <a:prstGeom prst="roundRect"/>
          <a:solidFill>
            <a:srgbClr val="FFFFFF"/>
          </a:solidFill>
          <a:ln w="50800">
            <a:solidFill>
              <a:srgbClr val="D04617"/>
            </a:solidFill>
          </a:ln>
        </p:spPr>
        <p:txBody>
          <a:bodyPr anchor="ctr"/>
          <a:p>
            <a:pPr algn="l"/>
            <a:r>
              <a:rPr sz="3500" lang="en-US"/>
              <a:t>শরীয়তের</a:t>
            </a:r>
            <a:r>
              <a:rPr sz="3500" lang="en-US"/>
              <a:t> যে সকল বিধান</a:t>
            </a:r>
            <a:r>
              <a:rPr sz="3500" lang="en-US"/>
              <a:t> সকলের</a:t>
            </a:r>
            <a:r>
              <a:rPr sz="3500" lang="en-US"/>
              <a:t> উপর</a:t>
            </a:r>
            <a:r>
              <a:rPr sz="3500" lang="en-US"/>
              <a:t> অবশ্যপালনীয়</a:t>
            </a:r>
            <a:r>
              <a:rPr sz="3500" lang="en-US"/>
              <a:t> নয়</a:t>
            </a:r>
            <a:r>
              <a:rPr sz="3500" lang="en-US"/>
              <a:t> </a:t>
            </a:r>
            <a:r>
              <a:rPr sz="3500" lang="en-US"/>
              <a:t>।</a:t>
            </a:r>
            <a:r>
              <a:rPr sz="3500" lang="en-US"/>
              <a:t> </a:t>
            </a:r>
            <a:r>
              <a:rPr sz="3500" lang="en-US"/>
              <a:t>কিছু</a:t>
            </a:r>
            <a:r>
              <a:rPr sz="3500" lang="en-US"/>
              <a:t> সংখ্যক</a:t>
            </a:r>
            <a:r>
              <a:rPr sz="3500" lang="en-US"/>
              <a:t> মানুষ</a:t>
            </a:r>
            <a:r>
              <a:rPr sz="3500" lang="en-US"/>
              <a:t> আদায়</a:t>
            </a:r>
            <a:r>
              <a:rPr sz="3500" lang="en-US"/>
              <a:t> করলেই</a:t>
            </a:r>
            <a:r>
              <a:rPr sz="3500" lang="en-US"/>
              <a:t> ফরজ আদায়</a:t>
            </a:r>
            <a:r>
              <a:rPr sz="3500" lang="en-US"/>
              <a:t> হয়ে</a:t>
            </a:r>
            <a:r>
              <a:rPr sz="3500" lang="en-US"/>
              <a:t> যায়</a:t>
            </a:r>
            <a:r>
              <a:rPr sz="3500" lang="en-US"/>
              <a:t> তাকে</a:t>
            </a:r>
            <a:r>
              <a:rPr sz="3500" lang="en-US"/>
              <a:t> ফরজে কিফায়া</a:t>
            </a:r>
            <a:r>
              <a:rPr sz="3500" lang="en-US"/>
              <a:t> বলে</a:t>
            </a:r>
            <a:r>
              <a:rPr sz="3500" lang="en-US"/>
              <a:t>।</a:t>
            </a:r>
            <a:r>
              <a:rPr sz="3500" lang="en-US"/>
              <a:t> কেউই</a:t>
            </a:r>
            <a:r>
              <a:rPr sz="3500" lang="en-US"/>
              <a:t> যদি</a:t>
            </a:r>
            <a:r>
              <a:rPr sz="3500" lang="en-US"/>
              <a:t> পালন না করে</a:t>
            </a:r>
            <a:r>
              <a:rPr sz="3500" lang="en-US"/>
              <a:t> সবাই</a:t>
            </a:r>
            <a:r>
              <a:rPr sz="3500" lang="en-US"/>
              <a:t> </a:t>
            </a:r>
            <a:r>
              <a:rPr sz="3500" lang="en-US"/>
              <a:t>গ</a:t>
            </a:r>
            <a:r>
              <a:rPr sz="3500" lang="en-US"/>
              <a:t>ু</a:t>
            </a:r>
            <a:r>
              <a:rPr sz="3500" lang="en-US"/>
              <a:t>ন</a:t>
            </a:r>
            <a:r>
              <a:rPr sz="3500" lang="en-US"/>
              <a:t>া</a:t>
            </a:r>
            <a:r>
              <a:rPr sz="3500" lang="en-US"/>
              <a:t>হ</a:t>
            </a:r>
            <a:r>
              <a:rPr sz="3500" lang="en-US"/>
              <a:t>গ</a:t>
            </a:r>
            <a:r>
              <a:rPr sz="3500" lang="en-US"/>
              <a:t>া</a:t>
            </a:r>
            <a:r>
              <a:rPr sz="3500" lang="en-US"/>
              <a:t>র</a:t>
            </a:r>
            <a:r>
              <a:rPr sz="3500" lang="en-US"/>
              <a:t> </a:t>
            </a:r>
            <a:r>
              <a:rPr sz="3500" lang="en-US"/>
              <a:t>হ</a:t>
            </a:r>
            <a:r>
              <a:rPr sz="3500" lang="en-US"/>
              <a:t>য়</a:t>
            </a:r>
            <a:r>
              <a:rPr sz="3500" lang="en-US"/>
              <a:t>।</a:t>
            </a:r>
            <a:r>
              <a:rPr sz="3500" lang="en-US"/>
              <a:t> </a:t>
            </a:r>
            <a:r>
              <a:rPr sz="3500" lang="en-US"/>
              <a:t>যেমন</a:t>
            </a:r>
            <a:r>
              <a:rPr sz="3500" lang="en-US"/>
              <a:t> জানাযার সালাত</a:t>
            </a:r>
            <a:r>
              <a:rPr sz="3500" lang="en-US"/>
              <a:t>,</a:t>
            </a:r>
            <a:r>
              <a:rPr sz="3500" lang="en-US"/>
              <a:t> </a:t>
            </a:r>
            <a:r>
              <a:rPr sz="3500" lang="en-US"/>
              <a:t>দ</a:t>
            </a:r>
            <a:r>
              <a:rPr sz="3500" lang="en-US"/>
              <a:t>্</a:t>
            </a:r>
            <a:r>
              <a:rPr sz="3500" lang="en-US"/>
              <a:t>ব</a:t>
            </a:r>
            <a:r>
              <a:rPr sz="3500" lang="en-US"/>
              <a:t>ী</a:t>
            </a:r>
            <a:r>
              <a:rPr sz="3500" lang="en-US"/>
              <a:t>নের</a:t>
            </a:r>
            <a:r>
              <a:rPr sz="3500" lang="en-US"/>
              <a:t> গভীর জ্ঞান</a:t>
            </a:r>
            <a:r>
              <a:rPr sz="3500" lang="en-US"/>
              <a:t> অর্জন</a:t>
            </a:r>
            <a:r>
              <a:rPr sz="3500" lang="en-US"/>
              <a:t>।</a:t>
            </a:r>
            <a:endParaRPr sz="350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250">
        <p14:switch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মাল্টিমিডিয়া ক্লাসে সবাইকে স্বাগতম</dc:title>
  <dc:creator>SM-G615F</dc:creator>
  <cp:lastModifiedBy>Unknown User</cp:lastModifiedBy>
  <dcterms:created xsi:type="dcterms:W3CDTF">2015-04-30T21:30:45Z</dcterms:created>
  <dcterms:modified xsi:type="dcterms:W3CDTF">2021-08-23T04:18:28Z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d9a3ee2507e64dc283607c0445ad4822</vt:lpwstr>
  </property>
</Properties>
</file>