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4" r:id="rId9"/>
    <p:sldId id="275" r:id="rId10"/>
    <p:sldId id="266" r:id="rId11"/>
    <p:sldId id="27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618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6D9E-830F-4BB3-AC85-257273CC3787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A9D5B-032F-44D6-8D10-0E26AD22D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A9D5B-032F-44D6-8D10-0E26AD22D3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hmudmiah1987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00800"/>
            <a:chOff x="152400" y="228600"/>
            <a:chExt cx="8839200" cy="6400800"/>
          </a:xfrm>
        </p:grpSpPr>
        <p:sp>
          <p:nvSpPr>
            <p:cNvPr id="3" name="TextBox 2"/>
            <p:cNvSpPr txBox="1"/>
            <p:nvPr/>
          </p:nvSpPr>
          <p:spPr>
            <a:xfrm>
              <a:off x="152400" y="228600"/>
              <a:ext cx="8839200" cy="70788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সবাইকে</a:t>
              </a:r>
              <a:r>
                <a:rPr lang="en-US" sz="40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0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স্বাগতম</a:t>
              </a:r>
              <a:endParaRPr lang="en-US" sz="40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4" name="Picture 3" descr="download (4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1066800"/>
              <a:ext cx="8763000" cy="55626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Tm="3000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establish the relation 1 u 1 v 1 f for a concave mirror forming virtual  image - Physics - TopperLearning.com | b2x79r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8382000" cy="3200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grpSp>
        <p:nvGrpSpPr>
          <p:cNvPr id="7" name="Group 6"/>
          <p:cNvGrpSpPr/>
          <p:nvPr/>
        </p:nvGrpSpPr>
        <p:grpSpPr>
          <a:xfrm>
            <a:off x="152400" y="228600"/>
            <a:ext cx="8839200" cy="6100465"/>
            <a:chOff x="152400" y="228600"/>
            <a:chExt cx="8839200" cy="6100465"/>
          </a:xfrm>
        </p:grpSpPr>
        <p:sp>
          <p:nvSpPr>
            <p:cNvPr id="2" name="Rectangle 1"/>
            <p:cNvSpPr/>
            <p:nvPr/>
          </p:nvSpPr>
          <p:spPr>
            <a:xfrm>
              <a:off x="152400" y="228600"/>
              <a:ext cx="8839200" cy="1815882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অসদ</a:t>
              </a:r>
              <a:r>
                <a:rPr lang="en-US" sz="28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প্রতিবিম্বঃ</a:t>
              </a:r>
              <a:r>
                <a:rPr lang="en-US" sz="28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বস্তু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থেকে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নির্গত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আলোক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রশ্মি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মসৃন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পৃষ্টে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প্রতিফলিত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হয়ে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২য়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বিন্দুতে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প্রকৃত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পক্ষে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মিলিত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না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হয়ে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বিন্দু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থেকে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অপসৃত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হচ্ছে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মনে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হয়,তবে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তাকে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অসদ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বা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অবাস্তব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।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67000" y="58674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অবতল</a:t>
              </a:r>
              <a:r>
                <a:rPr lang="en-US" sz="2400" dirty="0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দর্পনে</a:t>
              </a:r>
              <a:r>
                <a:rPr lang="en-US" sz="2400" dirty="0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অবাস্তব</a:t>
              </a:r>
              <a:r>
                <a:rPr lang="en-US" sz="2400" dirty="0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বিম্ব</a:t>
              </a:r>
              <a:r>
                <a:rPr lang="en-US" sz="2400" dirty="0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C00000"/>
                  </a:solidFill>
                  <a:latin typeface="Kalpurush" pitchFamily="2" charset="0"/>
                  <a:cs typeface="Kalpurush" pitchFamily="2" charset="0"/>
                </a:rPr>
                <a:t>গঠন</a:t>
              </a:r>
              <a:endParaRPr lang="en-US" sz="2400" dirty="0">
                <a:solidFill>
                  <a:srgbClr val="C0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 spd="slow" advTm="3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599" y="228600"/>
            <a:ext cx="8763001" cy="6481465"/>
            <a:chOff x="228599" y="228600"/>
            <a:chExt cx="8763001" cy="6481465"/>
          </a:xfrm>
        </p:grpSpPr>
        <p:grpSp>
          <p:nvGrpSpPr>
            <p:cNvPr id="5" name="Group 4"/>
            <p:cNvGrpSpPr/>
            <p:nvPr/>
          </p:nvGrpSpPr>
          <p:grpSpPr>
            <a:xfrm>
              <a:off x="228599" y="228600"/>
              <a:ext cx="8763001" cy="5943600"/>
              <a:chOff x="228599" y="228600"/>
              <a:chExt cx="8763001" cy="594360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28600" y="228600"/>
                <a:ext cx="8763000" cy="584775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গোলীয়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দর্পনে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আলোর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প্রতিফলনের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রশ্মি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চিত্রঃ</a:t>
                </a:r>
                <a:endParaRPr lang="en-US" sz="3200" dirty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  <p:pic>
            <p:nvPicPr>
              <p:cNvPr id="6152" name="Picture 8" descr="Draw suitable rays by which we can guess the position of the image formed  by a concave mirror - CBSE Class 10 Science - Learn CBSE Forum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8599" y="1066800"/>
                <a:ext cx="8686802" cy="51054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</p:pic>
        </p:grpSp>
        <p:sp>
          <p:nvSpPr>
            <p:cNvPr id="9" name="TextBox 8"/>
            <p:cNvSpPr txBox="1"/>
            <p:nvPr/>
          </p:nvSpPr>
          <p:spPr>
            <a:xfrm>
              <a:off x="2819400" y="6248400"/>
              <a:ext cx="3581400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অবতল</a:t>
              </a:r>
              <a:r>
                <a:rPr lang="en-US" sz="24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দর্পনের</a:t>
              </a:r>
              <a:r>
                <a:rPr lang="en-US" sz="24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রশ্মি</a:t>
              </a:r>
              <a:r>
                <a:rPr lang="en-US" sz="24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চিত্র</a:t>
              </a:r>
              <a:endParaRPr lang="en-US" sz="2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 spd="slow" advTm="3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400" y="609600"/>
            <a:ext cx="8839200" cy="3861375"/>
            <a:chOff x="152400" y="609600"/>
            <a:chExt cx="8839200" cy="3861375"/>
          </a:xfrm>
        </p:grpSpPr>
        <p:sp>
          <p:nvSpPr>
            <p:cNvPr id="2" name="Oval 1"/>
            <p:cNvSpPr/>
            <p:nvPr/>
          </p:nvSpPr>
          <p:spPr>
            <a:xfrm>
              <a:off x="2590800" y="609600"/>
              <a:ext cx="4038600" cy="14478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একক</a:t>
              </a:r>
              <a:r>
                <a:rPr lang="en-US" sz="4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কাজ</a:t>
              </a:r>
              <a:endParaRPr lang="en-US" sz="4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2400" y="2057400"/>
              <a:ext cx="8839200" cy="2413575"/>
              <a:chOff x="152400" y="2057400"/>
              <a:chExt cx="8839200" cy="2413575"/>
            </a:xfrm>
          </p:grpSpPr>
          <p:sp>
            <p:nvSpPr>
              <p:cNvPr id="3" name="Down Arrow 2"/>
              <p:cNvSpPr/>
              <p:nvPr/>
            </p:nvSpPr>
            <p:spPr>
              <a:xfrm>
                <a:off x="4191000" y="2057400"/>
                <a:ext cx="762000" cy="1371600"/>
              </a:xfrm>
              <a:prstGeom prst="downArrow">
                <a:avLst>
                  <a:gd name="adj1" fmla="val 50000"/>
                  <a:gd name="adj2" fmla="val 48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৫ </a:t>
                </a:r>
                <a:r>
                  <a:rPr lang="en-US" dirty="0" err="1" smtClean="0">
                    <a:latin typeface="Kalpurush" pitchFamily="2" charset="0"/>
                    <a:cs typeface="Kalpurush" pitchFamily="2" charset="0"/>
                  </a:rPr>
                  <a:t>মিনিট</a:t>
                </a:r>
                <a:endParaRPr lang="en-US" dirty="0">
                  <a:latin typeface="Kalpurush" pitchFamily="2" charset="0"/>
                  <a:cs typeface="Kalpurush" pitchFamily="2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52400" y="3886200"/>
                <a:ext cx="8839200" cy="58477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buFont typeface="Arial" pitchFamily="34" charset="0"/>
                  <a:buChar char="•"/>
                </a:pP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সদ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ও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অসদ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প্রতিবিম্ব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কাকে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বলে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?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ব্যাখ্যা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কর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।</a:t>
                </a:r>
                <a:endParaRPr lang="en-US" sz="3200" dirty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p:grpSp>
      </p:grpSp>
    </p:spTree>
  </p:cSld>
  <p:clrMapOvr>
    <a:masterClrMapping/>
  </p:clrMapOvr>
  <p:transition spd="slow" advTm="3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685800"/>
            <a:ext cx="8839200" cy="4289524"/>
            <a:chOff x="152400" y="685800"/>
            <a:chExt cx="8839200" cy="4289524"/>
          </a:xfrm>
        </p:grpSpPr>
        <p:sp>
          <p:nvSpPr>
            <p:cNvPr id="3" name="Oval 2"/>
            <p:cNvSpPr/>
            <p:nvPr/>
          </p:nvSpPr>
          <p:spPr>
            <a:xfrm>
              <a:off x="3048000" y="685800"/>
              <a:ext cx="29718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মূল্যায়ন</a:t>
              </a:r>
              <a:endParaRPr lang="en-US" sz="4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" y="2667000"/>
              <a:ext cx="8839200" cy="230832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457200" indent="-457200">
                <a:buFont typeface="+mj-lt"/>
                <a:buAutoNum type="arabicPeriod"/>
              </a:pP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অবতল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দর্পনের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অবস্থানে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বস্তু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রাখলে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অবাস্তব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গঠিত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হয়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?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ফোকাস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বলতে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কি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বুঝ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?</a:t>
              </a:r>
            </a:p>
            <a:p>
              <a:pPr marL="457200" indent="-457200"/>
              <a:r>
                <a:rPr lang="en-US" sz="32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  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ক)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কেন্দ্রে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 খ)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ফোকাসে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গ)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কেন্দ্রের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বাহিরে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 ঘ)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ফোকাস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ও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মেরুর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মধ্যে</a:t>
              </a:r>
              <a:endParaRPr lang="en-US" sz="36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152400"/>
            <a:ext cx="8915400" cy="5221307"/>
            <a:chOff x="152400" y="152400"/>
            <a:chExt cx="8915400" cy="5221307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2514600" y="152400"/>
              <a:ext cx="4114800" cy="1295400"/>
            </a:xfrm>
            <a:prstGeom prst="wedgeRoundRectCallout">
              <a:avLst>
                <a:gd name="adj1" fmla="val -20350"/>
                <a:gd name="adj2" fmla="val 70173"/>
                <a:gd name="adj3" fmla="val 16667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বাড়ির</a:t>
              </a:r>
              <a:r>
                <a:rPr lang="en-US" sz="48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8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কাজ</a:t>
              </a:r>
              <a:endParaRPr lang="en-US" sz="48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52400" y="1752600"/>
              <a:ext cx="8915400" cy="3621107"/>
              <a:chOff x="152400" y="1752600"/>
              <a:chExt cx="8915400" cy="3621107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52400" y="4419600"/>
                <a:ext cx="8915400" cy="95410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অবতল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দর্পনে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বাস্তব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ও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অবস্তব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প্রতিবিম্বের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গঠন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রশ্মি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চিত্র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সহ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ব্যাখ্যা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কর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।</a:t>
                </a:r>
                <a:endParaRPr lang="en-US" sz="2800" dirty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  <p:pic>
            <p:nvPicPr>
              <p:cNvPr id="5" name="Picture 4" descr="download (28)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86000" y="1752600"/>
                <a:ext cx="4419600" cy="251841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slow" advTm="3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152400"/>
            <a:ext cx="8305800" cy="6324600"/>
            <a:chOff x="457200" y="152400"/>
            <a:chExt cx="8305800" cy="6324600"/>
          </a:xfrm>
        </p:grpSpPr>
        <p:sp>
          <p:nvSpPr>
            <p:cNvPr id="2" name="Rounded Rectangle 1"/>
            <p:cNvSpPr/>
            <p:nvPr/>
          </p:nvSpPr>
          <p:spPr>
            <a:xfrm>
              <a:off x="457200" y="152400"/>
              <a:ext cx="8305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ধন্যবাদ</a:t>
              </a:r>
              <a:endParaRPr lang="en-US" sz="4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3" name="Picture 2" descr="images (4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1219200"/>
              <a:ext cx="8153400" cy="525780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</p:cSld>
  <p:clrMapOvr>
    <a:masterClrMapping/>
  </p:clrMapOvr>
  <p:transition spd="slow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304800"/>
            <a:ext cx="8839200" cy="6400800"/>
            <a:chOff x="152400" y="304800"/>
            <a:chExt cx="8839200" cy="6400800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304800"/>
              <a:ext cx="8839200" cy="9233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পরিচিতি</a:t>
              </a:r>
              <a:r>
                <a:rPr lang="en-US" sz="36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4267200" cy="163121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নামঃ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মাহমুদ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মিয়া</a:t>
              </a:r>
              <a:endParaRPr lang="en-US" sz="2000" dirty="0" smtClean="0">
                <a:latin typeface="Kalpurush" pitchFamily="2" charset="0"/>
                <a:cs typeface="Kalpurush" pitchFamily="2" charset="0"/>
              </a:endParaRPr>
            </a:p>
            <a:p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সহকারি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শিক্ষক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(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রসায়ন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)</a:t>
              </a:r>
            </a:p>
            <a:p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বিয়াম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ল্যাবরেটরি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স্কুল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,</a:t>
              </a:r>
              <a:r>
                <a:rPr lang="en-US" sz="2000" dirty="0" err="1" smtClean="0">
                  <a:latin typeface="Kalpurush" pitchFamily="2" charset="0"/>
                  <a:cs typeface="Kalpurush" pitchFamily="2" charset="0"/>
                </a:rPr>
                <a:t>হবিগঞ্জ</a:t>
              </a:r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 ।</a:t>
              </a:r>
            </a:p>
            <a:p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E-mail: </a:t>
              </a:r>
              <a:r>
                <a:rPr lang="en-US" sz="2000" dirty="0" smtClean="0">
                  <a:solidFill>
                    <a:srgbClr val="0070C0"/>
                  </a:solidFill>
                  <a:latin typeface="Kalpurush" pitchFamily="2" charset="0"/>
                  <a:cs typeface="Kalpurush" pitchFamily="2" charset="0"/>
                  <a:hlinkClick r:id="rId2"/>
                </a:rPr>
                <a:t>mahmudmiah1987@gmail.com</a:t>
              </a:r>
              <a:endParaRPr lang="en-US" sz="20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endParaRPr>
            </a:p>
            <a:p>
              <a:r>
                <a:rPr lang="en-US" sz="2000" dirty="0" smtClean="0">
                  <a:latin typeface="Kalpurush" pitchFamily="2" charset="0"/>
                  <a:cs typeface="Kalpurush" pitchFamily="2" charset="0"/>
                </a:rPr>
                <a:t>মোবাইলঃ01737010914</a:t>
              </a:r>
              <a:endParaRPr lang="en-US" sz="2000" dirty="0"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6" name="Picture 2" descr="Mahmud Miah-এর একটি ছবি হতে পারে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3657600"/>
              <a:ext cx="3962400" cy="3048000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5181600" y="1828800"/>
            <a:ext cx="35814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শ্রেণীঃ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নবম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দশম</a:t>
            </a: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পদার্থ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বিজ্ঞান</a:t>
            </a: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অধ্যায়ঃ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অষ্টম</a:t>
            </a: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1828800"/>
            <a:ext cx="1524000" cy="1524000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establish the relation 1 u 1 v 1 f for a concave mirror forming virtual  image - Physics - TopperLearning.com | b2x79r55"/>
          <p:cNvSpPr>
            <a:spLocks noChangeAspect="1" noChangeArrowheads="1"/>
          </p:cNvSpPr>
          <p:nvPr/>
        </p:nvSpPr>
        <p:spPr bwMode="auto">
          <a:xfrm>
            <a:off x="155575" y="-784225"/>
            <a:ext cx="280035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228600"/>
            <a:ext cx="8839200" cy="5486400"/>
            <a:chOff x="152400" y="228600"/>
            <a:chExt cx="8839200" cy="5486400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u="sng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নিচের</a:t>
              </a:r>
              <a:r>
                <a:rPr lang="en-US" sz="3200" u="sng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u="sng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চিত্র</a:t>
              </a:r>
              <a:r>
                <a:rPr lang="en-US" sz="3200" u="sng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u="sng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গুলো</a:t>
              </a:r>
              <a:r>
                <a:rPr lang="en-US" sz="3200" u="sng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u="sng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দেখ</a:t>
              </a:r>
              <a:r>
                <a:rPr lang="en-US" sz="3200" u="sng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endParaRPr lang="en-US" sz="3200" u="sng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12292" name="Picture 4" descr="Concave/ Convex mirrors - Matthew Muraca s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24400" y="1524000"/>
              <a:ext cx="4267200" cy="419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pic>
      </p:grpSp>
      <p:pic>
        <p:nvPicPr>
          <p:cNvPr id="12296" name="Picture 8" descr="Physics 4C HYNyein: Experiment 9: Concave and Convex Mirro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0"/>
            <a:ext cx="4419600" cy="419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spd="slow" advTm="3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আজকের</a:t>
            </a:r>
            <a:r>
              <a:rPr lang="en-US" sz="44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পাঠ</a:t>
            </a:r>
            <a:endParaRPr lang="en-US" sz="44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905000" y="1752600"/>
            <a:ext cx="5410200" cy="289560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আলোর</a:t>
            </a:r>
            <a:r>
              <a:rPr lang="en-US" sz="36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প্রতিফলন</a:t>
            </a:r>
            <a:r>
              <a:rPr lang="en-US" sz="36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en-US" sz="36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REFLECTION OF LIGHT</a:t>
            </a:r>
            <a:r>
              <a:rPr lang="en-US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)</a:t>
            </a:r>
            <a:endParaRPr lang="en-US" sz="3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 advTm="3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establish the relation 1 u 1 v 1 f for a concave mirror forming virtual  image - Physics - TopperLearning.com | b2x79r55"/>
          <p:cNvSpPr>
            <a:spLocks noChangeAspect="1" noChangeArrowheads="1"/>
          </p:cNvSpPr>
          <p:nvPr/>
        </p:nvSpPr>
        <p:spPr bwMode="auto">
          <a:xfrm>
            <a:off x="155575" y="-784225"/>
            <a:ext cx="280035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establish the relation 1 u 1 v 1 f for a concave mirror forming virtual  image - Physics - TopperLearning.com | b2x79r55"/>
          <p:cNvSpPr>
            <a:spLocks noChangeAspect="1" noChangeArrowheads="1"/>
          </p:cNvSpPr>
          <p:nvPr/>
        </p:nvSpPr>
        <p:spPr bwMode="auto">
          <a:xfrm>
            <a:off x="155575" y="-784225"/>
            <a:ext cx="280035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establish the relation 1 u 1 v 1 f for a concave mirror forming virtual  image - Physics - TopperLearning.com | b2x79r55"/>
          <p:cNvSpPr>
            <a:spLocks noChangeAspect="1" noChangeArrowheads="1"/>
          </p:cNvSpPr>
          <p:nvPr/>
        </p:nvSpPr>
        <p:spPr bwMode="auto">
          <a:xfrm>
            <a:off x="155575" y="-784225"/>
            <a:ext cx="280035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establish the relation 1 u 1 v 1 f for a concave mirror forming virtual  image - Physics - TopperLearning.com | b2x79r55"/>
          <p:cNvSpPr>
            <a:spLocks noChangeAspect="1" noChangeArrowheads="1"/>
          </p:cNvSpPr>
          <p:nvPr/>
        </p:nvSpPr>
        <p:spPr bwMode="auto">
          <a:xfrm>
            <a:off x="155575" y="-784225"/>
            <a:ext cx="280035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2438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2400" y="0"/>
            <a:ext cx="8839200" cy="5404053"/>
            <a:chOff x="152400" y="0"/>
            <a:chExt cx="8839200" cy="4510526"/>
          </a:xfrm>
        </p:grpSpPr>
        <p:grpSp>
          <p:nvGrpSpPr>
            <p:cNvPr id="14" name="Group 13"/>
            <p:cNvGrpSpPr/>
            <p:nvPr/>
          </p:nvGrpSpPr>
          <p:grpSpPr>
            <a:xfrm>
              <a:off x="152400" y="0"/>
              <a:ext cx="8839200" cy="2733020"/>
              <a:chOff x="152400" y="0"/>
              <a:chExt cx="8839200" cy="2733020"/>
            </a:xfrm>
          </p:grpSpPr>
          <p:sp>
            <p:nvSpPr>
              <p:cNvPr id="10" name="Right Arrow 9"/>
              <p:cNvSpPr/>
              <p:nvPr/>
            </p:nvSpPr>
            <p:spPr>
              <a:xfrm>
                <a:off x="228600" y="0"/>
                <a:ext cx="2743200" cy="1371600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err="1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শিখনফল</a:t>
                </a:r>
                <a:r>
                  <a:rPr lang="en-US" sz="3600" dirty="0" smtClean="0">
                    <a:solidFill>
                      <a:srgbClr val="FFFF00"/>
                    </a:solidFill>
                    <a:latin typeface="Kalpurush" pitchFamily="2" charset="0"/>
                    <a:cs typeface="Kalpurush" pitchFamily="2" charset="0"/>
                  </a:rPr>
                  <a:t>…</a:t>
                </a:r>
                <a:endParaRPr lang="en-US" sz="3600" dirty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52400" y="2209800"/>
                <a:ext cx="8839200" cy="52322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Kalpurush" pitchFamily="2" charset="0"/>
                    <a:cs typeface="Kalpurush" pitchFamily="2" charset="0"/>
                  </a:rPr>
                  <a:t>এ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Kalpurush" pitchFamily="2" charset="0"/>
                    <a:cs typeface="Kalpurush" pitchFamily="2" charset="0"/>
                  </a:rPr>
                  <a:t>পাঠ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Kalpurush" pitchFamily="2" charset="0"/>
                    <a:cs typeface="Kalpurush" pitchFamily="2" charset="0"/>
                  </a:rPr>
                  <a:t>শেষে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Kalpurush" pitchFamily="2" charset="0"/>
                    <a:cs typeface="Kalpurush" pitchFamily="2" charset="0"/>
                  </a:rPr>
                  <a:t>শিক্ষার্থীরা</a:t>
                </a:r>
                <a:r>
                  <a:rPr lang="en-US" dirty="0" smtClean="0">
                    <a:latin typeface="Kalpurush" pitchFamily="2" charset="0"/>
                    <a:cs typeface="Kalpurush" pitchFamily="2" charset="0"/>
                  </a:rPr>
                  <a:t>…</a:t>
                </a:r>
                <a:endParaRPr lang="en-US" dirty="0">
                  <a:latin typeface="Kalpurush" pitchFamily="2" charset="0"/>
                  <a:cs typeface="Kalpurush" pitchFamily="2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52400" y="3200400"/>
              <a:ext cx="8839200" cy="131012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ফোকাস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কি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বলতে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পারবে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।</a:t>
              </a:r>
              <a:endParaRPr lang="en-US" sz="2400" dirty="0" smtClean="0">
                <a:latin typeface="Kalpurush" pitchFamily="2" charset="0"/>
                <a:cs typeface="Kalpurush" pitchFamily="2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বিভিন্ন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ধরনের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ব্যাখ্যা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করতে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পারবে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।</a:t>
              </a:r>
              <a:endParaRPr lang="en-US" sz="2400" dirty="0" smtClean="0">
                <a:latin typeface="Kalpurush" pitchFamily="2" charset="0"/>
                <a:cs typeface="Kalpurush" pitchFamily="2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আলোক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রশ্মির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ক্রিয়ারেখা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অংকন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করে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দর্পেনে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সৃষ্ট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বর্ণনা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করতে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পারবে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।</a:t>
              </a:r>
              <a:endParaRPr lang="en-US" dirty="0"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 spd="slow" advTm="3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304800"/>
            <a:ext cx="8763000" cy="5943600"/>
            <a:chOff x="152400" y="304800"/>
            <a:chExt cx="8763000" cy="5943600"/>
          </a:xfrm>
        </p:grpSpPr>
        <p:sp>
          <p:nvSpPr>
            <p:cNvPr id="2" name="Rectangle 1"/>
            <p:cNvSpPr/>
            <p:nvPr/>
          </p:nvSpPr>
          <p:spPr>
            <a:xfrm>
              <a:off x="152400" y="304800"/>
              <a:ext cx="8763000" cy="58477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গোলীয়</a:t>
              </a:r>
              <a:r>
                <a:rPr lang="en-US" sz="3200" b="1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দর্পনের</a:t>
              </a:r>
              <a:r>
                <a:rPr lang="en-US" sz="3200" b="1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চিত্র</a:t>
              </a:r>
              <a:r>
                <a:rPr lang="en-US" sz="3200" b="1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গুলি</a:t>
              </a:r>
              <a:r>
                <a:rPr lang="en-US" sz="3200" b="1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দেখ</a:t>
              </a:r>
              <a:r>
                <a:rPr lang="en-US" sz="3200" b="1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…</a:t>
              </a:r>
              <a:endParaRPr lang="en-US" sz="32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3" name="Picture 6" descr="Physics Made Simple: Mirror in Optics (Physics)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62200" y="1219200"/>
              <a:ext cx="4800600" cy="2209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pic>
        <p:pic>
          <p:nvPicPr>
            <p:cNvPr id="4" name="Picture 14" descr="what do you mean by real and virtual image and what is their difference (  PLEASE - Science - Light - 12400357 | Meritnation.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2000" y="3733800"/>
              <a:ext cx="3733800" cy="25146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pic>
      </p:grpSp>
      <p:pic>
        <p:nvPicPr>
          <p:cNvPr id="5" name="Picture 10" descr="establish the relation 1 u 1 v 1 f for a concave mirror forming virtual  image - Physics - TopperLearning.com | b2x79r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733800"/>
            <a:ext cx="3276600" cy="2514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spd="slow" advTm="3000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37989" y="324433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28600" y="609600"/>
            <a:ext cx="8763000" cy="5643265"/>
            <a:chOff x="228600" y="609600"/>
            <a:chExt cx="8763000" cy="5643265"/>
          </a:xfrm>
        </p:grpSpPr>
        <p:sp>
          <p:nvSpPr>
            <p:cNvPr id="2" name="TextBox 1"/>
            <p:cNvSpPr txBox="1"/>
            <p:nvPr/>
          </p:nvSpPr>
          <p:spPr>
            <a:xfrm>
              <a:off x="228600" y="609600"/>
              <a:ext cx="8763000" cy="1815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Kalpurush" pitchFamily="2" charset="0"/>
                  <a:cs typeface="Kalpurush" pitchFamily="2" charset="0"/>
                </a:rPr>
                <a:t>ফোকাসঃ</a:t>
              </a:r>
              <a:r>
                <a:rPr lang="en-US" sz="28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অক্ষের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সামান্তরালে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একগুচ্ছ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আলোক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রশ্মি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আপতন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করলে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আলোক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রশ্মির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প্রতিফলনের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পর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অক্ষের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যে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বিন্দুতে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মিলিত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হয়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বা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যে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বিন্দু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থেকে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অপসৃত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হচ্ছে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মনে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হয়,ঐ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বিন্দুকে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প্রধান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ফোকাস</a:t>
              </a:r>
              <a:r>
                <a:rPr lang="en-US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800" dirty="0" err="1" smtClean="0"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।</a:t>
              </a:r>
              <a:endParaRPr lang="en-US" sz="2400" dirty="0"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3" name="Picture 4" descr="How will the light ray be reflected when it is strikes parallel to the  principal axis of a concave mirror?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2895600"/>
              <a:ext cx="3429000" cy="2590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pic>
        <p:pic>
          <p:nvPicPr>
            <p:cNvPr id="4" name="Picture 6" descr="What happens when a beam of parallel rays of light comes parallel to the  principal axis, and close to the axis incident on a convex mirror? - Quor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3000" y="2895600"/>
              <a:ext cx="3505200" cy="2590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pic>
        <p:sp>
          <p:nvSpPr>
            <p:cNvPr id="7" name="TextBox 6"/>
            <p:cNvSpPr txBox="1"/>
            <p:nvPr/>
          </p:nvSpPr>
          <p:spPr>
            <a:xfrm>
              <a:off x="1676400" y="57912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অবতলদর্পন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endPara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7912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উত্তল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দর্পন</a:t>
              </a:r>
              <a:endPara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 spd="slow" advTm="3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2400" y="152400"/>
            <a:ext cx="8839200" cy="6096000"/>
            <a:chOff x="152400" y="152400"/>
            <a:chExt cx="8839200" cy="6096000"/>
          </a:xfrm>
        </p:grpSpPr>
        <p:sp>
          <p:nvSpPr>
            <p:cNvPr id="3" name="TextBox 2"/>
            <p:cNvSpPr txBox="1"/>
            <p:nvPr/>
          </p:nvSpPr>
          <p:spPr>
            <a:xfrm>
              <a:off x="152400" y="152400"/>
              <a:ext cx="8839200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প্রতিবিম্বঃ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বস্তু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থেকে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নির্গত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আলোক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রশ্মি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মসৃন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পৃষ্টে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প্রতিফলিত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হয়ে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২য়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বিন্দুতে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মিলিত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হয়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বা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অপসৃত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হচ্ছে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মনে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হয়,তবে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তাকে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।</a:t>
              </a:r>
            </a:p>
            <a:p>
              <a:r>
                <a:rPr lang="en-US" sz="2400" dirty="0" err="1" smtClean="0">
                  <a:latin typeface="Kalpurush" pitchFamily="2" charset="0"/>
                  <a:cs typeface="Kalpurush" pitchFamily="2" charset="0"/>
                </a:rPr>
                <a:t>যথাঃ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   ১। </a:t>
              </a:r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সদ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 ও     </a:t>
              </a:r>
              <a:r>
                <a:rPr lang="en-US" sz="2400" dirty="0" smtClean="0">
                  <a:latin typeface="Kalpurush" pitchFamily="2" charset="0"/>
                  <a:cs typeface="Kalpurush" pitchFamily="2" charset="0"/>
                </a:rPr>
                <a:t>২। </a:t>
              </a:r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অসদ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                            </a:t>
              </a:r>
            </a:p>
            <a:p>
              <a:endParaRPr lang="en-US" sz="2000" dirty="0" smtClean="0">
                <a:latin typeface="Kalpurush" pitchFamily="2" charset="0"/>
                <a:cs typeface="Kalpurush" pitchFamily="2" charset="0"/>
              </a:endParaRPr>
            </a:p>
            <a:p>
              <a:endParaRPr lang="en-US" sz="2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  <a:p>
              <a:endParaRPr lang="en-US" sz="2000" dirty="0" smtClean="0">
                <a:latin typeface="Kalpurush" pitchFamily="2" charset="0"/>
                <a:cs typeface="Kalpurush" pitchFamily="2" charset="0"/>
              </a:endParaRPr>
            </a:p>
            <a:p>
              <a:endParaRPr lang="en-US" sz="2000" dirty="0" smtClean="0">
                <a:latin typeface="Kalpurush" pitchFamily="2" charset="0"/>
                <a:cs typeface="Kalpurush" pitchFamily="2" charset="0"/>
              </a:endParaRPr>
            </a:p>
            <a:p>
              <a:endParaRPr lang="en-US" sz="2000" dirty="0" smtClean="0"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5" name="Picture 14" descr="what do you mean by real and virtual image and what is their difference (  PLEASE - Science - Light - 12400357 | Meritnation.co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3962400"/>
              <a:ext cx="4114800" cy="2286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pic>
      </p:grpSp>
      <p:pic>
        <p:nvPicPr>
          <p:cNvPr id="7" name="Picture 10" descr="establish the relation 1 u 1 v 1 f for a concave mirror forming virtual  image - Physics - TopperLearning.com | b2x79r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962400"/>
            <a:ext cx="373380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8" name="Rectangle 7"/>
          <p:cNvSpPr/>
          <p:nvPr/>
        </p:nvSpPr>
        <p:spPr>
          <a:xfrm>
            <a:off x="1600200" y="6324600"/>
            <a:ext cx="1840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সদ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প্রতিবিম্ব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0" y="6324600"/>
            <a:ext cx="2085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অসদ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প্রতিবিম্ব</a:t>
            </a:r>
            <a:r>
              <a:rPr lang="en-US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ransition spd="slow" advTm="3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" y="152400"/>
            <a:ext cx="8763000" cy="5791200"/>
            <a:chOff x="228600" y="152400"/>
            <a:chExt cx="8763000" cy="5791200"/>
          </a:xfrm>
        </p:grpSpPr>
        <p:sp>
          <p:nvSpPr>
            <p:cNvPr id="2" name="Rectangle 1"/>
            <p:cNvSpPr/>
            <p:nvPr/>
          </p:nvSpPr>
          <p:spPr>
            <a:xfrm>
              <a:off x="228600" y="152400"/>
              <a:ext cx="8763000" cy="15696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সদ</a:t>
              </a:r>
              <a:r>
                <a:rPr lang="en-US" sz="32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প্রতিবিম্বঃ</a:t>
              </a:r>
              <a:r>
                <a:rPr lang="en-US" sz="3200" dirty="0" smtClean="0"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বস্তু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থেকে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নির্গত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আলোক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রশ্মি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মসৃন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পৃষ্টে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প্রতিফলিত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হয়ে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যদি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২য়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কোন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বিন্দুতে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প্রকৃত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পক্ষে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মিলিত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হয়,তবে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তাকে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সদ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বা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বাস্তব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প্রতিবিম্ব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200" dirty="0" err="1" smtClean="0">
                  <a:latin typeface="Kalpurush" pitchFamily="2" charset="0"/>
                  <a:cs typeface="Kalpurush" pitchFamily="2" charset="0"/>
                </a:rPr>
                <a:t>বলে</a:t>
              </a:r>
              <a:r>
                <a:rPr lang="en-US" sz="3200" dirty="0" smtClean="0">
                  <a:latin typeface="Kalpurush" pitchFamily="2" charset="0"/>
                  <a:cs typeface="Kalpurush" pitchFamily="2" charset="0"/>
                </a:rPr>
                <a:t>।</a:t>
              </a:r>
              <a:endParaRPr lang="en-US" sz="3200" dirty="0"/>
            </a:p>
          </p:txBody>
        </p:sp>
        <p:pic>
          <p:nvPicPr>
            <p:cNvPr id="3" name="Picture 14" descr="what do you mean by real and virtual image and what is their difference (  PLEASE - Science - Light - 12400357 | Meritnation.co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514600"/>
              <a:ext cx="8077200" cy="3429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pic>
      </p:grpSp>
      <p:sp>
        <p:nvSpPr>
          <p:cNvPr id="4" name="TextBox 3"/>
          <p:cNvSpPr txBox="1"/>
          <p:nvPr/>
        </p:nvSpPr>
        <p:spPr>
          <a:xfrm>
            <a:off x="2438400" y="6096000"/>
            <a:ext cx="3581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অবতল</a:t>
            </a:r>
            <a:r>
              <a:rPr lang="en-US" sz="24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দর্পেনে</a:t>
            </a:r>
            <a:r>
              <a:rPr lang="en-US" sz="24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বাস্তববিম্ব</a:t>
            </a:r>
            <a:r>
              <a:rPr lang="en-US" sz="24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গঠন</a:t>
            </a:r>
            <a:endParaRPr lang="en-US" sz="24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626</TotalTime>
  <Words>311</Words>
  <Application>Microsoft Office PowerPoint</Application>
  <PresentationFormat>On-screen Show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LAB</dc:creator>
  <cp:lastModifiedBy>IT LAB</cp:lastModifiedBy>
  <cp:revision>164</cp:revision>
  <dcterms:created xsi:type="dcterms:W3CDTF">2006-08-16T00:00:00Z</dcterms:created>
  <dcterms:modified xsi:type="dcterms:W3CDTF">2021-08-23T18:04:50Z</dcterms:modified>
</cp:coreProperties>
</file>