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65" r:id="rId2"/>
    <p:sldId id="271" r:id="rId3"/>
    <p:sldId id="262" r:id="rId4"/>
    <p:sldId id="272" r:id="rId5"/>
    <p:sldId id="264" r:id="rId6"/>
    <p:sldId id="256" r:id="rId7"/>
    <p:sldId id="257" r:id="rId8"/>
    <p:sldId id="258" r:id="rId9"/>
    <p:sldId id="259" r:id="rId10"/>
    <p:sldId id="267" r:id="rId11"/>
    <p:sldId id="263" r:id="rId12"/>
    <p:sldId id="260" r:id="rId13"/>
    <p:sldId id="261" r:id="rId14"/>
    <p:sldId id="266" r:id="rId15"/>
    <p:sldId id="268" r:id="rId16"/>
    <p:sldId id="270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363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8860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1959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3726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8249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3580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0886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24723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725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093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784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3723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6028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7177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579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589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753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2AB9-A2E5-45CB-88D1-7A7FC1FCA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3085-D795-4057-8CDF-BA3F905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4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as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মো: নূরুল ইসলাম</a:t>
            </a:r>
          </a:p>
          <a:p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এমএসসি (গণিত রাবি), এমএড(টিটিসি রাজশাহী)</a:t>
            </a:r>
          </a:p>
          <a:p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প্রধান শিক্ষক </a:t>
            </a:r>
          </a:p>
          <a:p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ঝিনুক মাধ্যমিক বালিকা বিদ্যালয়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কোর্টপাড়া, চুয়াডাঙ্গা।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482"/>
            <a:ext cx="2678806" cy="27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17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1661" y="2684585"/>
            <a:ext cx="702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ত্রিকোণোমিতির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সূত্রগুলো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962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8CC7CC51-A4ED-4347-82BD-D7A8EA2569A2}"/>
                  </a:ext>
                </a:extLst>
              </p:cNvPr>
              <p:cNvSpPr txBox="1"/>
              <p:nvPr/>
            </p:nvSpPr>
            <p:spPr>
              <a:xfrm>
                <a:off x="2875722" y="1618927"/>
                <a:ext cx="60960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/>
                  <a:t>এখন</a:t>
                </a:r>
                <a:r>
                  <a:rPr lang="en-US" sz="2800" dirty="0"/>
                  <a:t>,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বিপরীত</a:t>
                </a:r>
                <a:r>
                  <a:rPr lang="en-US" sz="2800" dirty="0"/>
                  <a:t> cosec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বিপরীত</a:t>
                </a:r>
                <a:r>
                  <a:rPr lang="en-US" sz="2800" dirty="0"/>
                  <a:t> 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বিপরীত</a:t>
                </a:r>
                <a:r>
                  <a:rPr lang="en-US" sz="2800" dirty="0"/>
                  <a:t> cot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7CC51-A4ED-4347-82BD-D7A8EA256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22" y="1618927"/>
                <a:ext cx="6096000" cy="2246769"/>
              </a:xfrm>
              <a:prstGeom prst="rect">
                <a:avLst/>
              </a:prstGeom>
              <a:blipFill>
                <a:blip r:embed="rId2"/>
                <a:stretch>
                  <a:fillRect l="-2100" t="-2989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221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2B554F2-F432-434F-BF80-AFB9FE518698}"/>
                  </a:ext>
                </a:extLst>
              </p:cNvPr>
              <p:cNvSpPr txBox="1"/>
              <p:nvPr/>
            </p:nvSpPr>
            <p:spPr>
              <a:xfrm>
                <a:off x="1365254" y="1477327"/>
                <a:ext cx="9669780" cy="1282787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এর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বিপরীত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b="0" i="0" dirty="0">
                    <a:effectLst/>
                    <a:latin typeface="Lato"/>
                  </a:rPr>
                  <a:t>∴</a:t>
                </a:r>
                <a:r>
                  <a:rPr lang="en-US" sz="3200" b="0" i="0" dirty="0">
                    <a:solidFill>
                      <a:srgbClr val="53585C"/>
                    </a:solidFill>
                    <a:effectLst/>
                    <a:latin typeface="Lato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 = 1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2B554F2-F432-434F-BF80-AFB9FE518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4" y="1477327"/>
                <a:ext cx="9669780" cy="12827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5E2DF9-9F59-4B3B-8B22-EAD13A8DC9FA}"/>
              </a:ext>
            </a:extLst>
          </p:cNvPr>
          <p:cNvSpPr txBox="1"/>
          <p:nvPr/>
        </p:nvSpPr>
        <p:spPr>
          <a:xfrm>
            <a:off x="1531620" y="3260407"/>
            <a:ext cx="941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04A83DE9-3027-4D3E-B244-18EDA2941880}"/>
                  </a:ext>
                </a:extLst>
              </p:cNvPr>
              <p:cNvSpPr txBox="1"/>
              <p:nvPr/>
            </p:nvSpPr>
            <p:spPr>
              <a:xfrm>
                <a:off x="1405890" y="3845182"/>
                <a:ext cx="9669780" cy="1283685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এর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বিপরীত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b="0" i="0" dirty="0">
                    <a:effectLst/>
                    <a:latin typeface="Lato"/>
                  </a:rPr>
                  <a:t>∴</a:t>
                </a:r>
                <a:r>
                  <a:rPr lang="en-US" sz="3200" b="0" i="0" dirty="0">
                    <a:solidFill>
                      <a:srgbClr val="53585C"/>
                    </a:solidFill>
                    <a:effectLst/>
                    <a:latin typeface="Lato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 = 1</a:t>
                </a: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A83DE9-3027-4D3E-B244-18EDA2941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3845182"/>
                <a:ext cx="9669780" cy="12836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04732C2C-6C20-4641-887C-7E308BC884BE}"/>
              </a:ext>
            </a:extLst>
          </p:cNvPr>
          <p:cNvCxnSpPr/>
          <p:nvPr/>
        </p:nvCxnSpPr>
        <p:spPr>
          <a:xfrm>
            <a:off x="4168726" y="1873526"/>
            <a:ext cx="1798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089E426-C2C7-4FDA-8B25-E599D52A35E0}"/>
              </a:ext>
            </a:extLst>
          </p:cNvPr>
          <p:cNvCxnSpPr/>
          <p:nvPr/>
        </p:nvCxnSpPr>
        <p:spPr>
          <a:xfrm>
            <a:off x="4442460" y="4262230"/>
            <a:ext cx="1798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E567DE-F5BD-4301-955D-3EEF14393800}"/>
              </a:ext>
            </a:extLst>
          </p:cNvPr>
          <p:cNvSpPr txBox="1"/>
          <p:nvPr/>
        </p:nvSpPr>
        <p:spPr>
          <a:xfrm>
            <a:off x="1405890" y="523220"/>
            <a:ext cx="8328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জানি</a:t>
            </a:r>
            <a:r>
              <a:rPr lang="en-US" sz="2800" dirty="0" smtClean="0"/>
              <a:t>, </a:t>
            </a:r>
            <a:r>
              <a:rPr lang="en-US" sz="2800" dirty="0" err="1" smtClean="0"/>
              <a:t>দুইটি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বিপ</a:t>
            </a:r>
            <a:r>
              <a:rPr lang="en-US" sz="2800" dirty="0" err="1" smtClean="0"/>
              <a:t>রীত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গুণফল</a:t>
            </a:r>
            <a:r>
              <a:rPr lang="en-US" sz="2800" dirty="0" smtClean="0"/>
              <a:t> 1।</a:t>
            </a:r>
          </a:p>
          <a:p>
            <a:r>
              <a:rPr lang="en-US" sz="2800" dirty="0" err="1" smtClean="0"/>
              <a:t>সতরাং</a:t>
            </a:r>
            <a:r>
              <a:rPr lang="en-US" sz="2800" dirty="0" smtClean="0"/>
              <a:t>,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35A152C-12BE-4A60-96A6-FFC8E8A47875}"/>
              </a:ext>
            </a:extLst>
          </p:cNvPr>
          <p:cNvSpPr txBox="1"/>
          <p:nvPr/>
        </p:nvSpPr>
        <p:spPr>
          <a:xfrm>
            <a:off x="1405890" y="3167390"/>
            <a:ext cx="266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আবার</a:t>
            </a:r>
            <a:r>
              <a:rPr lang="en-US" sz="28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67509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BE1E91F9-99FC-4914-ABD3-D6BAA036E45C}"/>
                  </a:ext>
                </a:extLst>
              </p:cNvPr>
              <p:cNvSpPr txBox="1"/>
              <p:nvPr/>
            </p:nvSpPr>
            <p:spPr>
              <a:xfrm>
                <a:off x="1126587" y="686232"/>
                <a:ext cx="9944100" cy="580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যেহেতু</a:t>
                </a:r>
                <a:r>
                  <a:rPr lang="en-US" sz="2800" dirty="0"/>
                  <a:t>,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বিপরীত</a:t>
                </a:r>
                <a:r>
                  <a:rPr lang="en-US" sz="2800" dirty="0"/>
                  <a:t> cosec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endParaRPr lang="en-US" sz="2800" dirty="0"/>
              </a:p>
              <a:p>
                <a:r>
                  <a:rPr lang="en-US" sz="2800" dirty="0" err="1"/>
                  <a:t>সেহেতু</a:t>
                </a:r>
                <a:r>
                  <a:rPr lang="en-US" sz="2800" dirty="0"/>
                  <a:t>,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cosec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 smtClean="0"/>
                  <a:t>1</a:t>
                </a:r>
              </a:p>
              <a:p>
                <a:r>
                  <a:rPr lang="en-US" sz="2800" dirty="0" err="1" smtClean="0"/>
                  <a:t>সুতরাং</a:t>
                </a:r>
                <a:r>
                  <a:rPr lang="en-US" sz="2800" dirty="0" smtClean="0"/>
                  <a:t>, </a:t>
                </a:r>
                <a:r>
                  <a:rPr lang="en-US" sz="2800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800" dirty="0"/>
                      <m:t>θ</m:t>
                    </m:r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𝑐𝑜𝑠𝑒𝑐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 smtClean="0"/>
                  <a:t> এবং cosec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 smtClean="0"/>
                  <a:t>যেহেতু</a:t>
                </a:r>
                <a:r>
                  <a:rPr lang="en-US" sz="2800" dirty="0"/>
                  <a:t>, 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বিপরীত</a:t>
                </a:r>
                <a:r>
                  <a:rPr lang="en-US" sz="2800" dirty="0"/>
                  <a:t> 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সেহেতু, 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 smtClean="0"/>
                  <a:t>1</a:t>
                </a:r>
              </a:p>
              <a:p>
                <a:r>
                  <a:rPr lang="en-US" sz="2800" dirty="0"/>
                  <a:t>সুতরাং, </a:t>
                </a:r>
                <a:r>
                  <a:rPr lang="en-US" sz="2800" dirty="0" smtClean="0"/>
                  <a:t>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𝑠𝑒𝑐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এবং </a:t>
                </a:r>
                <a:r>
                  <a:rPr lang="en-US" sz="2800" dirty="0" smtClean="0"/>
                  <a:t>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𝑐𝑜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যেহেতু, 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এর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বিপরীত</a:t>
                </a:r>
                <a:r>
                  <a:rPr lang="en-US" sz="2800" dirty="0"/>
                  <a:t> cot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সেহেতু, 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cot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 smtClean="0"/>
                  <a:t>1</a:t>
                </a:r>
              </a:p>
              <a:p>
                <a:r>
                  <a:rPr lang="en-US" sz="2800" dirty="0"/>
                  <a:t>সুতরাং, </a:t>
                </a:r>
                <a:r>
                  <a:rPr lang="en-US" sz="2800" dirty="0" smtClean="0"/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𝑐𝑜𝑡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/>
                  <a:t> এবং </a:t>
                </a:r>
                <a:r>
                  <a:rPr lang="en-US" sz="2800" dirty="0" smtClean="0"/>
                  <a:t>cot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𝑡𝑎𝑛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E1E91F9-99FC-4914-ABD3-D6BAA036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87" y="686232"/>
                <a:ext cx="9944100" cy="5802358"/>
              </a:xfrm>
              <a:prstGeom prst="rect">
                <a:avLst/>
              </a:prstGeom>
              <a:blipFill rotWithShape="1">
                <a:blip r:embed="rId2"/>
                <a:stretch>
                  <a:fillRect l="-1288" t="-1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591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প্রমাণ </a:t>
                </a:r>
                <a:r>
                  <a:rPr lang="en-US" dirty="0" err="1"/>
                  <a:t>কর</a:t>
                </a:r>
                <a:r>
                  <a:rPr lang="en-US" dirty="0"/>
                  <a:t> </a:t>
                </a:r>
                <a:r>
                  <a:rPr lang="en-US" dirty="0" err="1"/>
                  <a:t>যে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𝑐𝑜𝑠𝑒𝑐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52399" y="2098431"/>
            <a:ext cx="1477109" cy="633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সমাধানঃ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399" y="2954215"/>
                <a:ext cx="11254155" cy="242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বামপক্ষ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𝑐𝑜𝑠𝑒𝑐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		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𝑖𝑛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= 1 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= </a:t>
                </a:r>
                <a:r>
                  <a:rPr lang="en-US" sz="2800" dirty="0" err="1" smtClean="0"/>
                  <a:t>ডানপক্ষ</a:t>
                </a:r>
                <a:r>
                  <a:rPr lang="en-US" sz="2800" dirty="0" smtClean="0"/>
                  <a:t> (</a:t>
                </a:r>
                <a:r>
                  <a:rPr lang="en-US" sz="2800" dirty="0" err="1" smtClean="0"/>
                  <a:t>প্রমাণিত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954215"/>
                <a:ext cx="11254155" cy="2426562"/>
              </a:xfrm>
              <a:prstGeom prst="rect">
                <a:avLst/>
              </a:prstGeom>
              <a:blipFill rotWithShape="1">
                <a:blip r:embed="rId3"/>
                <a:stretch>
                  <a:fillRect l="-1083" b="-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622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8554" y="2180491"/>
                <a:ext cx="8991600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প্রমাণ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কর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যে</a:t>
                </a:r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𝑐𝑜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600" dirty="0"/>
                  <a:t> = 1</a:t>
                </a:r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54" y="2180491"/>
                <a:ext cx="8991600" cy="877613"/>
              </a:xfrm>
              <a:prstGeom prst="rect">
                <a:avLst/>
              </a:prstGeom>
              <a:blipFill rotWithShape="1">
                <a:blip r:embed="rId2"/>
                <a:stretch>
                  <a:fillRect l="-203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887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সমাধান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045" y="2321169"/>
                <a:ext cx="11254155" cy="3468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800" dirty="0"/>
                  <a:t>প্রমাণ </a:t>
                </a:r>
                <a:r>
                  <a:rPr lang="en-US" sz="2800" dirty="0" err="1"/>
                  <a:t>কর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যে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𝑐𝑜𝑡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/>
                  <a:t> = 1 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বামপক্ষ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𝑐𝑜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𝑠𝑒𝑐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 smtClean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𝑎𝑛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= 1 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= </a:t>
                </a:r>
                <a:r>
                  <a:rPr lang="en-US" sz="2800" dirty="0" err="1" smtClean="0"/>
                  <a:t>ডানপক্ষ</a:t>
                </a:r>
                <a:r>
                  <a:rPr lang="en-US" sz="2800" dirty="0" smtClean="0"/>
                  <a:t> (</a:t>
                </a:r>
                <a:r>
                  <a:rPr lang="en-US" sz="2800" dirty="0" err="1" smtClean="0"/>
                  <a:t>প্রমাণিত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5" y="2321169"/>
                <a:ext cx="11254155" cy="3468129"/>
              </a:xfrm>
              <a:prstGeom prst="rect">
                <a:avLst/>
              </a:prstGeom>
              <a:blipFill rotWithShape="1">
                <a:blip r:embed="rId2"/>
                <a:stretch>
                  <a:fillRect l="-1138" b="-4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03381" y="3376242"/>
            <a:ext cx="1137139" cy="468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সমাধানঃ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27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908" y="2497015"/>
                <a:ext cx="6951784" cy="2089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200" dirty="0" smtClean="0"/>
                  <a:t>প্রমাণ </a:t>
                </a:r>
                <a:r>
                  <a:rPr lang="en-US" sz="3200" dirty="0" err="1" smtClean="0"/>
                  <a:t>কর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যে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200" dirty="0"/>
                  <a:t> = 1</a:t>
                </a:r>
                <a:r>
                  <a:rPr lang="en-US" sz="3200" dirty="0" smtClean="0"/>
                  <a:t>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en-US" sz="3200" dirty="0" smtClean="0"/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200" dirty="0" err="1" smtClean="0"/>
                  <a:t>প্রমাণ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যে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1" smtClean="0">
                            <a:latin typeface="Cambria Math"/>
                          </a:rPr>
                          <m:t>secA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𝒄𝒐𝒔𝑨</m:t>
                        </m:r>
                      </m:den>
                    </m:f>
                  </m:oMath>
                </a14:m>
                <a:r>
                  <a:rPr lang="en-US" sz="32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1" smtClean="0">
                            <a:latin typeface="Cambria Math"/>
                          </a:rPr>
                          <m:t>tan</m:t>
                        </m:r>
                        <m:r>
                          <m:rPr>
                            <m:nor/>
                          </m:rPr>
                          <a:rPr lang="en-US" sz="3200" i="1" dirty="0"/>
                          <m:t>A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𝒄𝒐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3200" b="1" i="1"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3200" dirty="0" smtClean="0"/>
                  <a:t> = 1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08" y="2497015"/>
                <a:ext cx="6951784" cy="2089739"/>
              </a:xfrm>
              <a:prstGeom prst="rect">
                <a:avLst/>
              </a:prstGeom>
              <a:blipFill rotWithShape="1">
                <a:blip r:embed="rId2"/>
                <a:stretch>
                  <a:fillRect l="-1928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092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সকলকে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6" y="1758462"/>
            <a:ext cx="3106614" cy="34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9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শ্রেণিঃ </a:t>
            </a:r>
            <a:r>
              <a:rPr lang="bn-IN" dirty="0" smtClean="0"/>
              <a:t>নবম</a:t>
            </a:r>
            <a:endParaRPr lang="bn-IN" dirty="0"/>
          </a:p>
          <a:p>
            <a:r>
              <a:rPr lang="bn-IN" dirty="0"/>
              <a:t>বিষয়ঃ </a:t>
            </a:r>
            <a:r>
              <a:rPr lang="en-US" dirty="0" err="1" smtClean="0"/>
              <a:t>গণিত</a:t>
            </a:r>
            <a:endParaRPr lang="bn-IN" dirty="0"/>
          </a:p>
          <a:p>
            <a:r>
              <a:rPr lang="bn-IN" dirty="0"/>
              <a:t>অধ্যায়ঃ </a:t>
            </a:r>
            <a:r>
              <a:rPr lang="en-US" dirty="0" err="1" smtClean="0"/>
              <a:t>নবম</a:t>
            </a:r>
            <a:r>
              <a:rPr lang="en-US" dirty="0" smtClean="0"/>
              <a:t>(</a:t>
            </a:r>
            <a:r>
              <a:rPr lang="en-US" dirty="0" err="1" smtClean="0"/>
              <a:t>সূক্ষকোণের</a:t>
            </a:r>
            <a:r>
              <a:rPr lang="en-US" dirty="0" smtClean="0"/>
              <a:t> </a:t>
            </a:r>
            <a:r>
              <a:rPr lang="en-US" dirty="0" err="1" smtClean="0"/>
              <a:t>ত্রিকোণমিতিক</a:t>
            </a:r>
            <a:r>
              <a:rPr lang="en-US" dirty="0" smtClean="0"/>
              <a:t> </a:t>
            </a:r>
            <a:r>
              <a:rPr lang="en-US" dirty="0" err="1" smtClean="0"/>
              <a:t>অনুপাত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19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0F4E1A77-56D1-412E-B44E-3F7801084AC5}"/>
                  </a:ext>
                </a:extLst>
              </p:cNvPr>
              <p:cNvSpPr txBox="1"/>
              <p:nvPr/>
            </p:nvSpPr>
            <p:spPr>
              <a:xfrm>
                <a:off x="619372" y="769020"/>
                <a:ext cx="10264140" cy="599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আমরা </a:t>
                </a:r>
                <a:r>
                  <a:rPr lang="en-US" sz="3200" i="1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একটা</a:t>
                </a:r>
                <a:r>
                  <a:rPr lang="en-US" sz="3200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i="1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কৌশল</a:t>
                </a:r>
                <a:r>
                  <a:rPr lang="en-US" sz="3200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i="1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লক্ষ</a:t>
                </a:r>
                <a:r>
                  <a:rPr lang="en-US" sz="3200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i="1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করি</a:t>
                </a:r>
                <a:r>
                  <a:rPr lang="en-US" sz="3200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!</a:t>
                </a:r>
                <a:endParaRPr lang="en-US" sz="3200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i="1" dirty="0" smtClean="0"/>
              </a:p>
              <a:p>
                <a:r>
                  <a:rPr lang="en-US" sz="2400" i="1" dirty="0" err="1" smtClean="0"/>
                  <a:t>সলঅ</a:t>
                </a:r>
                <a:r>
                  <a:rPr lang="en-US" sz="2400" i="1" dirty="0" smtClean="0"/>
                  <a:t> </a:t>
                </a:r>
                <a:r>
                  <a:rPr lang="en-US" sz="2400" i="1" dirty="0" err="1"/>
                  <a:t>কভূঅ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ট্যালভু</a:t>
                </a:r>
                <a:endParaRPr lang="en-US" sz="2400" i="1" dirty="0"/>
              </a:p>
              <a:p>
                <a:endParaRPr lang="en-US" sz="2400" dirty="0"/>
              </a:p>
              <a:p>
                <a:r>
                  <a:rPr lang="en-US" sz="2400" b="1" dirty="0" err="1"/>
                  <a:t>সলঅ</a:t>
                </a:r>
                <a:r>
                  <a:rPr lang="en-US" sz="2400" b="1" dirty="0"/>
                  <a:t>, </a:t>
                </a:r>
              </a:p>
              <a:p>
                <a:r>
                  <a:rPr lang="en-US" sz="2400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400" dirty="0" smtClean="0"/>
                      <m:t>θ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 smtClean="0"/>
                          <m:t>লম্ব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 smtClean="0"/>
                          <m:t>অতিভূজ</m:t>
                        </m:r>
                      </m:den>
                    </m:f>
                  </m:oMath>
                </a14:m>
                <a:r>
                  <a:rPr lang="en-US" sz="2400" dirty="0" smtClean="0"/>
                  <a:t>		কাজেই, cosec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θ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/>
                          <m:t>অতিভূজ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/>
                          <m:t>লম্ব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r>
                  <a:rPr lang="en-US" sz="2400" dirty="0" smtClean="0"/>
                  <a:t> </a:t>
                </a:r>
                <a:endParaRPr lang="en-US" sz="2400" dirty="0"/>
              </a:p>
              <a:p>
                <a:r>
                  <a:rPr lang="en-US" sz="2400" b="1" dirty="0" err="1"/>
                  <a:t>কভুঅ</a:t>
                </a:r>
                <a:r>
                  <a:rPr lang="en-US" sz="2400" b="1" dirty="0"/>
                  <a:t>,</a:t>
                </a:r>
              </a:p>
              <a:p>
                <a:r>
                  <a:rPr lang="en-US" sz="2400" dirty="0"/>
                  <a:t>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/>
                      <m:t>θ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 smtClean="0"/>
                          <m:t>ভূমি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 smtClean="0"/>
                          <m:t>অতিভূজ</m:t>
                        </m:r>
                      </m:den>
                    </m:f>
                  </m:oMath>
                </a14:m>
                <a:r>
                  <a:rPr lang="en-US" sz="2400" dirty="0" smtClean="0"/>
                  <a:t> 	কাজেই, 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θ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/>
                          <m:t>অতিভূজ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/>
                          <m:t>ভূমি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endParaRPr lang="en-US" sz="2400" dirty="0"/>
              </a:p>
              <a:p>
                <a:r>
                  <a:rPr lang="en-US" sz="2400" b="1" dirty="0" err="1"/>
                  <a:t>ট্যালভু</a:t>
                </a:r>
                <a:r>
                  <a:rPr lang="en-US" sz="2400" b="1" dirty="0"/>
                  <a:t>,</a:t>
                </a:r>
              </a:p>
              <a:p>
                <a:r>
                  <a:rPr lang="en-US" sz="2400" dirty="0"/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/>
                      <m:t>θ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/>
                          <m:t>লম্ব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/>
                          <m:t>ভূমি</m:t>
                        </m:r>
                        <m:r>
                          <a:rPr lang="en-US" sz="2400" b="1" i="1" dirty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	</a:t>
                </a:r>
                <a:r>
                  <a:rPr lang="en-US" sz="2400" dirty="0" err="1" smtClean="0"/>
                  <a:t>কাজেই</a:t>
                </a:r>
                <a:r>
                  <a:rPr lang="en-US" sz="2400" dirty="0" smtClean="0"/>
                  <a:t>, cot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θ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/>
                          <m:t>ভূমি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/>
                          <m:t>লম্ব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4E1A77-56D1-412E-B44E-3F7801084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2" y="769020"/>
                <a:ext cx="10264140" cy="5990358"/>
              </a:xfrm>
              <a:prstGeom prst="rect">
                <a:avLst/>
              </a:prstGeom>
              <a:blipFill rotWithShape="1">
                <a:blip r:embed="rId2"/>
                <a:stretch>
                  <a:fillRect l="-951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57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0646" y="785445"/>
                <a:ext cx="11535508" cy="61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Another Technique…</a:t>
                </a:r>
              </a:p>
              <a:p>
                <a:endParaRPr lang="en-US" i="1" u="sng" dirty="0" smtClean="0"/>
              </a:p>
              <a:p>
                <a:endParaRPr lang="en-US" i="1" u="sng" dirty="0"/>
              </a:p>
              <a:p>
                <a:r>
                  <a:rPr lang="en-US" sz="2800" i="1" u="sng" dirty="0" smtClean="0"/>
                  <a:t>Some People Had Curley Brown Hair Turned Presently Black</a:t>
                </a:r>
                <a:endParaRPr lang="en-US" i="1" u="sng" dirty="0" smtClean="0"/>
              </a:p>
              <a:p>
                <a:endParaRPr lang="en-US" i="1" u="sng" dirty="0"/>
              </a:p>
              <a:p>
                <a:r>
                  <a:rPr lang="en-US" sz="2400" i="1" u="sng" dirty="0" smtClean="0"/>
                  <a:t>Some People Had</a:t>
                </a:r>
              </a:p>
              <a:p>
                <a:r>
                  <a:rPr lang="en-US" sz="2000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000" dirty="0"/>
                      <m:t>θ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smtClean="0">
                            <a:latin typeface="Cambria Math"/>
                          </a:rPr>
                          <m:t>Perpendicular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dirty="0" smtClean="0">
                            <a:latin typeface="Cambria Math"/>
                          </a:rPr>
                          <m:t>Hypoteneous</m:t>
                        </m:r>
                      </m:den>
                    </m:f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/>
                          <m:t>লম্</m:t>
                        </m:r>
                        <m:r>
                          <m:rPr>
                            <m:nor/>
                          </m:rPr>
                          <a:rPr lang="en-US" sz="2000" b="1" dirty="0" smtClean="0"/>
                          <m:t>ব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/>
                          <m:t>অতিভূজ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  <a:r>
                  <a:rPr lang="en-US" sz="2000" dirty="0"/>
                  <a:t>		কাজেই, cosec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θ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atin typeface="Cambria Math"/>
                          </a:rPr>
                          <m:t>Hypoteneous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latin typeface="Cambria Math"/>
                          </a:rPr>
                          <m:t>Perpendicular</m:t>
                        </m:r>
                      </m:den>
                    </m:f>
                  </m:oMath>
                </a14:m>
                <a:r>
                  <a:rPr lang="en-US" sz="2000" i="1" u="sng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/>
                          <m:t>অতিভূজ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/>
                          <m:t>লম্ব</m:t>
                        </m:r>
                      </m:den>
                    </m:f>
                  </m:oMath>
                </a14:m>
                <a:r>
                  <a:rPr lang="en-US" sz="2000" i="1" u="sng" dirty="0" smtClean="0"/>
                  <a:t>)</a:t>
                </a:r>
                <a:endParaRPr lang="en-US" sz="2000" i="1" u="sng" dirty="0"/>
              </a:p>
              <a:p>
                <a:endParaRPr lang="en-US" i="1" u="sng" dirty="0" smtClean="0"/>
              </a:p>
              <a:p>
                <a:r>
                  <a:rPr lang="en-US" sz="2400" i="1" u="sng" dirty="0" smtClean="0"/>
                  <a:t>Curley Brown Hair</a:t>
                </a:r>
              </a:p>
              <a:p>
                <a:r>
                  <a:rPr lang="en-US" sz="2000" dirty="0"/>
                  <a:t>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θ</m:t>
                    </m:r>
                  </m:oMath>
                </a14:m>
                <a:r>
                  <a:rPr lang="en-US" sz="2000" dirty="0"/>
                  <a:t> =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smtClean="0">
                            <a:latin typeface="Cambria Math"/>
                          </a:rPr>
                          <m:t>Base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latin typeface="Cambria Math"/>
                          </a:rPr>
                          <m:t>Hipoteneous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/>
                          <m:t>ভূমি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/>
                          <m:t>অতিভূজ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  <a:r>
                  <a:rPr lang="en-US" sz="2000" dirty="0"/>
                  <a:t> 	কাজেই, sec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latin typeface="Cambria Math"/>
                          </a:rPr>
                          <m:t>Hypoteneous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latin typeface="Cambria Math"/>
                          </a:rPr>
                          <m:t>Base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/>
                          <m:t>অতিভূজ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/>
                          <m:t>ভূমি</m:t>
                        </m:r>
                      </m:den>
                    </m:f>
                  </m:oMath>
                </a14:m>
                <a:r>
                  <a:rPr lang="en-US" sz="2000" b="1" dirty="0" smtClean="0"/>
                  <a:t>)</a:t>
                </a:r>
                <a:endParaRPr lang="en-US" sz="2000" b="1" dirty="0"/>
              </a:p>
              <a:p>
                <a:endParaRPr lang="en-US" i="1" u="sng" dirty="0"/>
              </a:p>
              <a:p>
                <a:endParaRPr lang="en-US" i="1" u="sng" dirty="0" smtClean="0"/>
              </a:p>
              <a:p>
                <a:r>
                  <a:rPr lang="en-US" sz="2400" i="1" u="sng" dirty="0" smtClean="0"/>
                  <a:t>Turned Presently Black</a:t>
                </a:r>
              </a:p>
              <a:p>
                <a:r>
                  <a:rPr lang="en-US" sz="2000" dirty="0"/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latin typeface="Cambria Math"/>
                          </a:rPr>
                          <m:t>Perpendicular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latin typeface="Cambria Math"/>
                          </a:rPr>
                          <m:t>Base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/>
                          <m:t>লম্ব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/>
                          <m:t>ভূমি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  <a:r>
                  <a:rPr lang="en-US" sz="2000" dirty="0"/>
                  <a:t> 			</a:t>
                </a:r>
                <a:r>
                  <a:rPr lang="en-US" sz="2000" dirty="0" err="1"/>
                  <a:t>কাজেই</a:t>
                </a:r>
                <a:r>
                  <a:rPr lang="en-US" sz="2000" dirty="0"/>
                  <a:t>, cot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latin typeface="Cambria Math"/>
                          </a:rPr>
                          <m:t>Base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latin typeface="Cambria Math"/>
                          </a:rPr>
                          <m:t>Perpendicular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/>
                          <m:t>ভূমি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/>
                          <m:t>লম্ব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endParaRPr lang="en-US" i="1" u="sng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6" y="785445"/>
                <a:ext cx="11535508" cy="6114238"/>
              </a:xfrm>
              <a:prstGeom prst="rect">
                <a:avLst/>
              </a:prstGeom>
              <a:blipFill rotWithShape="1">
                <a:blip r:embed="rId2"/>
                <a:stretch>
                  <a:fillRect l="-1110" t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319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23" y="128634"/>
            <a:ext cx="2362200" cy="1884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2848" y="2223667"/>
                <a:ext cx="8773732" cy="364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মনে </a:t>
                </a:r>
                <a:r>
                  <a:rPr lang="en-US" sz="2000" dirty="0" err="1" smtClean="0"/>
                  <a:t>করি</a:t>
                </a:r>
                <a:r>
                  <a:rPr lang="en-US" sz="2000" dirty="0" smtClean="0"/>
                  <a:t>,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𝑋𝑂𝑍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 smtClean="0"/>
                  <a:t>। OZ </a:t>
                </a:r>
                <a:r>
                  <a:rPr lang="en-US" sz="2000" dirty="0" err="1" smtClean="0"/>
                  <a:t>বাহুতে</a:t>
                </a:r>
                <a:r>
                  <a:rPr lang="en-US" sz="2000" dirty="0" smtClean="0"/>
                  <a:t> P </a:t>
                </a:r>
                <a:r>
                  <a:rPr lang="en-US" sz="2000" dirty="0" err="1" smtClean="0"/>
                  <a:t>যেকোনো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একটি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বিন্দু</a:t>
                </a:r>
                <a:r>
                  <a:rPr lang="en-US" sz="2000" dirty="0" smtClean="0"/>
                  <a:t>। PM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000" dirty="0" smtClean="0"/>
                  <a:t>OX </a:t>
                </a:r>
                <a:r>
                  <a:rPr lang="en-US" sz="2000" dirty="0" err="1" smtClean="0"/>
                  <a:t>আঁকি</a:t>
                </a:r>
                <a:r>
                  <a:rPr lang="en-US" sz="2000" dirty="0" smtClean="0"/>
                  <a:t>। </a:t>
                </a:r>
              </a:p>
              <a:p>
                <a:r>
                  <a:rPr lang="en-US" sz="2000" dirty="0" err="1" smtClean="0"/>
                  <a:t>এখানে</a:t>
                </a:r>
                <a:r>
                  <a:rPr lang="en-US" sz="2000" dirty="0" smtClean="0"/>
                  <a:t> OP </a:t>
                </a:r>
                <a:r>
                  <a:rPr lang="en-US" sz="2000" dirty="0" err="1" smtClean="0"/>
                  <a:t>অতিভুজ</a:t>
                </a:r>
                <a:r>
                  <a:rPr lang="en-US" sz="2000" dirty="0" smtClean="0"/>
                  <a:t>, OM </a:t>
                </a:r>
                <a:r>
                  <a:rPr lang="en-US" sz="2000" dirty="0" err="1" smtClean="0"/>
                  <a:t>ভূমি</a:t>
                </a:r>
                <a:r>
                  <a:rPr lang="en-US" sz="2000" dirty="0" smtClean="0"/>
                  <a:t> ও PM </a:t>
                </a:r>
                <a:r>
                  <a:rPr lang="en-US" sz="2000" dirty="0" err="1" smtClean="0"/>
                  <a:t>লম্ব</a:t>
                </a:r>
                <a:r>
                  <a:rPr lang="en-US" sz="2000" dirty="0" smtClean="0"/>
                  <a:t>। </a:t>
                </a:r>
              </a:p>
              <a:p>
                <a:r>
                  <a:rPr lang="en-US" sz="2000" dirty="0" err="1" smtClean="0"/>
                  <a:t>পীথাগোরাসের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উপপাদ্য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অনুসারে</a:t>
                </a:r>
                <a:r>
                  <a:rPr lang="en-US" sz="2000" dirty="0" smtClean="0"/>
                  <a:t>, </a:t>
                </a:r>
              </a:p>
              <a:p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𝑃𝑀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𝑂𝑀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𝑂𝑃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	</a:t>
                </a:r>
                <a:r>
                  <a:rPr lang="en-US" sz="2000" dirty="0" err="1" smtClean="0"/>
                  <a:t>বা</a:t>
                </a:r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, [</a:t>
                </a:r>
                <a:r>
                  <a:rPr lang="en-US" sz="2000" dirty="0" err="1" smtClean="0"/>
                  <a:t>উভয়পক্ষকে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𝑂𝑃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দ্বারা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ভাগ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করে</a:t>
                </a:r>
                <a:r>
                  <a:rPr lang="en-US" sz="2000" dirty="0" smtClean="0"/>
                  <a:t>] </a:t>
                </a:r>
              </a:p>
              <a:p>
                <a:r>
                  <a:rPr lang="en-US" sz="2000" dirty="0"/>
                  <a:t>	বা,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= 1, </a:t>
                </a:r>
              </a:p>
              <a:p>
                <a:r>
                  <a:rPr lang="en-US" sz="2000" dirty="0"/>
                  <a:t>	বা,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𝑃𝑀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𝑂𝑃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𝑂𝑃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= 1,</a:t>
                </a:r>
              </a:p>
              <a:p>
                <a:r>
                  <a:rPr lang="en-US" sz="2000" dirty="0"/>
                  <a:t>	বা,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+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𝑐𝑜𝑠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= 1</a:t>
                </a:r>
              </a:p>
              <a:p>
                <a:endParaRPr lang="en-US" sz="2000" i="1" dirty="0">
                  <a:latin typeface="Cambria Math"/>
                </a:endParaRPr>
              </a:p>
              <a:p>
                <a:r>
                  <a:rPr lang="en-US" sz="2000" dirty="0">
                    <a:latin typeface="Lato"/>
                  </a:rPr>
                  <a:t>∴</a:t>
                </a:r>
                <a:r>
                  <a:rPr lang="en-US" sz="2000" dirty="0">
                    <a:solidFill>
                      <a:srgbClr val="53585C"/>
                    </a:solidFill>
                    <a:latin typeface="Lat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𝑐𝑜𝑠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= 1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48" y="2223667"/>
                <a:ext cx="8773732" cy="3647024"/>
              </a:xfrm>
              <a:prstGeom prst="rect">
                <a:avLst/>
              </a:prstGeom>
              <a:blipFill rotWithShape="1">
                <a:blip r:embed="rId3"/>
                <a:stretch>
                  <a:fillRect l="-764" t="-1003" b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45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EA3ABFE-1B67-47B8-816E-A74441001CED}"/>
                  </a:ext>
                </a:extLst>
              </p:cNvPr>
              <p:cNvSpPr txBox="1"/>
              <p:nvPr/>
            </p:nvSpPr>
            <p:spPr>
              <a:xfrm>
                <a:off x="269630" y="375137"/>
                <a:ext cx="14243538" cy="589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</a:rPr>
                  <a:t>অনুরূপ</a:t>
                </a:r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</a:rPr>
                  <a:t>ভাব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ে,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r>
                  <a:rPr lang="en-US" sz="3200" dirty="0" smtClean="0"/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200" dirty="0"/>
                          <m:t>+ 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 smtClean="0"/>
                  <a:t> </a:t>
                </a:r>
                <a:r>
                  <a:rPr lang="en-US" sz="2400" dirty="0"/>
                  <a:t>[</a:t>
                </a:r>
                <a:r>
                  <a:rPr lang="en-US" sz="2400" dirty="0" err="1"/>
                  <a:t>উভয়পক্ষকে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দ্বারা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ভাগ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]</a:t>
                </a:r>
                <a:endParaRPr lang="en-US" sz="2400" b="0" dirty="0"/>
              </a:p>
              <a:p>
                <a:r>
                  <a:rPr lang="en-US" sz="3200" b="0" dirty="0" err="1" smtClean="0"/>
                  <a:t>বা</a:t>
                </a:r>
                <a:r>
                  <a:rPr lang="en-US" sz="3200" b="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dirty="0"/>
              </a:p>
              <a:p>
                <a:r>
                  <a:rPr lang="en-US" sz="4000" b="0" dirty="0" err="1" smtClean="0"/>
                  <a:t>বা</a:t>
                </a:r>
                <a:r>
                  <a:rPr lang="en-US" sz="4000" b="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+ 1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/>
              </a:p>
              <a:p>
                <a:r>
                  <a:rPr lang="en-US" sz="3200" dirty="0" err="1" smtClean="0"/>
                  <a:t>বা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tanθ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+ 1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 smtClean="0"/>
                  <a:t> </a:t>
                </a:r>
                <a:r>
                  <a:rPr lang="en-US" sz="3200" dirty="0" err="1" smtClean="0"/>
                  <a:t>বা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 smtClean="0"/>
                          <m:t>tanθ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+ 1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 smtClean="0"/>
                  <a:t> </a:t>
                </a:r>
                <a:r>
                  <a:rPr lang="en-US" sz="3200" dirty="0" err="1" smtClean="0"/>
                  <a:t>বা</a:t>
                </a:r>
                <a:r>
                  <a:rPr lang="en-US" sz="3200" dirty="0" smtClean="0"/>
                  <a:t>,  1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 smtClean="0"/>
                          <m:t>tanθ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b="0" i="0" dirty="0">
                  <a:solidFill>
                    <a:srgbClr val="53585C"/>
                  </a:solidFill>
                  <a:effectLst/>
                  <a:latin typeface="Lato"/>
                </a:endParaRPr>
              </a:p>
              <a:p>
                <a:r>
                  <a:rPr lang="en-US" sz="3200" b="0" i="0" dirty="0">
                    <a:effectLst/>
                    <a:latin typeface="Lato"/>
                  </a:rPr>
                  <a:t>∴</a:t>
                </a:r>
                <a:r>
                  <a:rPr lang="en-US" sz="3200" b="0" i="0" dirty="0">
                    <a:solidFill>
                      <a:srgbClr val="53585C"/>
                    </a:solidFill>
                    <a:effectLst/>
                    <a:latin typeface="Lat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 smtClean="0"/>
                          <m:t>tanθ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</a:t>
                </a:r>
                <a:r>
                  <a:rPr lang="en-US" sz="3200" dirty="0" smtClean="0"/>
                  <a:t>1 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A3ABFE-1B67-47B8-816E-A74441001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" y="375137"/>
                <a:ext cx="14243538" cy="5890010"/>
              </a:xfrm>
              <a:prstGeom prst="rect">
                <a:avLst/>
              </a:prstGeom>
              <a:blipFill rotWithShape="1">
                <a:blip r:embed="rId2"/>
                <a:stretch>
                  <a:fillRect l="-1498" t="-828" b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043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ABB17E59-73B5-4507-9BE7-222B3F945322}"/>
                  </a:ext>
                </a:extLst>
              </p:cNvPr>
              <p:cNvSpPr txBox="1"/>
              <p:nvPr/>
            </p:nvSpPr>
            <p:spPr>
              <a:xfrm>
                <a:off x="726831" y="87372"/>
                <a:ext cx="11605846" cy="558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</a:rPr>
                  <a:t>অনুরূপ</a:t>
                </a:r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</a:rPr>
                  <a:t>ভাবে</a:t>
                </a:r>
                <a:r>
                  <a:rPr lang="en-US" sz="2400" dirty="0">
                    <a:latin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বা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200" dirty="0"/>
                          <m:t>+ 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 smtClean="0"/>
                  <a:t> </a:t>
                </a:r>
                <a:r>
                  <a:rPr lang="en-US" sz="2400" dirty="0"/>
                  <a:t>[</a:t>
                </a:r>
                <a:r>
                  <a:rPr lang="en-US" sz="2400" dirty="0" err="1"/>
                  <a:t>উভয়পক্ষকে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দ্বারা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ভাগ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]</a:t>
                </a:r>
                <a:r>
                  <a:rPr lang="en-US" sz="3200" dirty="0"/>
                  <a:t> </a:t>
                </a:r>
                <a:endParaRPr lang="en-US" sz="3200" b="0" dirty="0"/>
              </a:p>
              <a:p>
                <a:r>
                  <a:rPr lang="en-US" sz="3200" b="0" dirty="0" err="1" smtClean="0"/>
                  <a:t>বা</a:t>
                </a:r>
                <a:r>
                  <a:rPr lang="en-US" sz="3200" b="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 smtClean="0"/>
                  <a:t> </a:t>
                </a:r>
                <a:endParaRPr lang="en-US" sz="3200" b="0" dirty="0"/>
              </a:p>
              <a:p>
                <a:r>
                  <a:rPr lang="en-US" sz="3200" dirty="0"/>
                  <a:t>বা,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/>
              </a:p>
              <a:p>
                <a:r>
                  <a:rPr lang="en-US" sz="3200" dirty="0"/>
                  <a:t>বা,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cot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𝑐𝑜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বা,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 smtClean="0"/>
                  <a:t> </a:t>
                </a:r>
                <a:r>
                  <a:rPr lang="en-US" sz="3200" dirty="0" err="1" smtClean="0"/>
                  <a:t>বা</a:t>
                </a:r>
                <a:r>
                  <a:rPr lang="en-US" sz="3200" dirty="0"/>
                  <a:t>, </a:t>
                </a:r>
                <a:r>
                  <a:rPr lang="en-US" sz="3200" dirty="0" smtClean="0"/>
                  <a:t>1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dirty="0" smtClean="0"/>
                          <m:t>cot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b="0" i="0" dirty="0">
                  <a:solidFill>
                    <a:srgbClr val="53585C"/>
                  </a:solidFill>
                  <a:effectLst/>
                  <a:latin typeface="Lato"/>
                </a:endParaRPr>
              </a:p>
              <a:p>
                <a:r>
                  <a:rPr lang="en-US" sz="3200" b="0" i="0" dirty="0">
                    <a:effectLst/>
                    <a:latin typeface="Lato"/>
                  </a:rPr>
                  <a:t>∴</a:t>
                </a:r>
                <a:r>
                  <a:rPr lang="en-US" sz="3200" b="0" i="0" dirty="0">
                    <a:solidFill>
                      <a:srgbClr val="53585C"/>
                    </a:solidFill>
                    <a:effectLst/>
                    <a:latin typeface="Lat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dirty="0" smtClean="0"/>
                          <m:t>cot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B17E59-73B5-4507-9BE7-222B3F945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31" y="87372"/>
                <a:ext cx="11605846" cy="5585183"/>
              </a:xfrm>
              <a:prstGeom prst="rect">
                <a:avLst/>
              </a:prstGeom>
              <a:blipFill rotWithShape="1">
                <a:blip r:embed="rId2"/>
                <a:stretch>
                  <a:fillRect l="-1313" t="-872" b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529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F18B410-25AA-4D26-B31A-050296CE7DCC}"/>
                  </a:ext>
                </a:extLst>
              </p:cNvPr>
              <p:cNvSpPr txBox="1"/>
              <p:nvPr/>
            </p:nvSpPr>
            <p:spPr>
              <a:xfrm>
                <a:off x="1349846" y="1403055"/>
                <a:ext cx="8674929" cy="324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আবার</a:t>
                </a:r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/>
                  <a:t>   </a:t>
                </a:r>
              </a:p>
              <a:p>
                <a:r>
                  <a:rPr lang="en-US" sz="2800" dirty="0"/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/>
                      <m:t>θ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θ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18B410-25AA-4D26-B31A-050296CE7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46" y="1403055"/>
                <a:ext cx="8674929" cy="3246530"/>
              </a:xfrm>
              <a:prstGeom prst="rect">
                <a:avLst/>
              </a:prstGeom>
              <a:blipFill>
                <a:blip r:embed="rId2"/>
                <a:stretch>
                  <a:fillRect l="-1405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DD970B-8E3C-4857-A1B7-5643CBC683CC}"/>
              </a:ext>
            </a:extLst>
          </p:cNvPr>
          <p:cNvSpPr txBox="1"/>
          <p:nvPr/>
        </p:nvSpPr>
        <p:spPr>
          <a:xfrm>
            <a:off x="3856381" y="2671945"/>
            <a:ext cx="588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</a:t>
            </a:r>
            <a:r>
              <a:rPr lang="en-US" sz="2800" dirty="0" err="1"/>
              <a:t>হর</a:t>
            </a:r>
            <a:r>
              <a:rPr lang="en-US" sz="2800" dirty="0"/>
              <a:t> ও </a:t>
            </a:r>
            <a:r>
              <a:rPr lang="en-US" sz="2800" dirty="0" err="1"/>
              <a:t>লবকে</a:t>
            </a:r>
            <a:r>
              <a:rPr lang="en-US" sz="2800" dirty="0"/>
              <a:t> </a:t>
            </a:r>
            <a:r>
              <a:rPr lang="en-US" sz="2800" dirty="0" smtClean="0"/>
              <a:t>OP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/>
              <a:t>ভাগ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49892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56259158-5784-467F-8124-D8E65369637F}"/>
                  </a:ext>
                </a:extLst>
              </p:cNvPr>
              <p:cNvSpPr txBox="1"/>
              <p:nvPr/>
            </p:nvSpPr>
            <p:spPr>
              <a:xfrm>
                <a:off x="1445894" y="1732895"/>
                <a:ext cx="9572626" cy="3327962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r>
                  <a:rPr lang="en-US" sz="2800" dirty="0"/>
                  <a:t>সুতরাং, </a:t>
                </a:r>
                <a:r>
                  <a:rPr lang="en-US" sz="2800" dirty="0" err="1"/>
                  <a:t>আমাদের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ত্রিকোণোমিতির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সূত্রগূলো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দাঁড়ায়</a:t>
                </a:r>
                <a:r>
                  <a:rPr lang="en-US" sz="2800" dirty="0"/>
                  <a:t>,</a:t>
                </a: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1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i="0" smtClean="0">
                            <a:latin typeface="Cambria Math" panose="02040503050406030204" pitchFamily="18" charset="0"/>
                          </a:rPr>
                          <m:t>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 smtClean="0"/>
                          <m:t>tanθ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1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</a:rPr>
                          <m:t>cosec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  <m:r>
                          <m:rPr>
                            <m:nor/>
                          </m:rPr>
                          <a:rPr lang="en-US" sz="3200" b="0" dirty="0" smtClean="0"/>
                          <m:t>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1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/>
                  <a:t>tan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/>
                      <m:t>θ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3200" dirty="0" smtClean="0"/>
                          <m:t>θ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259158-5784-467F-8124-D8E653696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94" y="1732895"/>
                <a:ext cx="9572626" cy="3327962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832" b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245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212</TotalTime>
  <Words>880</Words>
  <Application>Microsoft Office PowerPoint</Application>
  <PresentationFormat>Custom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Berlin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প্রমাণ কর যে, 1/(〖sec〗^2 θ) + 1/(〖cosec〗^2 θ) = 1</vt:lpstr>
      <vt:lpstr>দলীয় কাজ</vt:lpstr>
      <vt:lpstr>দলীয় কাজের সমাধান</vt:lpstr>
      <vt:lpstr>বাড়ির কাজ</vt:lpstr>
      <vt:lpstr>সকলকে ধন্যবাদ!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Sojib</dc:creator>
  <cp:lastModifiedBy>HP</cp:lastModifiedBy>
  <cp:revision>65</cp:revision>
  <dcterms:created xsi:type="dcterms:W3CDTF">2021-08-20T14:13:50Z</dcterms:created>
  <dcterms:modified xsi:type="dcterms:W3CDTF">2021-08-25T04:40:26Z</dcterms:modified>
</cp:coreProperties>
</file>