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6" r:id="rId2"/>
    <p:sldId id="257" r:id="rId3"/>
    <p:sldId id="258" r:id="rId4"/>
    <p:sldId id="259" r:id="rId5"/>
    <p:sldId id="261" r:id="rId6"/>
    <p:sldId id="262" r:id="rId7"/>
    <p:sldId id="260"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7" d="100"/>
          <a:sy n="57" d="100"/>
        </p:scale>
        <p:origin x="-103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74"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75"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76"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77"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78"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79"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1D8BD707-D9CF-40AE-B4C6-C98DA3205C09}" type="datetimeFigureOut">
              <a:rPr lang="en-US" smtClean="0"/>
              <a:pPr/>
              <a:t>8/19/2021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8/19/2021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8/19/2021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8/19/2021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8/19/2021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8/19/2021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8/19/2021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8/19/2021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8/19/2021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8/19/2021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8/19/2021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D8BD707-D9CF-40AE-B4C6-C98DA3205C09}" type="datetimeFigureOut">
              <a:rPr lang="en-US" smtClean="0"/>
              <a:pPr/>
              <a:t>8/19/2021</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2D04F"/>
        </a:solidFill>
        <a:effectLst/>
      </p:bgPr>
    </p:bg>
    <p:spTree>
      <p:nvGrpSpPr>
        <p:cNvPr id="1" name=""/>
        <p:cNvGrpSpPr/>
        <p:nvPr/>
      </p:nvGrpSpPr>
      <p:grpSpPr>
        <a:xfrm>
          <a:off x="0" y="0"/>
          <a:ext cx="0" cy="0"/>
          <a:chOff x="0" y="0"/>
          <a:chExt cx="0" cy="0"/>
        </a:xfrm>
      </p:grpSpPr>
      <p:pic>
        <p:nvPicPr>
          <p:cNvPr id="2097152" name="Picture 2" descr="কদম ফুল.jpg"/>
          <p:cNvPicPr>
            <a:picLocks noChangeAspect="1"/>
          </p:cNvPicPr>
          <p:nvPr/>
        </p:nvPicPr>
        <p:blipFill>
          <a:blip r:embed="rId3"/>
          <a:stretch>
            <a:fillRect/>
          </a:stretch>
        </p:blipFill>
        <p:spPr>
          <a:xfrm>
            <a:off x="1676400" y="2624137"/>
            <a:ext cx="5334000" cy="2786063"/>
          </a:xfrm>
          <a:prstGeom prst="rect">
            <a:avLst/>
          </a:prstGeom>
          <a:ln w="57150">
            <a:solidFill>
              <a:srgbClr val="C00000"/>
            </a:solidFill>
          </a:ln>
        </p:spPr>
      </p:pic>
      <p:sp>
        <p:nvSpPr>
          <p:cNvPr id="1048587" name="Rounded Rectangle 3"/>
          <p:cNvSpPr/>
          <p:nvPr/>
        </p:nvSpPr>
        <p:spPr>
          <a:xfrm>
            <a:off x="2133600" y="685800"/>
            <a:ext cx="4572000" cy="1219200"/>
          </a:xfrm>
          <a:prstGeom prst="roundRect">
            <a:avLst/>
          </a:prstGeom>
          <a:solidFill>
            <a:schemeClr val="accent2">
              <a:lumMod val="40000"/>
              <a:lumOff val="60000"/>
            </a:schemeClr>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8000" dirty="0" smtClean="0">
                <a:solidFill>
                  <a:schemeClr val="tx1"/>
                </a:solidFill>
                <a:latin typeface="Nikosh" pitchFamily="2" charset="0"/>
                <a:cs typeface="Nikosh" pitchFamily="2" charset="0"/>
              </a:rPr>
              <a:t>স্বাগতম</a:t>
            </a:r>
            <a:endParaRPr lang="en-US" sz="8000" dirty="0">
              <a:solidFill>
                <a:schemeClr val="tx1"/>
              </a:solidFill>
              <a:latin typeface="Nikosh" pitchFamily="2" charset="0"/>
              <a:cs typeface="Nikosh" pitchFamily="2" charset="0"/>
            </a:endParaRPr>
          </a:p>
        </p:txBody>
      </p:sp>
    </p:spTree>
  </p:cSld>
  <p:clrMapOvr>
    <a:masterClrMapping/>
  </p:clrMapOvr>
  <p:transition spd="slow">
    <p:circle/>
    <p:sndAc>
      <p:stSnd>
        <p:snd r:embed="rId2"/>
      </p:stSnd>
    </p:sndAc>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92D04F"/>
        </a:solidFill>
        <a:effectLst/>
      </p:bgPr>
    </p:bg>
    <p:spTree>
      <p:nvGrpSpPr>
        <p:cNvPr id="1" name=""/>
        <p:cNvGrpSpPr/>
        <p:nvPr/>
      </p:nvGrpSpPr>
      <p:grpSpPr>
        <a:xfrm>
          <a:off x="0" y="0"/>
          <a:ext cx="0" cy="0"/>
          <a:chOff x="0" y="0"/>
          <a:chExt cx="0" cy="0"/>
        </a:xfrm>
      </p:grpSpPr>
      <p:pic>
        <p:nvPicPr>
          <p:cNvPr id="2097162" name="Picture 1" descr="প্রথম শহীদ মিনার-২.jpg"/>
          <p:cNvPicPr>
            <a:picLocks noChangeAspect="1"/>
          </p:cNvPicPr>
          <p:nvPr/>
        </p:nvPicPr>
        <p:blipFill>
          <a:blip r:embed="rId2"/>
          <a:stretch>
            <a:fillRect/>
          </a:stretch>
        </p:blipFill>
        <p:spPr>
          <a:xfrm>
            <a:off x="6051162" y="152400"/>
            <a:ext cx="2407038" cy="1828800"/>
          </a:xfrm>
          <a:prstGeom prst="rect">
            <a:avLst/>
          </a:prstGeom>
          <a:ln w="57150">
            <a:solidFill>
              <a:srgbClr val="C00000"/>
            </a:solidFill>
          </a:ln>
        </p:spPr>
      </p:pic>
      <p:sp>
        <p:nvSpPr>
          <p:cNvPr id="1048603" name="Rectangle 2"/>
          <p:cNvSpPr/>
          <p:nvPr/>
        </p:nvSpPr>
        <p:spPr>
          <a:xfrm>
            <a:off x="0" y="1269988"/>
            <a:ext cx="8731423" cy="5588012"/>
          </a:xfrm>
          <a:prstGeom prst="rect">
            <a:avLst/>
          </a:prstGeom>
          <a:solidFill>
            <a:srgbClr val="D66565"/>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BD" sz="2800" dirty="0" smtClean="0">
                <a:solidFill>
                  <a:schemeClr val="tx1"/>
                </a:solidFill>
                <a:latin typeface="Nikosh" pitchFamily="2" charset="0"/>
                <a:cs typeface="Nikosh" pitchFamily="2" charset="0"/>
              </a:rPr>
              <a:t>শহীদ দিবস ও আন্তর্জাতিক মাতৃভাষা দিবসের গুরুত্বঃ ১৯৫২ সালের পর থেকে প্রতিবছর ২১-শে ফব্রুয়ারী পালিত হয়ে আসছে। ২১-শের প্রভাতফেরি ও প্রভাতফেরির গান বাঙালির সাংস্কৃতির এক অবিচ্ছেদ্য অংশ। ১৯৫২ সালে ২১-শে ফেব্রুয়ারী বাঙালি জাতি রক্তের বিনিময়ে মাতৃভাষার মর্যাদা রক্ষা করেছিল। বিশ্বের ইতিহাসে মাতৃভাষা আন্তর্জাতিক সম্প্রদায়ের স্বীকৃতি লাভ করেছে।</a:t>
            </a:r>
            <a:r>
              <a:rPr lang="en-US" sz="2800" dirty="0" smtClean="0">
                <a:solidFill>
                  <a:schemeClr val="tx1"/>
                </a:solidFill>
                <a:latin typeface="Nikosh" pitchFamily="2" charset="0"/>
                <a:cs typeface="Nikosh" pitchFamily="2" charset="0"/>
              </a:rPr>
              <a:t> </a:t>
            </a:r>
            <a:r>
              <a:rPr lang="bn-BD" sz="2800" dirty="0" smtClean="0">
                <a:solidFill>
                  <a:schemeClr val="tx1"/>
                </a:solidFill>
                <a:latin typeface="Nikosh" pitchFamily="2" charset="0"/>
                <a:cs typeface="Nikosh" pitchFamily="2" charset="0"/>
              </a:rPr>
              <a:t>কানাডা প্রবাসি ও বাংলাদেশ আওয়ামী লীগ সরকারের কূটনৈতিক তৎপরতার ফলে ১৯৯৯ সালের ১৭ই নভেম্বর জাতিসংঘের শিক্ষা, বিজ্ঞান ও সংস্কৃতি বিষয়ক অঙ্গ প্রতিষ্ঠান (ইউনেস্কো) ২১শে ফেব্রুয়ারীকে ‘আন্তর্জাতিক মাতৃভাষা দিবস’ হিসেবে স্বীকৃতি প্রদান করে।   </a:t>
            </a:r>
            <a:endParaRPr lang="en-US" sz="2800" dirty="0">
              <a:solidFill>
                <a:schemeClr val="tx1"/>
              </a:solidFill>
              <a:latin typeface="Nikosh" pitchFamily="2" charset="0"/>
              <a:cs typeface="Nikosh" pitchFamily="2" charset="0"/>
            </a:endParaRPr>
          </a:p>
        </p:txBody>
      </p:sp>
      <p:sp>
        <p:nvSpPr>
          <p:cNvPr id="1048605" name="TextBox 6"/>
          <p:cNvSpPr txBox="1"/>
          <p:nvPr/>
        </p:nvSpPr>
        <p:spPr>
          <a:xfrm>
            <a:off x="1335881" y="152400"/>
            <a:ext cx="4315628" cy="574040"/>
          </a:xfrm>
          <a:prstGeom prst="rect">
            <a:avLst/>
          </a:prstGeom>
          <a:noFill/>
        </p:spPr>
        <p:txBody>
          <a:bodyPr wrap="square" rtlCol="0">
            <a:spAutoFit/>
          </a:bodyPr>
          <a:lstStyle/>
          <a:p>
            <a:r>
              <a:rPr lang="bn-BD" sz="3200" dirty="0" smtClean="0">
                <a:latin typeface="Nikosh" pitchFamily="2" charset="0"/>
                <a:cs typeface="Nikosh" pitchFamily="2" charset="0"/>
              </a:rPr>
              <a:t>এটি কিসের ছবি? </a:t>
            </a:r>
            <a:endParaRPr lang="en-US" sz="3200" dirty="0">
              <a:latin typeface="Nikosh" pitchFamily="2" charset="0"/>
              <a:cs typeface="Nikosh" pitchFamily="2" charset="0"/>
            </a:endParaRP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097162"/>
                                        </p:tgtEl>
                                        <p:attrNameLst>
                                          <p:attrName>style.visibility</p:attrName>
                                        </p:attrNameLst>
                                      </p:cBhvr>
                                      <p:to>
                                        <p:strVal val="visible"/>
                                      </p:to>
                                    </p:set>
                                    <p:animEffect transition="in" filter="diamond(in)">
                                      <p:cBhvr>
                                        <p:cTn id="7" dur="2000"/>
                                        <p:tgtEl>
                                          <p:spTgt spid="209716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48605"/>
                                        </p:tgtEl>
                                        <p:attrNameLst>
                                          <p:attrName>style.visibility</p:attrName>
                                        </p:attrNameLst>
                                      </p:cBhvr>
                                      <p:to>
                                        <p:strVal val="visible"/>
                                      </p:to>
                                    </p:set>
                                    <p:anim calcmode="lin" valueType="num">
                                      <p:cBhvr additive="base">
                                        <p:cTn id="12" dur="500" fill="hold"/>
                                        <p:tgtEl>
                                          <p:spTgt spid="1048605"/>
                                        </p:tgtEl>
                                        <p:attrNameLst>
                                          <p:attrName>ppt_x</p:attrName>
                                        </p:attrNameLst>
                                      </p:cBhvr>
                                      <p:tavLst>
                                        <p:tav tm="0">
                                          <p:val>
                                            <p:strVal val="#ppt_x"/>
                                          </p:val>
                                        </p:tav>
                                        <p:tav tm="100000">
                                          <p:val>
                                            <p:strVal val="#ppt_x"/>
                                          </p:val>
                                        </p:tav>
                                      </p:tavLst>
                                    </p:anim>
                                    <p:anim calcmode="lin" valueType="num">
                                      <p:cBhvr additive="base">
                                        <p:cTn id="13" dur="500" fill="hold"/>
                                        <p:tgtEl>
                                          <p:spTgt spid="104860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1048603"/>
                                        </p:tgtEl>
                                        <p:attrNameLst>
                                          <p:attrName>style.visibility</p:attrName>
                                        </p:attrNameLst>
                                      </p:cBhvr>
                                      <p:to>
                                        <p:strVal val="visible"/>
                                      </p:to>
                                    </p:set>
                                    <p:animEffect transition="in" filter="diamond(in)">
                                      <p:cBhvr>
                                        <p:cTn id="18" dur="2000"/>
                                        <p:tgtEl>
                                          <p:spTgt spid="10486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03" grpId="0" animBg="1"/>
      <p:bldP spid="1048605"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92D04F"/>
        </a:solidFill>
        <a:effectLst/>
      </p:bgPr>
    </p:bg>
    <p:spTree>
      <p:nvGrpSpPr>
        <p:cNvPr id="1" name=""/>
        <p:cNvGrpSpPr/>
        <p:nvPr/>
      </p:nvGrpSpPr>
      <p:grpSpPr>
        <a:xfrm>
          <a:off x="0" y="0"/>
          <a:ext cx="0" cy="0"/>
          <a:chOff x="0" y="0"/>
          <a:chExt cx="0" cy="0"/>
        </a:xfrm>
      </p:grpSpPr>
      <p:sp>
        <p:nvSpPr>
          <p:cNvPr id="1048606" name="Rectangle 2"/>
          <p:cNvSpPr/>
          <p:nvPr/>
        </p:nvSpPr>
        <p:spPr>
          <a:xfrm>
            <a:off x="1057640" y="2440883"/>
            <a:ext cx="7911582" cy="3952446"/>
          </a:xfrm>
          <a:prstGeom prst="rect">
            <a:avLst/>
          </a:prstGeom>
          <a:solidFill>
            <a:srgbClr val="D04617"/>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BD" sz="2800" dirty="0" smtClean="0">
                <a:solidFill>
                  <a:schemeClr val="tx1"/>
                </a:solidFill>
                <a:latin typeface="Nikosh" pitchFamily="2" charset="0"/>
                <a:cs typeface="Nikosh" pitchFamily="2" charset="0"/>
              </a:rPr>
              <a:t>মোহাম্মদ আলী জিন্নাহ ১৯৪৮ সালের ১৯শে মার্চ ঢাকায় আসে, ২১শে মার্চ রেসকোর্স ময়দানে ঘোষণা করেন উর্দু হবে রাষ্ট্রভাষা। ১৯৫২ সালের ২৬শে জানুয়ারী পল্টন ময়দানে প্রধানমন্ত্রী খাজা নাজিমুদ্দীন পুনরায় উর্দুকে পাকিস্তানের রাষ্ট্রভাষা করার নতুন ঘোষণা করেন। ছাত্রসমাজ ৩০শে জানুয়ারি ধর্মঘট পালন করে। ৪ঠা ফেব্রুয়ারী ঢাকায় ছাত্র বিক্ষোভ প্রদর্শিত হয়। ২১শে ফেব্রুয়ারী দেশব্যাপী সাধারণ ধর্মঘট এবং ঐদিন রাষ্ট্রভাষা দিবস পালন করার সিদ্ধান্ত গ্রহন করা হয়। </a:t>
            </a:r>
            <a:endParaRPr lang="en-US" sz="2800" dirty="0">
              <a:solidFill>
                <a:schemeClr val="tx1"/>
              </a:solidFill>
              <a:latin typeface="Nikosh" pitchFamily="2" charset="0"/>
              <a:cs typeface="Nikosh" pitchFamily="2" charset="0"/>
            </a:endParaRPr>
          </a:p>
        </p:txBody>
      </p:sp>
      <p:pic>
        <p:nvPicPr>
          <p:cNvPr id="2097163" name="Picture 4" descr="ভাষাআন্দলনের মিছিল.jpg"/>
          <p:cNvPicPr>
            <a:picLocks noChangeAspect="1"/>
          </p:cNvPicPr>
          <p:nvPr/>
        </p:nvPicPr>
        <p:blipFill>
          <a:blip r:embed="rId2"/>
          <a:stretch>
            <a:fillRect/>
          </a:stretch>
        </p:blipFill>
        <p:spPr>
          <a:xfrm>
            <a:off x="5131916" y="533400"/>
            <a:ext cx="3402484" cy="1148469"/>
          </a:xfrm>
          <a:prstGeom prst="rect">
            <a:avLst/>
          </a:prstGeom>
          <a:solidFill>
            <a:schemeClr val="accent2"/>
          </a:solidFill>
          <a:ln w="38100">
            <a:solidFill>
              <a:srgbClr val="FF0000"/>
            </a:solidFill>
          </a:ln>
        </p:spPr>
      </p:pic>
      <p:pic>
        <p:nvPicPr>
          <p:cNvPr id="2097164" name="Picture 6" descr="বা বি প অধ্যায়-১-৫.jpg"/>
          <p:cNvPicPr>
            <a:picLocks noChangeAspect="1"/>
          </p:cNvPicPr>
          <p:nvPr/>
        </p:nvPicPr>
        <p:blipFill>
          <a:blip r:embed="rId3"/>
          <a:stretch>
            <a:fillRect/>
          </a:stretch>
        </p:blipFill>
        <p:spPr>
          <a:xfrm>
            <a:off x="839961" y="457200"/>
            <a:ext cx="3427239" cy="1353353"/>
          </a:xfrm>
          <a:prstGeom prst="rect">
            <a:avLst/>
          </a:prstGeom>
          <a:ln w="38100" cap="sq" cmpd="thickThin">
            <a:solidFill>
              <a:srgbClr val="FF0000"/>
            </a:solidFill>
            <a:prstDash val="solid"/>
            <a:miter lim="800000"/>
          </a:ln>
          <a:effectLst>
            <a:innerShdw blurRad="76200">
              <a:srgbClr val="000000"/>
            </a:innerShdw>
          </a:effectLst>
        </p:spPr>
      </p:pic>
    </p:spTree>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097163"/>
                                        </p:tgtEl>
                                        <p:attrNameLst>
                                          <p:attrName>style.visibility</p:attrName>
                                        </p:attrNameLst>
                                      </p:cBhvr>
                                      <p:to>
                                        <p:strVal val="visible"/>
                                      </p:to>
                                    </p:set>
                                    <p:anim calcmode="lin" valueType="num">
                                      <p:cBhvr additive="base">
                                        <p:cTn id="7" dur="500" fill="hold"/>
                                        <p:tgtEl>
                                          <p:spTgt spid="2097163"/>
                                        </p:tgtEl>
                                        <p:attrNameLst>
                                          <p:attrName>ppt_x</p:attrName>
                                        </p:attrNameLst>
                                      </p:cBhvr>
                                      <p:tavLst>
                                        <p:tav tm="0">
                                          <p:val>
                                            <p:strVal val="#ppt_x"/>
                                          </p:val>
                                        </p:tav>
                                        <p:tav tm="100000">
                                          <p:val>
                                            <p:strVal val="#ppt_x"/>
                                          </p:val>
                                        </p:tav>
                                      </p:tavLst>
                                    </p:anim>
                                    <p:anim calcmode="lin" valueType="num">
                                      <p:cBhvr additive="base">
                                        <p:cTn id="8" dur="500" fill="hold"/>
                                        <p:tgtEl>
                                          <p:spTgt spid="209716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1048606"/>
                                        </p:tgtEl>
                                        <p:attrNameLst>
                                          <p:attrName>style.visibility</p:attrName>
                                        </p:attrNameLst>
                                      </p:cBhvr>
                                      <p:to>
                                        <p:strVal val="visible"/>
                                      </p:to>
                                    </p:set>
                                    <p:animEffect transition="in" filter="diamond(in)">
                                      <p:cBhvr>
                                        <p:cTn id="13" dur="2000"/>
                                        <p:tgtEl>
                                          <p:spTgt spid="10486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0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92D04F"/>
        </a:solidFill>
        <a:effectLst/>
      </p:bgPr>
    </p:bg>
    <p:spTree>
      <p:nvGrpSpPr>
        <p:cNvPr id="1" name=""/>
        <p:cNvGrpSpPr/>
        <p:nvPr/>
      </p:nvGrpSpPr>
      <p:grpSpPr>
        <a:xfrm>
          <a:off x="0" y="0"/>
          <a:ext cx="0" cy="0"/>
          <a:chOff x="0" y="0"/>
          <a:chExt cx="0" cy="0"/>
        </a:xfrm>
      </p:grpSpPr>
      <p:sp>
        <p:nvSpPr>
          <p:cNvPr id="1048607" name="TextBox 1"/>
          <p:cNvSpPr txBox="1"/>
          <p:nvPr/>
        </p:nvSpPr>
        <p:spPr>
          <a:xfrm>
            <a:off x="2133600" y="685800"/>
            <a:ext cx="4267200" cy="1069340"/>
          </a:xfrm>
          <a:prstGeom prst="rect">
            <a:avLst/>
          </a:prstGeom>
          <a:solidFill>
            <a:schemeClr val="accent2">
              <a:lumMod val="20000"/>
              <a:lumOff val="80000"/>
            </a:schemeClr>
          </a:solidFill>
          <a:ln w="38100">
            <a:solidFill>
              <a:schemeClr val="tx1"/>
            </a:solidFill>
          </a:ln>
        </p:spPr>
        <p:txBody>
          <a:bodyPr wrap="square" rtlCol="0">
            <a:spAutoFit/>
          </a:bodyPr>
          <a:lstStyle/>
          <a:p>
            <a:pPr algn="ctr"/>
            <a:r>
              <a:rPr lang="en-GB" altLang="en-US" sz="6600" dirty="0" smtClean="0">
                <a:solidFill>
                  <a:srgbClr val="BF0000"/>
                </a:solidFill>
                <a:latin typeface="Nikosh" pitchFamily="2" charset="0"/>
                <a:cs typeface="Nikosh" pitchFamily="2" charset="0"/>
              </a:rPr>
              <a:t>একক</a:t>
            </a:r>
            <a:r>
              <a:rPr lang="bn-BD" sz="6600" dirty="0" smtClean="0">
                <a:solidFill>
                  <a:srgbClr val="BF0000"/>
                </a:solidFill>
                <a:latin typeface="Nikosh" pitchFamily="2" charset="0"/>
                <a:cs typeface="Nikosh" pitchFamily="2" charset="0"/>
              </a:rPr>
              <a:t> কাজ </a:t>
            </a:r>
            <a:endParaRPr lang="en-US" sz="6600" dirty="0">
              <a:solidFill>
                <a:srgbClr val="BF0000"/>
              </a:solidFill>
              <a:latin typeface="Nikosh" pitchFamily="2" charset="0"/>
              <a:cs typeface="Nikosh" pitchFamily="2" charset="0"/>
            </a:endParaRPr>
          </a:p>
        </p:txBody>
      </p:sp>
      <p:sp>
        <p:nvSpPr>
          <p:cNvPr id="1048608" name="Rectangle 2"/>
          <p:cNvSpPr/>
          <p:nvPr/>
        </p:nvSpPr>
        <p:spPr>
          <a:xfrm>
            <a:off x="609600" y="2895600"/>
            <a:ext cx="7898180" cy="2622848"/>
          </a:xfrm>
          <a:prstGeom prst="rect">
            <a:avLst/>
          </a:prstGeom>
          <a:solidFill>
            <a:srgbClr val="92D04F"/>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itchFamily="2" charset="2"/>
              <a:buChar char="§"/>
            </a:pPr>
            <a:r>
              <a:rPr lang="bn-BD" sz="4800" dirty="0" smtClean="0">
                <a:solidFill>
                  <a:schemeClr val="tx1"/>
                </a:solidFill>
                <a:latin typeface="Nikosh" pitchFamily="2" charset="0"/>
                <a:cs typeface="Nikosh" pitchFamily="2" charset="0"/>
              </a:rPr>
              <a:t> ভাষা আন্দোলন</a:t>
            </a:r>
            <a:r>
              <a:rPr lang="en-US" sz="4800" dirty="0" smtClean="0">
                <a:solidFill>
                  <a:schemeClr val="tx1"/>
                </a:solidFill>
                <a:latin typeface="Nikosh" pitchFamily="2" charset="0"/>
                <a:cs typeface="Nikosh" pitchFamily="2" charset="0"/>
              </a:rPr>
              <a:t> </a:t>
            </a:r>
            <a:r>
              <a:rPr lang="en-GB" altLang="en-US" sz="4800" dirty="0" smtClean="0">
                <a:solidFill>
                  <a:schemeClr val="tx1"/>
                </a:solidFill>
                <a:latin typeface="Nikosh" pitchFamily="2" charset="0"/>
                <a:cs typeface="Nikosh" pitchFamily="2" charset="0"/>
              </a:rPr>
              <a:t>কাকে</a:t>
            </a:r>
            <a:r>
              <a:rPr lang="en-US" altLang="en-US" sz="4800" dirty="0" smtClean="0">
                <a:solidFill>
                  <a:schemeClr val="tx1"/>
                </a:solidFill>
                <a:latin typeface="Nikosh" pitchFamily="2" charset="0"/>
                <a:cs typeface="Nikosh" pitchFamily="2" charset="0"/>
              </a:rPr>
              <a:t> </a:t>
            </a:r>
            <a:r>
              <a:rPr lang="en-GB" altLang="en-US" sz="4800" dirty="0" smtClean="0">
                <a:solidFill>
                  <a:schemeClr val="tx1"/>
                </a:solidFill>
                <a:latin typeface="Nikosh" pitchFamily="2" charset="0"/>
                <a:cs typeface="Nikosh" pitchFamily="2" charset="0"/>
              </a:rPr>
              <a:t>বলে</a:t>
            </a:r>
            <a:r>
              <a:rPr lang="en-US" altLang="en-US" sz="4800" dirty="0" smtClean="0">
                <a:solidFill>
                  <a:schemeClr val="tx1"/>
                </a:solidFill>
                <a:latin typeface="Nikosh" pitchFamily="2" charset="0"/>
                <a:cs typeface="Nikosh" pitchFamily="2" charset="0"/>
              </a:rPr>
              <a:t>?</a:t>
            </a:r>
            <a:r>
              <a:rPr lang="bn-BD" sz="4800" dirty="0" smtClean="0">
                <a:solidFill>
                  <a:schemeClr val="tx1"/>
                </a:solidFill>
                <a:latin typeface="Nikosh" pitchFamily="2" charset="0"/>
                <a:cs typeface="Nikosh" pitchFamily="2" charset="0"/>
              </a:rPr>
              <a:t> </a:t>
            </a:r>
            <a:endParaRPr lang="en-US" sz="4800" dirty="0">
              <a:solidFill>
                <a:schemeClr val="tx1"/>
              </a:solidFill>
              <a:latin typeface="Nikosh" pitchFamily="2" charset="0"/>
              <a:cs typeface="Nikosh" pitchFamily="2" charset="0"/>
            </a:endParaRPr>
          </a:p>
        </p:txBody>
      </p:sp>
    </p:spTree>
  </p:cSld>
  <p:clrMapOvr>
    <a:masterClrMapping/>
  </p:clrMapOvr>
  <p:transition spd="slow">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48607"/>
                                        </p:tgtEl>
                                        <p:attrNameLst>
                                          <p:attrName>style.visibility</p:attrName>
                                        </p:attrNameLst>
                                      </p:cBhvr>
                                      <p:to>
                                        <p:strVal val="visible"/>
                                      </p:to>
                                    </p:set>
                                    <p:anim calcmode="lin" valueType="num">
                                      <p:cBhvr additive="base">
                                        <p:cTn id="7" dur="500" fill="hold"/>
                                        <p:tgtEl>
                                          <p:spTgt spid="1048607"/>
                                        </p:tgtEl>
                                        <p:attrNameLst>
                                          <p:attrName>ppt_x</p:attrName>
                                        </p:attrNameLst>
                                      </p:cBhvr>
                                      <p:tavLst>
                                        <p:tav tm="0">
                                          <p:val>
                                            <p:strVal val="#ppt_x"/>
                                          </p:val>
                                        </p:tav>
                                        <p:tav tm="100000">
                                          <p:val>
                                            <p:strVal val="#ppt_x"/>
                                          </p:val>
                                        </p:tav>
                                      </p:tavLst>
                                    </p:anim>
                                    <p:anim calcmode="lin" valueType="num">
                                      <p:cBhvr additive="base">
                                        <p:cTn id="8" dur="500" fill="hold"/>
                                        <p:tgtEl>
                                          <p:spTgt spid="104860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1048608"/>
                                        </p:tgtEl>
                                        <p:attrNameLst>
                                          <p:attrName>style.visibility</p:attrName>
                                        </p:attrNameLst>
                                      </p:cBhvr>
                                      <p:to>
                                        <p:strVal val="visible"/>
                                      </p:to>
                                    </p:set>
                                    <p:animEffect transition="in" filter="diamond(in)">
                                      <p:cBhvr>
                                        <p:cTn id="13" dur="2000"/>
                                        <p:tgtEl>
                                          <p:spTgt spid="10486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07" grpId="0" animBg="1"/>
      <p:bldP spid="104860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92D04F"/>
        </a:solidFill>
        <a:effectLst/>
      </p:bgPr>
    </p:bg>
    <p:spTree>
      <p:nvGrpSpPr>
        <p:cNvPr id="1" name=""/>
        <p:cNvGrpSpPr/>
        <p:nvPr/>
      </p:nvGrpSpPr>
      <p:grpSpPr>
        <a:xfrm>
          <a:off x="0" y="0"/>
          <a:ext cx="0" cy="0"/>
          <a:chOff x="0" y="0"/>
          <a:chExt cx="0" cy="0"/>
        </a:xfrm>
      </p:grpSpPr>
      <p:sp>
        <p:nvSpPr>
          <p:cNvPr id="1048609" name="TextBox 1"/>
          <p:cNvSpPr txBox="1"/>
          <p:nvPr/>
        </p:nvSpPr>
        <p:spPr>
          <a:xfrm>
            <a:off x="2081223" y="383667"/>
            <a:ext cx="3671082" cy="584775"/>
          </a:xfrm>
          <a:prstGeom prst="rect">
            <a:avLst/>
          </a:prstGeom>
          <a:solidFill>
            <a:srgbClr val="008000"/>
          </a:solidFill>
          <a:ln w="38100">
            <a:solidFill>
              <a:srgbClr val="C00000"/>
            </a:solidFill>
          </a:ln>
        </p:spPr>
        <p:txBody>
          <a:bodyPr wrap="square" rtlCol="0">
            <a:spAutoFit/>
          </a:bodyPr>
          <a:lstStyle/>
          <a:p>
            <a:pPr algn="ctr"/>
            <a:r>
              <a:rPr lang="bn-BD" sz="3200" dirty="0" smtClean="0">
                <a:latin typeface="Nikosh" pitchFamily="2" charset="0"/>
                <a:cs typeface="Nikosh" pitchFamily="2" charset="0"/>
              </a:rPr>
              <a:t>মূল্যায়ণ </a:t>
            </a:r>
            <a:endParaRPr lang="en-US" sz="3200" dirty="0">
              <a:latin typeface="Nikosh" pitchFamily="2" charset="0"/>
              <a:cs typeface="Nikosh" pitchFamily="2" charset="0"/>
            </a:endParaRPr>
          </a:p>
        </p:txBody>
      </p:sp>
      <p:sp>
        <p:nvSpPr>
          <p:cNvPr id="1048610" name="Rectangle 2"/>
          <p:cNvSpPr/>
          <p:nvPr/>
        </p:nvSpPr>
        <p:spPr>
          <a:xfrm>
            <a:off x="684575" y="968441"/>
            <a:ext cx="7988245" cy="5751044"/>
          </a:xfrm>
          <a:prstGeom prst="rect">
            <a:avLst/>
          </a:prstGeom>
          <a:solidFill>
            <a:srgbClr val="CCFECC"/>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lgn="just"/>
            <a:r>
              <a:rPr lang="bn-BD" sz="2000" dirty="0" smtClean="0">
                <a:solidFill>
                  <a:schemeClr val="tx1"/>
                </a:solidFill>
                <a:latin typeface="Nikosh" pitchFamily="2" charset="0"/>
                <a:cs typeface="Nikosh" pitchFamily="2" charset="0"/>
              </a:rPr>
              <a:t>১.ব্রিটিশ শাসনের অবসান হয় কখন?</a:t>
            </a:r>
          </a:p>
          <a:p>
            <a:pPr marL="514350" indent="-514350" algn="just"/>
            <a:r>
              <a:rPr lang="bn-BD" sz="2000" dirty="0" smtClean="0">
                <a:solidFill>
                  <a:schemeClr val="tx1"/>
                </a:solidFill>
                <a:latin typeface="Nikosh" pitchFamily="2" charset="0"/>
                <a:cs typeface="Nikosh" pitchFamily="2" charset="0"/>
              </a:rPr>
              <a:t>উত্তরঃ ১৯৪৭ সালের ১৪ আগষ্ট</a:t>
            </a:r>
          </a:p>
          <a:p>
            <a:pPr marL="514350" indent="-514350" algn="just"/>
            <a:r>
              <a:rPr lang="bn-BD" sz="2000" dirty="0" smtClean="0">
                <a:solidFill>
                  <a:schemeClr val="tx1"/>
                </a:solidFill>
                <a:latin typeface="Nikosh" pitchFamily="2" charset="0"/>
                <a:cs typeface="Nikosh" pitchFamily="2" charset="0"/>
              </a:rPr>
              <a:t>২. মুসলীম লীগের দাপ্তরিক ভাষা উর্দু করার প্রস্তাব করেন কে?</a:t>
            </a:r>
          </a:p>
          <a:p>
            <a:pPr marL="514350" indent="-514350" algn="just"/>
            <a:r>
              <a:rPr lang="bn-BD" sz="2000" dirty="0" smtClean="0">
                <a:solidFill>
                  <a:schemeClr val="tx1"/>
                </a:solidFill>
                <a:latin typeface="Nikosh" pitchFamily="2" charset="0"/>
                <a:cs typeface="Nikosh" pitchFamily="2" charset="0"/>
              </a:rPr>
              <a:t>উত্তরঃ মোহাম্মদ আলী জিন্নাহ</a:t>
            </a:r>
          </a:p>
          <a:p>
            <a:pPr marL="514350" indent="-514350" algn="just"/>
            <a:r>
              <a:rPr lang="bn-BD" sz="2000" dirty="0" smtClean="0">
                <a:solidFill>
                  <a:schemeClr val="tx1"/>
                </a:solidFill>
                <a:latin typeface="Nikosh" pitchFamily="2" charset="0"/>
                <a:cs typeface="Nikosh" pitchFamily="2" charset="0"/>
              </a:rPr>
              <a:t>৩. প্রথমে উর্দু ভাষার বিরোধিতা করেন কে? </a:t>
            </a:r>
          </a:p>
          <a:p>
            <a:pPr marL="514350" indent="-514350" algn="just"/>
            <a:r>
              <a:rPr lang="bn-BD" sz="2000" dirty="0" smtClean="0">
                <a:solidFill>
                  <a:schemeClr val="tx1"/>
                </a:solidFill>
                <a:latin typeface="Nikosh" pitchFamily="2" charset="0"/>
                <a:cs typeface="Nikosh" pitchFamily="2" charset="0"/>
              </a:rPr>
              <a:t>উত্তরঃ শেরে বাংলা এ.কে. ফজলুল হক</a:t>
            </a:r>
          </a:p>
          <a:p>
            <a:pPr marL="514350" indent="-514350" algn="just"/>
            <a:r>
              <a:rPr lang="bn-BD" sz="2000" dirty="0" smtClean="0">
                <a:solidFill>
                  <a:schemeClr val="tx1"/>
                </a:solidFill>
                <a:latin typeface="Nikosh" pitchFamily="2" charset="0"/>
                <a:cs typeface="Nikosh" pitchFamily="2" charset="0"/>
              </a:rPr>
              <a:t>৪. প্রবন্ধ লিখে এর প্রতিবাদ জানান কে?</a:t>
            </a:r>
          </a:p>
          <a:p>
            <a:pPr marL="514350" indent="-514350" algn="just"/>
            <a:r>
              <a:rPr lang="bn-BD" sz="2000" dirty="0" smtClean="0">
                <a:solidFill>
                  <a:schemeClr val="tx1"/>
                </a:solidFill>
                <a:latin typeface="Nikosh" pitchFamily="2" charset="0"/>
                <a:cs typeface="Nikosh" pitchFamily="2" charset="0"/>
              </a:rPr>
              <a:t>উত্তরঃ ড. মুহাম্মদ শহীদুল্লাহ ও ড. মুহাম্মদ এনামুল হকসহ বেশ কয়েকজন বুদ্ধিজীবী</a:t>
            </a:r>
          </a:p>
          <a:p>
            <a:pPr marL="514350" indent="-514350" algn="just"/>
            <a:r>
              <a:rPr lang="bn-BD" sz="2000" dirty="0" smtClean="0">
                <a:solidFill>
                  <a:schemeClr val="tx1"/>
                </a:solidFill>
                <a:latin typeface="Nikosh" pitchFamily="2" charset="0"/>
                <a:cs typeface="Nikosh" pitchFamily="2" charset="0"/>
              </a:rPr>
              <a:t>৫. কার নেতৃত্বে মাতৃভাষায় “শিক্ষাদান” এর দাবি জানান হয়?</a:t>
            </a:r>
          </a:p>
          <a:p>
            <a:pPr marL="514350" indent="-514350" algn="just"/>
            <a:r>
              <a:rPr lang="bn-BD" sz="2000" dirty="0" smtClean="0">
                <a:solidFill>
                  <a:schemeClr val="tx1"/>
                </a:solidFill>
                <a:latin typeface="Nikosh" pitchFamily="2" charset="0"/>
                <a:cs typeface="Nikosh" pitchFamily="2" charset="0"/>
              </a:rPr>
              <a:t>উত্তরঃ কামরুদ্দিন আহমদের নেতৃত্বে  </a:t>
            </a:r>
          </a:p>
          <a:p>
            <a:pPr marL="514350" indent="-514350" algn="just"/>
            <a:r>
              <a:rPr lang="bn-BD" sz="2000" dirty="0" smtClean="0">
                <a:solidFill>
                  <a:schemeClr val="tx1"/>
                </a:solidFill>
                <a:latin typeface="Nikosh" pitchFamily="2" charset="0"/>
                <a:cs typeface="Nikosh" pitchFamily="2" charset="0"/>
              </a:rPr>
              <a:t>৬. ধীরেন্দ্রনাথ দত্ত কত সালে উর্দু ও ইংরেজীর পাশাপাশি বাংলা ব্যবহারের দাবি জানান?</a:t>
            </a:r>
          </a:p>
          <a:p>
            <a:pPr marL="514350" indent="-514350" algn="just"/>
            <a:r>
              <a:rPr lang="bn-BD" sz="2000" dirty="0" smtClean="0">
                <a:solidFill>
                  <a:schemeClr val="tx1"/>
                </a:solidFill>
                <a:latin typeface="Nikosh" pitchFamily="2" charset="0"/>
                <a:cs typeface="Nikosh" pitchFamily="2" charset="0"/>
              </a:rPr>
              <a:t>উত্তরঃ ১৯৪৮ সালে </a:t>
            </a:r>
          </a:p>
          <a:p>
            <a:pPr marL="514350" indent="-514350" algn="just"/>
            <a:r>
              <a:rPr lang="bn-BD" sz="2000" dirty="0" smtClean="0">
                <a:solidFill>
                  <a:schemeClr val="tx1"/>
                </a:solidFill>
                <a:latin typeface="Nikosh" pitchFamily="2" charset="0"/>
                <a:cs typeface="Nikosh" pitchFamily="2" charset="0"/>
              </a:rPr>
              <a:t>৭. মুজিবনগর সরকারের প্রধানমন্ত্রীর দায়িত্ব পালন করেন কে? </a:t>
            </a:r>
          </a:p>
          <a:p>
            <a:pPr marL="514350" indent="-514350" algn="just"/>
            <a:r>
              <a:rPr lang="bn-BD" sz="2000" dirty="0" smtClean="0">
                <a:solidFill>
                  <a:schemeClr val="tx1"/>
                </a:solidFill>
                <a:latin typeface="Nikosh" pitchFamily="2" charset="0"/>
                <a:cs typeface="Nikosh" pitchFamily="2" charset="0"/>
              </a:rPr>
              <a:t>উত্তরঃ তাজউদ্দিন আহম্মেদ </a:t>
            </a:r>
          </a:p>
          <a:p>
            <a:pPr marL="514350" indent="-514350" algn="just"/>
            <a:r>
              <a:rPr lang="bn-BD" sz="2000" dirty="0" smtClean="0">
                <a:solidFill>
                  <a:schemeClr val="tx1"/>
                </a:solidFill>
                <a:latin typeface="Nikosh" pitchFamily="2" charset="0"/>
                <a:cs typeface="Nikosh" pitchFamily="2" charset="0"/>
              </a:rPr>
              <a:t>৮. বাংলাকে রষ্ট্রভাষা করার দাবিতে গঠিত হয়-</a:t>
            </a:r>
          </a:p>
          <a:p>
            <a:pPr marL="514350" indent="-514350" algn="just"/>
            <a:r>
              <a:rPr lang="bn-BD" sz="2000" dirty="0" smtClean="0">
                <a:solidFill>
                  <a:schemeClr val="tx1"/>
                </a:solidFill>
                <a:latin typeface="Nikosh" pitchFamily="2" charset="0"/>
                <a:cs typeface="Nikosh" pitchFamily="2" charset="0"/>
              </a:rPr>
              <a:t>উত্তরঃ রাষ্ট্রভাষা সংগ্রাম পরিষদ </a:t>
            </a:r>
          </a:p>
        </p:txBody>
      </p:sp>
    </p:spTree>
  </p:cSld>
  <p:clrMapOvr>
    <a:masterClrMapping/>
  </p:clrMapOvr>
  <p:transition spd="slow">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48609"/>
                                        </p:tgtEl>
                                        <p:attrNameLst>
                                          <p:attrName>style.visibility</p:attrName>
                                        </p:attrNameLst>
                                      </p:cBhvr>
                                      <p:to>
                                        <p:strVal val="visible"/>
                                      </p:to>
                                    </p:set>
                                    <p:anim calcmode="lin" valueType="num">
                                      <p:cBhvr additive="base">
                                        <p:cTn id="7" dur="500" fill="hold"/>
                                        <p:tgtEl>
                                          <p:spTgt spid="1048609"/>
                                        </p:tgtEl>
                                        <p:attrNameLst>
                                          <p:attrName>ppt_x</p:attrName>
                                        </p:attrNameLst>
                                      </p:cBhvr>
                                      <p:tavLst>
                                        <p:tav tm="0">
                                          <p:val>
                                            <p:strVal val="#ppt_x"/>
                                          </p:val>
                                        </p:tav>
                                        <p:tav tm="100000">
                                          <p:val>
                                            <p:strVal val="#ppt_x"/>
                                          </p:val>
                                        </p:tav>
                                      </p:tavLst>
                                    </p:anim>
                                    <p:anim calcmode="lin" valueType="num">
                                      <p:cBhvr additive="base">
                                        <p:cTn id="8" dur="500" fill="hold"/>
                                        <p:tgtEl>
                                          <p:spTgt spid="104860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1048610">
                                            <p:txEl>
                                              <p:pRg st="1" end="1"/>
                                            </p:txEl>
                                          </p:spTgt>
                                        </p:tgtEl>
                                        <p:attrNameLst>
                                          <p:attrName>style.visibility</p:attrName>
                                        </p:attrNameLst>
                                      </p:cBhvr>
                                      <p:to>
                                        <p:strVal val="visible"/>
                                      </p:to>
                                    </p:set>
                                    <p:animEffect transition="in" filter="diamond(in)">
                                      <p:cBhvr>
                                        <p:cTn id="13" dur="2000"/>
                                        <p:tgtEl>
                                          <p:spTgt spid="1048610">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1048610">
                                            <p:txEl>
                                              <p:pRg st="3" end="3"/>
                                            </p:txEl>
                                          </p:spTgt>
                                        </p:tgtEl>
                                        <p:attrNameLst>
                                          <p:attrName>style.visibility</p:attrName>
                                        </p:attrNameLst>
                                      </p:cBhvr>
                                      <p:to>
                                        <p:strVal val="visible"/>
                                      </p:to>
                                    </p:set>
                                    <p:animEffect transition="in" filter="diamond(in)">
                                      <p:cBhvr>
                                        <p:cTn id="18" dur="2000"/>
                                        <p:tgtEl>
                                          <p:spTgt spid="1048610">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nodeType="clickEffect">
                                  <p:stCondLst>
                                    <p:cond delay="0"/>
                                  </p:stCondLst>
                                  <p:childTnLst>
                                    <p:set>
                                      <p:cBhvr>
                                        <p:cTn id="22" dur="1" fill="hold">
                                          <p:stCondLst>
                                            <p:cond delay="0"/>
                                          </p:stCondLst>
                                        </p:cTn>
                                        <p:tgtEl>
                                          <p:spTgt spid="1048610">
                                            <p:txEl>
                                              <p:pRg st="5" end="5"/>
                                            </p:txEl>
                                          </p:spTgt>
                                        </p:tgtEl>
                                        <p:attrNameLst>
                                          <p:attrName>style.visibility</p:attrName>
                                        </p:attrNameLst>
                                      </p:cBhvr>
                                      <p:to>
                                        <p:strVal val="visible"/>
                                      </p:to>
                                    </p:set>
                                    <p:animEffect transition="in" filter="diamond(in)">
                                      <p:cBhvr>
                                        <p:cTn id="23" dur="2000"/>
                                        <p:tgtEl>
                                          <p:spTgt spid="1048610">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nodeType="clickEffect">
                                  <p:stCondLst>
                                    <p:cond delay="0"/>
                                  </p:stCondLst>
                                  <p:childTnLst>
                                    <p:set>
                                      <p:cBhvr>
                                        <p:cTn id="27" dur="1" fill="hold">
                                          <p:stCondLst>
                                            <p:cond delay="0"/>
                                          </p:stCondLst>
                                        </p:cTn>
                                        <p:tgtEl>
                                          <p:spTgt spid="1048610">
                                            <p:txEl>
                                              <p:pRg st="7" end="7"/>
                                            </p:txEl>
                                          </p:spTgt>
                                        </p:tgtEl>
                                        <p:attrNameLst>
                                          <p:attrName>style.visibility</p:attrName>
                                        </p:attrNameLst>
                                      </p:cBhvr>
                                      <p:to>
                                        <p:strVal val="visible"/>
                                      </p:to>
                                    </p:set>
                                    <p:animEffect transition="in" filter="diamond(in)">
                                      <p:cBhvr>
                                        <p:cTn id="28" dur="2000"/>
                                        <p:tgtEl>
                                          <p:spTgt spid="1048610">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8" presetClass="entr" presetSubtype="16" fill="hold" nodeType="clickEffect">
                                  <p:stCondLst>
                                    <p:cond delay="0"/>
                                  </p:stCondLst>
                                  <p:childTnLst>
                                    <p:set>
                                      <p:cBhvr>
                                        <p:cTn id="32" dur="1" fill="hold">
                                          <p:stCondLst>
                                            <p:cond delay="0"/>
                                          </p:stCondLst>
                                        </p:cTn>
                                        <p:tgtEl>
                                          <p:spTgt spid="1048610">
                                            <p:txEl>
                                              <p:pRg st="9" end="9"/>
                                            </p:txEl>
                                          </p:spTgt>
                                        </p:tgtEl>
                                        <p:attrNameLst>
                                          <p:attrName>style.visibility</p:attrName>
                                        </p:attrNameLst>
                                      </p:cBhvr>
                                      <p:to>
                                        <p:strVal val="visible"/>
                                      </p:to>
                                    </p:set>
                                    <p:animEffect transition="in" filter="diamond(in)">
                                      <p:cBhvr>
                                        <p:cTn id="33" dur="2000"/>
                                        <p:tgtEl>
                                          <p:spTgt spid="1048610">
                                            <p:txEl>
                                              <p:pRg st="9" end="9"/>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8" presetClass="entr" presetSubtype="16" fill="hold" nodeType="clickEffect">
                                  <p:stCondLst>
                                    <p:cond delay="0"/>
                                  </p:stCondLst>
                                  <p:childTnLst>
                                    <p:set>
                                      <p:cBhvr>
                                        <p:cTn id="37" dur="1" fill="hold">
                                          <p:stCondLst>
                                            <p:cond delay="0"/>
                                          </p:stCondLst>
                                        </p:cTn>
                                        <p:tgtEl>
                                          <p:spTgt spid="1048610">
                                            <p:txEl>
                                              <p:pRg st="11" end="11"/>
                                            </p:txEl>
                                          </p:spTgt>
                                        </p:tgtEl>
                                        <p:attrNameLst>
                                          <p:attrName>style.visibility</p:attrName>
                                        </p:attrNameLst>
                                      </p:cBhvr>
                                      <p:to>
                                        <p:strVal val="visible"/>
                                      </p:to>
                                    </p:set>
                                    <p:animEffect transition="in" filter="diamond(in)">
                                      <p:cBhvr>
                                        <p:cTn id="38" dur="2000"/>
                                        <p:tgtEl>
                                          <p:spTgt spid="1048610">
                                            <p:txEl>
                                              <p:pRg st="11" end="1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8" presetClass="entr" presetSubtype="16" fill="hold" nodeType="clickEffect">
                                  <p:stCondLst>
                                    <p:cond delay="0"/>
                                  </p:stCondLst>
                                  <p:childTnLst>
                                    <p:set>
                                      <p:cBhvr>
                                        <p:cTn id="42" dur="1" fill="hold">
                                          <p:stCondLst>
                                            <p:cond delay="0"/>
                                          </p:stCondLst>
                                        </p:cTn>
                                        <p:tgtEl>
                                          <p:spTgt spid="1048610">
                                            <p:txEl>
                                              <p:pRg st="13" end="13"/>
                                            </p:txEl>
                                          </p:spTgt>
                                        </p:tgtEl>
                                        <p:attrNameLst>
                                          <p:attrName>style.visibility</p:attrName>
                                        </p:attrNameLst>
                                      </p:cBhvr>
                                      <p:to>
                                        <p:strVal val="visible"/>
                                      </p:to>
                                    </p:set>
                                    <p:animEffect transition="in" filter="diamond(in)">
                                      <p:cBhvr>
                                        <p:cTn id="43" dur="2000"/>
                                        <p:tgtEl>
                                          <p:spTgt spid="1048610">
                                            <p:txEl>
                                              <p:pRg st="13" end="1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8" presetClass="entr" presetSubtype="16" fill="hold" nodeType="clickEffect">
                                  <p:stCondLst>
                                    <p:cond delay="0"/>
                                  </p:stCondLst>
                                  <p:childTnLst>
                                    <p:set>
                                      <p:cBhvr>
                                        <p:cTn id="47" dur="1" fill="hold">
                                          <p:stCondLst>
                                            <p:cond delay="0"/>
                                          </p:stCondLst>
                                        </p:cTn>
                                        <p:tgtEl>
                                          <p:spTgt spid="1048610">
                                            <p:txEl>
                                              <p:pRg st="15" end="15"/>
                                            </p:txEl>
                                          </p:spTgt>
                                        </p:tgtEl>
                                        <p:attrNameLst>
                                          <p:attrName>style.visibility</p:attrName>
                                        </p:attrNameLst>
                                      </p:cBhvr>
                                      <p:to>
                                        <p:strVal val="visible"/>
                                      </p:to>
                                    </p:set>
                                    <p:animEffect transition="in" filter="diamond(in)">
                                      <p:cBhvr>
                                        <p:cTn id="48" dur="2000"/>
                                        <p:tgtEl>
                                          <p:spTgt spid="1048610">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0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92D04F"/>
        </a:solidFill>
        <a:effectLst/>
      </p:bgPr>
    </p:bg>
    <p:spTree>
      <p:nvGrpSpPr>
        <p:cNvPr id="1" name=""/>
        <p:cNvGrpSpPr/>
        <p:nvPr/>
      </p:nvGrpSpPr>
      <p:grpSpPr>
        <a:xfrm>
          <a:off x="0" y="0"/>
          <a:ext cx="0" cy="0"/>
          <a:chOff x="0" y="0"/>
          <a:chExt cx="0" cy="0"/>
        </a:xfrm>
      </p:grpSpPr>
      <p:sp>
        <p:nvSpPr>
          <p:cNvPr id="1048611" name="Rectangle 1"/>
          <p:cNvSpPr/>
          <p:nvPr/>
        </p:nvSpPr>
        <p:spPr>
          <a:xfrm>
            <a:off x="615166" y="431373"/>
            <a:ext cx="7913668" cy="5995254"/>
          </a:xfrm>
          <a:prstGeom prst="rect">
            <a:avLst/>
          </a:prstGeom>
          <a:solidFill>
            <a:srgbClr val="02A5E3"/>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lgn="just"/>
            <a:r>
              <a:rPr lang="bn-BD" sz="2400" dirty="0" smtClean="0">
                <a:solidFill>
                  <a:schemeClr val="tx1"/>
                </a:solidFill>
                <a:latin typeface="Nikosh" pitchFamily="2" charset="0"/>
                <a:cs typeface="Nikosh" pitchFamily="2" charset="0"/>
              </a:rPr>
              <a:t>৯. কোন সাল থেকে ২১ শে ফেব্রুয়ারী শহিদ দিবস হিসেবে পালিত হচ্ছে?</a:t>
            </a:r>
          </a:p>
          <a:p>
            <a:pPr marL="514350" indent="-514350" algn="just"/>
            <a:r>
              <a:rPr lang="bn-BD" sz="2400" dirty="0" smtClean="0">
                <a:solidFill>
                  <a:schemeClr val="tx1"/>
                </a:solidFill>
                <a:latin typeface="Nikosh" pitchFamily="2" charset="0"/>
                <a:cs typeface="Nikosh" pitchFamily="2" charset="0"/>
              </a:rPr>
              <a:t>উত্তরঃ ১৯৫৩ সাল থেকে</a:t>
            </a:r>
          </a:p>
          <a:p>
            <a:pPr marL="514350" indent="-514350" algn="just"/>
            <a:r>
              <a:rPr lang="bn-BD" sz="2400" dirty="0" smtClean="0">
                <a:solidFill>
                  <a:schemeClr val="tx1"/>
                </a:solidFill>
                <a:latin typeface="Nikosh" pitchFamily="2" charset="0"/>
                <a:cs typeface="Nikosh" pitchFamily="2" charset="0"/>
              </a:rPr>
              <a:t>১০. বাংলাদেশের স্বাধীনতা আন্দোলনের ভিত্তি কী ছিল?</a:t>
            </a:r>
          </a:p>
          <a:p>
            <a:pPr marL="514350" indent="-514350" algn="just"/>
            <a:r>
              <a:rPr lang="bn-BD" sz="2400" dirty="0" smtClean="0">
                <a:solidFill>
                  <a:schemeClr val="tx1"/>
                </a:solidFill>
                <a:latin typeface="Nikosh" pitchFamily="2" charset="0"/>
                <a:cs typeface="Nikosh" pitchFamily="2" charset="0"/>
              </a:rPr>
              <a:t>উত্তরঃ ভাষা আন্দোলয় </a:t>
            </a:r>
          </a:p>
          <a:p>
            <a:pPr marL="514350" indent="-514350" algn="just"/>
            <a:r>
              <a:rPr lang="bn-BD" sz="2400" dirty="0" smtClean="0">
                <a:solidFill>
                  <a:schemeClr val="tx1"/>
                </a:solidFill>
                <a:latin typeface="Nikosh" pitchFamily="2" charset="0"/>
                <a:cs typeface="Nikosh" pitchFamily="2" charset="0"/>
              </a:rPr>
              <a:t>১১. পূর্ব পাকিস্তান আওয়ামী মুসলীম লীগ গঠিত হয় কত সালে?</a:t>
            </a:r>
          </a:p>
          <a:p>
            <a:pPr marL="514350" indent="-514350" algn="just"/>
            <a:r>
              <a:rPr lang="bn-BD" sz="2400" dirty="0" smtClean="0">
                <a:solidFill>
                  <a:schemeClr val="tx1"/>
                </a:solidFill>
                <a:latin typeface="Nikosh" pitchFamily="2" charset="0"/>
                <a:cs typeface="Nikosh" pitchFamily="2" charset="0"/>
              </a:rPr>
              <a:t>উত্তরঃ ১৯৪৯ সালে </a:t>
            </a:r>
          </a:p>
          <a:p>
            <a:pPr marL="514350" indent="-514350" algn="just"/>
            <a:r>
              <a:rPr lang="bn-BD" sz="2400" dirty="0" smtClean="0">
                <a:solidFill>
                  <a:schemeClr val="tx1"/>
                </a:solidFill>
                <a:latin typeface="Nikosh" pitchFamily="2" charset="0"/>
                <a:cs typeface="Nikosh" pitchFamily="2" charset="0"/>
              </a:rPr>
              <a:t>১২. কত সালে পাকিস্তানের সংবিধানে বাংলাভাষাকে অন্তর্ভুক্ত করা হয়?</a:t>
            </a:r>
          </a:p>
          <a:p>
            <a:pPr marL="514350" indent="-514350" algn="just"/>
            <a:r>
              <a:rPr lang="bn-BD" sz="2400" dirty="0" smtClean="0">
                <a:solidFill>
                  <a:schemeClr val="tx1"/>
                </a:solidFill>
                <a:latin typeface="Nikosh" pitchFamily="2" charset="0"/>
                <a:cs typeface="Nikosh" pitchFamily="2" charset="0"/>
              </a:rPr>
              <a:t>উত্তরঃ ১৯৫৬ সালে </a:t>
            </a:r>
          </a:p>
          <a:p>
            <a:pPr marL="514350" indent="-514350" algn="just"/>
            <a:r>
              <a:rPr lang="bn-BD" sz="2400" dirty="0" smtClean="0">
                <a:solidFill>
                  <a:schemeClr val="tx1"/>
                </a:solidFill>
                <a:latin typeface="Nikosh" pitchFamily="2" charset="0"/>
                <a:cs typeface="Nikosh" pitchFamily="2" charset="0"/>
              </a:rPr>
              <a:t>১৩. কবর নাটকের পটভূমি কোনটি?</a:t>
            </a:r>
          </a:p>
          <a:p>
            <a:pPr marL="514350" indent="-514350" algn="just"/>
            <a:r>
              <a:rPr lang="bn-BD" sz="2400" dirty="0" smtClean="0">
                <a:solidFill>
                  <a:schemeClr val="tx1"/>
                </a:solidFill>
                <a:latin typeface="Nikosh" pitchFamily="2" charset="0"/>
                <a:cs typeface="Nikosh" pitchFamily="2" charset="0"/>
              </a:rPr>
              <a:t>উত্তরঃ ভাষা আন্দোলন</a:t>
            </a:r>
          </a:p>
          <a:p>
            <a:pPr marL="514350" indent="-514350" algn="just"/>
            <a:r>
              <a:rPr lang="bn-BD" sz="2400" dirty="0" smtClean="0">
                <a:solidFill>
                  <a:schemeClr val="tx1"/>
                </a:solidFill>
                <a:latin typeface="Nikosh" pitchFamily="2" charset="0"/>
                <a:cs typeface="Nikosh" pitchFamily="2" charset="0"/>
              </a:rPr>
              <a:t>১৪. কার নেতৃত্বে তমদ্দুন মজলিস গঠিত হয়?</a:t>
            </a:r>
          </a:p>
          <a:p>
            <a:pPr marL="514350" indent="-514350" algn="just"/>
            <a:r>
              <a:rPr lang="bn-BD" sz="2400" dirty="0" smtClean="0">
                <a:solidFill>
                  <a:schemeClr val="tx1"/>
                </a:solidFill>
                <a:latin typeface="Nikosh" pitchFamily="2" charset="0"/>
                <a:cs typeface="Nikosh" pitchFamily="2" charset="0"/>
              </a:rPr>
              <a:t>উত্তরঃ অধ্যাপক আবুল কাশেম</a:t>
            </a:r>
          </a:p>
          <a:p>
            <a:pPr marL="514350" indent="-514350" algn="just"/>
            <a:r>
              <a:rPr lang="bn-BD" sz="2400" dirty="0" smtClean="0">
                <a:solidFill>
                  <a:schemeClr val="tx1"/>
                </a:solidFill>
                <a:latin typeface="Nikosh" pitchFamily="2" charset="0"/>
                <a:cs typeface="Nikosh" pitchFamily="2" charset="0"/>
              </a:rPr>
              <a:t>১৫. ইউনেস্কো কতসালে ২১-শে ফেব্রুয়ারীকে “আন্তর্জাতিক মাতৃভাষা দিবস” হিসেবে স্বীকৃতি দেয়? </a:t>
            </a:r>
          </a:p>
          <a:p>
            <a:pPr marL="514350" indent="-514350" algn="just"/>
            <a:r>
              <a:rPr lang="bn-BD" sz="2400" dirty="0" smtClean="0">
                <a:solidFill>
                  <a:schemeClr val="tx1"/>
                </a:solidFill>
                <a:latin typeface="Nikosh" pitchFamily="2" charset="0"/>
                <a:cs typeface="Nikosh" pitchFamily="2" charset="0"/>
              </a:rPr>
              <a:t>উত্তরঃ ১৯৯৯ সালের ১৭ বভেম্বর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048611">
                                            <p:txEl>
                                              <p:pRg st="1" end="1"/>
                                            </p:txEl>
                                          </p:spTgt>
                                        </p:tgtEl>
                                        <p:attrNameLst>
                                          <p:attrName>style.visibility</p:attrName>
                                        </p:attrNameLst>
                                      </p:cBhvr>
                                      <p:to>
                                        <p:strVal val="visible"/>
                                      </p:to>
                                    </p:set>
                                    <p:animEffect transition="in" filter="diamond(in)">
                                      <p:cBhvr>
                                        <p:cTn id="7" dur="2000"/>
                                        <p:tgtEl>
                                          <p:spTgt spid="104861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048611">
                                            <p:txEl>
                                              <p:pRg st="3" end="3"/>
                                            </p:txEl>
                                          </p:spTgt>
                                        </p:tgtEl>
                                        <p:attrNameLst>
                                          <p:attrName>style.visibility</p:attrName>
                                        </p:attrNameLst>
                                      </p:cBhvr>
                                      <p:to>
                                        <p:strVal val="visible"/>
                                      </p:to>
                                    </p:set>
                                    <p:animEffect transition="in" filter="diamond(in)">
                                      <p:cBhvr>
                                        <p:cTn id="12" dur="2000"/>
                                        <p:tgtEl>
                                          <p:spTgt spid="1048611">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1048611">
                                            <p:txEl>
                                              <p:pRg st="5" end="5"/>
                                            </p:txEl>
                                          </p:spTgt>
                                        </p:tgtEl>
                                        <p:attrNameLst>
                                          <p:attrName>style.visibility</p:attrName>
                                        </p:attrNameLst>
                                      </p:cBhvr>
                                      <p:to>
                                        <p:strVal val="visible"/>
                                      </p:to>
                                    </p:set>
                                    <p:animEffect transition="in" filter="diamond(in)">
                                      <p:cBhvr>
                                        <p:cTn id="17" dur="2000"/>
                                        <p:tgtEl>
                                          <p:spTgt spid="1048611">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1048611">
                                            <p:txEl>
                                              <p:pRg st="7" end="7"/>
                                            </p:txEl>
                                          </p:spTgt>
                                        </p:tgtEl>
                                        <p:attrNameLst>
                                          <p:attrName>style.visibility</p:attrName>
                                        </p:attrNameLst>
                                      </p:cBhvr>
                                      <p:to>
                                        <p:strVal val="visible"/>
                                      </p:to>
                                    </p:set>
                                    <p:animEffect transition="in" filter="diamond(in)">
                                      <p:cBhvr>
                                        <p:cTn id="22" dur="2000"/>
                                        <p:tgtEl>
                                          <p:spTgt spid="1048611">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1048611">
                                            <p:txEl>
                                              <p:pRg st="9" end="9"/>
                                            </p:txEl>
                                          </p:spTgt>
                                        </p:tgtEl>
                                        <p:attrNameLst>
                                          <p:attrName>style.visibility</p:attrName>
                                        </p:attrNameLst>
                                      </p:cBhvr>
                                      <p:to>
                                        <p:strVal val="visible"/>
                                      </p:to>
                                    </p:set>
                                    <p:animEffect transition="in" filter="diamond(in)">
                                      <p:cBhvr>
                                        <p:cTn id="27" dur="2000"/>
                                        <p:tgtEl>
                                          <p:spTgt spid="1048611">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1048611">
                                            <p:txEl>
                                              <p:pRg st="11" end="11"/>
                                            </p:txEl>
                                          </p:spTgt>
                                        </p:tgtEl>
                                        <p:attrNameLst>
                                          <p:attrName>style.visibility</p:attrName>
                                        </p:attrNameLst>
                                      </p:cBhvr>
                                      <p:to>
                                        <p:strVal val="visible"/>
                                      </p:to>
                                    </p:set>
                                    <p:animEffect transition="in" filter="diamond(in)">
                                      <p:cBhvr>
                                        <p:cTn id="32" dur="2000"/>
                                        <p:tgtEl>
                                          <p:spTgt spid="1048611">
                                            <p:txEl>
                                              <p:pRg st="11" end="1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nodeType="clickEffect">
                                  <p:stCondLst>
                                    <p:cond delay="0"/>
                                  </p:stCondLst>
                                  <p:childTnLst>
                                    <p:set>
                                      <p:cBhvr>
                                        <p:cTn id="36" dur="1" fill="hold">
                                          <p:stCondLst>
                                            <p:cond delay="0"/>
                                          </p:stCondLst>
                                        </p:cTn>
                                        <p:tgtEl>
                                          <p:spTgt spid="1048611">
                                            <p:txEl>
                                              <p:pRg st="13" end="13"/>
                                            </p:txEl>
                                          </p:spTgt>
                                        </p:tgtEl>
                                        <p:attrNameLst>
                                          <p:attrName>style.visibility</p:attrName>
                                        </p:attrNameLst>
                                      </p:cBhvr>
                                      <p:to>
                                        <p:strVal val="visible"/>
                                      </p:to>
                                    </p:set>
                                    <p:animEffect transition="in" filter="diamond(in)">
                                      <p:cBhvr>
                                        <p:cTn id="37" dur="2000"/>
                                        <p:tgtEl>
                                          <p:spTgt spid="1048611">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92D04F"/>
        </a:solidFill>
        <a:effectLst/>
      </p:bgPr>
    </p:bg>
    <p:spTree>
      <p:nvGrpSpPr>
        <p:cNvPr id="1" name=""/>
        <p:cNvGrpSpPr/>
        <p:nvPr/>
      </p:nvGrpSpPr>
      <p:grpSpPr>
        <a:xfrm>
          <a:off x="0" y="0"/>
          <a:ext cx="0" cy="0"/>
          <a:chOff x="0" y="0"/>
          <a:chExt cx="0" cy="0"/>
        </a:xfrm>
      </p:grpSpPr>
      <p:sp>
        <p:nvSpPr>
          <p:cNvPr id="1048612" name="TextBox 1"/>
          <p:cNvSpPr txBox="1"/>
          <p:nvPr/>
        </p:nvSpPr>
        <p:spPr>
          <a:xfrm>
            <a:off x="3200399" y="685800"/>
            <a:ext cx="3625447" cy="815340"/>
          </a:xfrm>
          <a:prstGeom prst="rect">
            <a:avLst/>
          </a:prstGeom>
          <a:solidFill>
            <a:schemeClr val="accent1">
              <a:lumMod val="90000"/>
            </a:schemeClr>
          </a:solidFill>
          <a:ln w="38100">
            <a:solidFill>
              <a:srgbClr val="C00000"/>
            </a:solidFill>
          </a:ln>
        </p:spPr>
        <p:txBody>
          <a:bodyPr wrap="square" rtlCol="0">
            <a:spAutoFit/>
          </a:bodyPr>
          <a:lstStyle/>
          <a:p>
            <a:r>
              <a:rPr lang="bn-BD" sz="4800" dirty="0" smtClean="0">
                <a:latin typeface="Nikosh" pitchFamily="2" charset="0"/>
                <a:cs typeface="Nikosh" pitchFamily="2" charset="0"/>
              </a:rPr>
              <a:t>বাড়ীর কাজ </a:t>
            </a:r>
            <a:endParaRPr lang="en-US" sz="4800" dirty="0">
              <a:latin typeface="Nikosh" pitchFamily="2" charset="0"/>
              <a:cs typeface="Nikosh" pitchFamily="2" charset="0"/>
            </a:endParaRPr>
          </a:p>
        </p:txBody>
      </p:sp>
      <p:sp>
        <p:nvSpPr>
          <p:cNvPr id="1048613" name="Rectangle 2"/>
          <p:cNvSpPr/>
          <p:nvPr/>
        </p:nvSpPr>
        <p:spPr>
          <a:xfrm>
            <a:off x="762000" y="2819400"/>
            <a:ext cx="7467600" cy="1905000"/>
          </a:xfrm>
          <a:prstGeom prst="rect">
            <a:avLst/>
          </a:prstGeom>
          <a:solidFill>
            <a:srgbClr val="92D04F"/>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itchFamily="2" charset="2"/>
              <a:buChar char="§"/>
            </a:pPr>
            <a:r>
              <a:rPr lang="bn-BD" sz="4000" dirty="0" smtClean="0">
                <a:solidFill>
                  <a:schemeClr val="tx1"/>
                </a:solidFill>
                <a:latin typeface="Nikosh" pitchFamily="2" charset="0"/>
                <a:cs typeface="Nikosh" pitchFamily="2" charset="0"/>
              </a:rPr>
              <a:t> কীভাবে পূর্ববাংলা পাকিস্তানের একটি প্রদেশে পরিণত হয়? </a:t>
            </a:r>
            <a:endParaRPr lang="en-US" sz="4800" dirty="0">
              <a:solidFill>
                <a:schemeClr val="tx1"/>
              </a:solidFill>
              <a:latin typeface="Nikosh" pitchFamily="2" charset="0"/>
              <a:cs typeface="Nikosh" pitchFamily="2" charset="0"/>
            </a:endParaRPr>
          </a:p>
        </p:txBody>
      </p:sp>
    </p:spTree>
  </p:cSld>
  <p:clrMapOvr>
    <a:masterClrMapping/>
  </p:clrMapOvr>
  <p:transition spd="slow">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48612"/>
                                        </p:tgtEl>
                                        <p:attrNameLst>
                                          <p:attrName>style.visibility</p:attrName>
                                        </p:attrNameLst>
                                      </p:cBhvr>
                                      <p:to>
                                        <p:strVal val="visible"/>
                                      </p:to>
                                    </p:set>
                                    <p:anim calcmode="lin" valueType="num">
                                      <p:cBhvr additive="base">
                                        <p:cTn id="7" dur="500" fill="hold"/>
                                        <p:tgtEl>
                                          <p:spTgt spid="1048612"/>
                                        </p:tgtEl>
                                        <p:attrNameLst>
                                          <p:attrName>ppt_x</p:attrName>
                                        </p:attrNameLst>
                                      </p:cBhvr>
                                      <p:tavLst>
                                        <p:tav tm="0">
                                          <p:val>
                                            <p:strVal val="#ppt_x"/>
                                          </p:val>
                                        </p:tav>
                                        <p:tav tm="100000">
                                          <p:val>
                                            <p:strVal val="#ppt_x"/>
                                          </p:val>
                                        </p:tav>
                                      </p:tavLst>
                                    </p:anim>
                                    <p:anim calcmode="lin" valueType="num">
                                      <p:cBhvr additive="base">
                                        <p:cTn id="8" dur="500" fill="hold"/>
                                        <p:tgtEl>
                                          <p:spTgt spid="10486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1048613"/>
                                        </p:tgtEl>
                                        <p:attrNameLst>
                                          <p:attrName>style.visibility</p:attrName>
                                        </p:attrNameLst>
                                      </p:cBhvr>
                                      <p:to>
                                        <p:strVal val="visible"/>
                                      </p:to>
                                    </p:set>
                                    <p:animEffect transition="in" filter="diamond(in)">
                                      <p:cBhvr>
                                        <p:cTn id="13" dur="2000"/>
                                        <p:tgtEl>
                                          <p:spTgt spid="10486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12" grpId="0" animBg="1"/>
      <p:bldP spid="10486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92D04F"/>
        </a:solidFill>
        <a:effectLst/>
      </p:bgPr>
    </p:bg>
    <p:spTree>
      <p:nvGrpSpPr>
        <p:cNvPr id="1" name=""/>
        <p:cNvGrpSpPr/>
        <p:nvPr/>
      </p:nvGrpSpPr>
      <p:grpSpPr>
        <a:xfrm>
          <a:off x="0" y="0"/>
          <a:ext cx="0" cy="0"/>
          <a:chOff x="0" y="0"/>
          <a:chExt cx="0" cy="0"/>
        </a:xfrm>
      </p:grpSpPr>
      <p:sp>
        <p:nvSpPr>
          <p:cNvPr id="1048614" name="Rectangle 1"/>
          <p:cNvSpPr/>
          <p:nvPr/>
        </p:nvSpPr>
        <p:spPr>
          <a:xfrm>
            <a:off x="304800" y="292866"/>
            <a:ext cx="8398161" cy="6260334"/>
          </a:xfrm>
          <a:prstGeom prst="rect">
            <a:avLst/>
          </a:prstGeom>
          <a:solidFill>
            <a:schemeClr val="accent2">
              <a:lumMod val="20000"/>
              <a:lumOff val="80000"/>
            </a:schemeClr>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7200" dirty="0" smtClean="0">
                <a:solidFill>
                  <a:sysClr val="windowText" lastClr="000000"/>
                </a:solidFill>
                <a:latin typeface="Nikosh" pitchFamily="2" charset="0"/>
                <a:cs typeface="Nikosh" pitchFamily="2" charset="0"/>
              </a:rPr>
              <a:t>সবাইকে ধন্যবাদ </a:t>
            </a:r>
            <a:endParaRPr lang="en-US" sz="7200" dirty="0">
              <a:solidFill>
                <a:sysClr val="windowText" lastClr="000000"/>
              </a:solidFill>
              <a:latin typeface="Nikosh" pitchFamily="2" charset="0"/>
              <a:cs typeface="Nikosh" pitchFamily="2" charset="0"/>
            </a:endParaRPr>
          </a:p>
        </p:txBody>
      </p:sp>
    </p:spTree>
  </p:cSld>
  <p:clrMapOvr>
    <a:masterClrMapping/>
  </p:clrMapOvr>
  <p:transition spd="slow">
    <p:newsflash/>
    <p:sndAc>
      <p:stSnd>
        <p:snd r:embed="rId2"/>
      </p:stSnd>
    </p:sndAc>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2D04F"/>
        </a:solidFill>
        <a:effectLst/>
      </p:bgPr>
    </p:bg>
    <p:spTree>
      <p:nvGrpSpPr>
        <p:cNvPr id="1" name=""/>
        <p:cNvGrpSpPr/>
        <p:nvPr/>
      </p:nvGrpSpPr>
      <p:grpSpPr>
        <a:xfrm>
          <a:off x="0" y="0"/>
          <a:ext cx="0" cy="0"/>
          <a:chOff x="0" y="0"/>
          <a:chExt cx="0" cy="0"/>
        </a:xfrm>
      </p:grpSpPr>
      <p:sp>
        <p:nvSpPr>
          <p:cNvPr id="1048588" name="Rounded Rectangle 1"/>
          <p:cNvSpPr/>
          <p:nvPr/>
        </p:nvSpPr>
        <p:spPr>
          <a:xfrm>
            <a:off x="1500996" y="457200"/>
            <a:ext cx="4595004" cy="1102800"/>
          </a:xfrm>
          <a:prstGeom prst="roundRect">
            <a:avLst/>
          </a:prstGeom>
          <a:solidFill>
            <a:srgbClr val="008000"/>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smtClean="0">
                <a:ln>
                  <a:solidFill>
                    <a:schemeClr val="accent1">
                      <a:lumMod val="60000"/>
                      <a:lumOff val="40000"/>
                    </a:schemeClr>
                  </a:solidFill>
                </a:ln>
                <a:solidFill>
                  <a:schemeClr val="tx2">
                    <a:lumMod val="10000"/>
                    <a:lumOff val="90000"/>
                  </a:schemeClr>
                </a:solidFill>
                <a:latin typeface="Nikosh" pitchFamily="2" charset="0"/>
                <a:cs typeface="Nikosh" pitchFamily="2" charset="0"/>
              </a:rPr>
              <a:t>শিক্ষক পরিচিতি</a:t>
            </a:r>
            <a:endParaRPr lang="bn-BD" dirty="0" smtClean="0">
              <a:ln>
                <a:solidFill>
                  <a:schemeClr val="accent1">
                    <a:lumMod val="60000"/>
                    <a:lumOff val="40000"/>
                  </a:schemeClr>
                </a:solidFill>
              </a:ln>
              <a:solidFill>
                <a:schemeClr val="tx2">
                  <a:lumMod val="10000"/>
                  <a:lumOff val="90000"/>
                </a:schemeClr>
              </a:solidFill>
              <a:latin typeface="Nikosh" pitchFamily="2" charset="0"/>
              <a:cs typeface="Nikosh" pitchFamily="2" charset="0"/>
            </a:endParaRPr>
          </a:p>
          <a:p>
            <a:pPr algn="ctr"/>
            <a:endParaRPr lang="en-US" dirty="0">
              <a:ln>
                <a:solidFill>
                  <a:schemeClr val="accent1">
                    <a:lumMod val="60000"/>
                    <a:lumOff val="40000"/>
                  </a:schemeClr>
                </a:solidFill>
              </a:ln>
              <a:solidFill>
                <a:schemeClr val="tx2">
                  <a:lumMod val="10000"/>
                  <a:lumOff val="90000"/>
                </a:schemeClr>
              </a:solidFill>
              <a:latin typeface="Nikosh" pitchFamily="2" charset="0"/>
              <a:cs typeface="Nikosh" pitchFamily="2" charset="0"/>
            </a:endParaRPr>
          </a:p>
        </p:txBody>
      </p:sp>
      <p:sp>
        <p:nvSpPr>
          <p:cNvPr id="1048589" name="TextBox 2"/>
          <p:cNvSpPr txBox="1"/>
          <p:nvPr/>
        </p:nvSpPr>
        <p:spPr>
          <a:xfrm>
            <a:off x="495299" y="2267823"/>
            <a:ext cx="7953555" cy="2492990"/>
          </a:xfrm>
          <a:prstGeom prst="rect">
            <a:avLst/>
          </a:prstGeom>
          <a:solidFill>
            <a:schemeClr val="accent5">
              <a:lumMod val="20000"/>
              <a:lumOff val="80000"/>
            </a:schemeClr>
          </a:solidFill>
          <a:ln w="57150">
            <a:solidFill>
              <a:srgbClr val="C00000"/>
            </a:solidFill>
          </a:ln>
        </p:spPr>
        <p:txBody>
          <a:bodyPr wrap="square" rtlCol="0">
            <a:spAutoFit/>
          </a:bodyPr>
          <a:lstStyle/>
          <a:p>
            <a:pPr algn="ctr"/>
            <a:r>
              <a:rPr lang="en-US" altLang="zh-CN" sz="6000" dirty="0" err="1" smtClean="0">
                <a:latin typeface="Nikosh" pitchFamily="2" charset="0"/>
                <a:cs typeface="Nikosh" pitchFamily="2" charset="0"/>
              </a:rPr>
              <a:t>রাখী</a:t>
            </a:r>
            <a:r>
              <a:rPr lang="en-US" altLang="zh-CN" sz="6000" dirty="0" smtClean="0">
                <a:latin typeface="Nikosh" pitchFamily="2" charset="0"/>
                <a:cs typeface="Nikosh" pitchFamily="2" charset="0"/>
              </a:rPr>
              <a:t> </a:t>
            </a:r>
            <a:r>
              <a:rPr lang="en-US" altLang="zh-CN" sz="6000" dirty="0" err="1" smtClean="0">
                <a:latin typeface="Nikosh" pitchFamily="2" charset="0"/>
                <a:cs typeface="Nikosh" pitchFamily="2" charset="0"/>
              </a:rPr>
              <a:t>রানী</a:t>
            </a:r>
            <a:r>
              <a:rPr lang="en-US" altLang="zh-CN" sz="6000" dirty="0" smtClean="0">
                <a:latin typeface="Nikosh" pitchFamily="2" charset="0"/>
                <a:cs typeface="Nikosh" pitchFamily="2" charset="0"/>
              </a:rPr>
              <a:t> </a:t>
            </a:r>
            <a:r>
              <a:rPr lang="en-US" altLang="zh-CN" sz="6000" dirty="0" err="1" smtClean="0">
                <a:latin typeface="Nikosh" pitchFamily="2" charset="0"/>
                <a:cs typeface="Nikosh" pitchFamily="2" charset="0"/>
              </a:rPr>
              <a:t>দেব</a:t>
            </a:r>
            <a:endParaRPr lang="zh-CN" altLang="en-US" dirty="0"/>
          </a:p>
          <a:p>
            <a:pPr algn="ctr"/>
            <a:r>
              <a:rPr lang="bn-BD" sz="4800" dirty="0" smtClean="0">
                <a:latin typeface="Nikosh" pitchFamily="2" charset="0"/>
                <a:cs typeface="Nikosh" pitchFamily="2" charset="0"/>
              </a:rPr>
              <a:t>সহকারী শিক্ষক</a:t>
            </a:r>
          </a:p>
          <a:p>
            <a:pPr algn="ctr"/>
            <a:r>
              <a:rPr lang="en-US" sz="4800" dirty="0" smtClean="0">
                <a:latin typeface="Nikosh" pitchFamily="2" charset="0"/>
                <a:cs typeface="Nikosh" pitchFamily="2" charset="0"/>
              </a:rPr>
              <a:t> </a:t>
            </a:r>
            <a:r>
              <a:rPr lang="en-GB" sz="4800" dirty="0" err="1" smtClean="0">
                <a:latin typeface="Nikosh" pitchFamily="2" charset="0"/>
                <a:cs typeface="Nikosh" pitchFamily="2" charset="0"/>
              </a:rPr>
              <a:t>আন্দিউড়া</a:t>
            </a:r>
            <a:r>
              <a:rPr lang="en-GB" sz="4800" dirty="0" smtClean="0">
                <a:latin typeface="Nikosh" pitchFamily="2" charset="0"/>
                <a:cs typeface="Nikosh" pitchFamily="2" charset="0"/>
              </a:rPr>
              <a:t> </a:t>
            </a:r>
            <a:r>
              <a:rPr lang="en-GB" sz="4800" dirty="0" err="1" smtClean="0">
                <a:latin typeface="Nikosh" pitchFamily="2" charset="0"/>
                <a:cs typeface="Nikosh" pitchFamily="2" charset="0"/>
              </a:rPr>
              <a:t>উম্মেতুন্নেছা</a:t>
            </a:r>
            <a:r>
              <a:rPr lang="en-GB" sz="4800" dirty="0" smtClean="0">
                <a:latin typeface="Nikosh" pitchFamily="2" charset="0"/>
                <a:cs typeface="Nikosh" pitchFamily="2" charset="0"/>
              </a:rPr>
              <a:t> </a:t>
            </a:r>
            <a:r>
              <a:rPr lang="en-GB" sz="4800" dirty="0" err="1" smtClean="0">
                <a:latin typeface="Nikosh" pitchFamily="2" charset="0"/>
                <a:cs typeface="Nikosh" pitchFamily="2" charset="0"/>
              </a:rPr>
              <a:t>উচ্চ</a:t>
            </a:r>
            <a:r>
              <a:rPr lang="en-GB" sz="4800" dirty="0" smtClean="0">
                <a:latin typeface="Nikosh" pitchFamily="2" charset="0"/>
                <a:cs typeface="Nikosh" pitchFamily="2" charset="0"/>
              </a:rPr>
              <a:t> </a:t>
            </a:r>
            <a:r>
              <a:rPr lang="en-GB" sz="4800" dirty="0" err="1" smtClean="0">
                <a:latin typeface="Nikosh" pitchFamily="2" charset="0"/>
                <a:cs typeface="Nikosh" pitchFamily="2" charset="0"/>
              </a:rPr>
              <a:t>বিদ্যালয়</a:t>
            </a:r>
            <a:r>
              <a:rPr lang="en-GB" sz="4800" dirty="0" smtClean="0">
                <a:latin typeface="Nikosh" pitchFamily="2" charset="0"/>
                <a:cs typeface="Nikosh" pitchFamily="2" charset="0"/>
              </a:rPr>
              <a:t>।</a:t>
            </a:r>
            <a:r>
              <a:rPr lang="bn-BD" sz="4800" dirty="0" smtClean="0">
                <a:latin typeface="Nikosh" pitchFamily="2" charset="0"/>
                <a:cs typeface="Nikosh" pitchFamily="2" charset="0"/>
              </a:rPr>
              <a:t> </a:t>
            </a:r>
            <a:endParaRPr lang="zh-CN" altLang="en-US" dirty="0"/>
          </a:p>
        </p:txBody>
      </p:sp>
      <p:pic>
        <p:nvPicPr>
          <p:cNvPr id="1026" name="Picture 2" descr="C:\Users\NAYAN\Desktop\IMG_20210819_130710.jpg"/>
          <p:cNvPicPr>
            <a:picLocks noChangeAspect="1" noChangeArrowheads="1"/>
          </p:cNvPicPr>
          <p:nvPr/>
        </p:nvPicPr>
        <p:blipFill>
          <a:blip r:embed="rId2" cstate="print"/>
          <a:srcRect/>
          <a:stretch>
            <a:fillRect/>
          </a:stretch>
        </p:blipFill>
        <p:spPr bwMode="auto">
          <a:xfrm>
            <a:off x="6638925" y="0"/>
            <a:ext cx="2505075" cy="1981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48588"/>
                                        </p:tgtEl>
                                        <p:attrNameLst>
                                          <p:attrName>style.visibility</p:attrName>
                                        </p:attrNameLst>
                                      </p:cBhvr>
                                      <p:to>
                                        <p:strVal val="visible"/>
                                      </p:to>
                                    </p:set>
                                    <p:anim calcmode="lin" valueType="num">
                                      <p:cBhvr additive="base">
                                        <p:cTn id="7" dur="500" fill="hold"/>
                                        <p:tgtEl>
                                          <p:spTgt spid="1048588"/>
                                        </p:tgtEl>
                                        <p:attrNameLst>
                                          <p:attrName>ppt_x</p:attrName>
                                        </p:attrNameLst>
                                      </p:cBhvr>
                                      <p:tavLst>
                                        <p:tav tm="0">
                                          <p:val>
                                            <p:strVal val="#ppt_x"/>
                                          </p:val>
                                        </p:tav>
                                        <p:tav tm="100000">
                                          <p:val>
                                            <p:strVal val="#ppt_x"/>
                                          </p:val>
                                        </p:tav>
                                      </p:tavLst>
                                    </p:anim>
                                    <p:anim calcmode="lin" valueType="num">
                                      <p:cBhvr additive="base">
                                        <p:cTn id="8" dur="500" fill="hold"/>
                                        <p:tgtEl>
                                          <p:spTgt spid="104858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1" presetClass="entr" presetSubtype="0" fill="hold" grpId="0" nodeType="clickEffect">
                                  <p:stCondLst>
                                    <p:cond delay="0"/>
                                  </p:stCondLst>
                                  <p:childTnLst>
                                    <p:set>
                                      <p:cBhvr>
                                        <p:cTn id="12" dur="1" fill="hold">
                                          <p:stCondLst>
                                            <p:cond delay="0"/>
                                          </p:stCondLst>
                                        </p:cTn>
                                        <p:tgtEl>
                                          <p:spTgt spid="1048589"/>
                                        </p:tgtEl>
                                        <p:attrNameLst>
                                          <p:attrName>style.visibility</p:attrName>
                                        </p:attrNameLst>
                                      </p:cBhvr>
                                      <p:to>
                                        <p:strVal val="visible"/>
                                      </p:to>
                                    </p:set>
                                    <p:animEffect transition="in" filter="fade">
                                      <p:cBhvr>
                                        <p:cTn id="13" dur="770" decel="100000"/>
                                        <p:tgtEl>
                                          <p:spTgt spid="1048589"/>
                                        </p:tgtEl>
                                      </p:cBhvr>
                                    </p:animEffect>
                                    <p:animScale>
                                      <p:cBhvr>
                                        <p:cTn id="14" dur="770" decel="100000"/>
                                        <p:tgtEl>
                                          <p:spTgt spid="1048589"/>
                                        </p:tgtEl>
                                      </p:cBhvr>
                                      <p:from x="10000" y="10000"/>
                                      <p:to x="200000" y="450000"/>
                                    </p:animScale>
                                    <p:animScale>
                                      <p:cBhvr>
                                        <p:cTn id="15" dur="1230" accel="100000" fill="hold">
                                          <p:stCondLst>
                                            <p:cond delay="770"/>
                                          </p:stCondLst>
                                        </p:cTn>
                                        <p:tgtEl>
                                          <p:spTgt spid="1048589"/>
                                        </p:tgtEl>
                                      </p:cBhvr>
                                      <p:from x="200000" y="450000"/>
                                      <p:to x="100000" y="100000"/>
                                    </p:animScale>
                                    <p:set>
                                      <p:cBhvr>
                                        <p:cTn id="16" dur="770" fill="hold"/>
                                        <p:tgtEl>
                                          <p:spTgt spid="1048589"/>
                                        </p:tgtEl>
                                        <p:attrNameLst>
                                          <p:attrName>ppt_x</p:attrName>
                                        </p:attrNameLst>
                                      </p:cBhvr>
                                      <p:to>
                                        <p:strVal val="(0.5)"/>
                                      </p:to>
                                    </p:set>
                                    <p:anim from="(0.5)" to="(#ppt_x)" calcmode="lin" valueType="num">
                                      <p:cBhvr>
                                        <p:cTn id="17" dur="1230" accel="100000" fill="hold">
                                          <p:stCondLst>
                                            <p:cond delay="770"/>
                                          </p:stCondLst>
                                        </p:cTn>
                                        <p:tgtEl>
                                          <p:spTgt spid="1048589"/>
                                        </p:tgtEl>
                                        <p:attrNameLst>
                                          <p:attrName>ppt_x</p:attrName>
                                        </p:attrNameLst>
                                      </p:cBhvr>
                                    </p:anim>
                                    <p:set>
                                      <p:cBhvr>
                                        <p:cTn id="18" dur="770" fill="hold"/>
                                        <p:tgtEl>
                                          <p:spTgt spid="1048589"/>
                                        </p:tgtEl>
                                        <p:attrNameLst>
                                          <p:attrName>ppt_y</p:attrName>
                                        </p:attrNameLst>
                                      </p:cBhvr>
                                      <p:to>
                                        <p:strVal val="(#ppt_y+0.4)"/>
                                      </p:to>
                                    </p:set>
                                    <p:anim from="(#ppt_y+0.4)" to="(#ppt_y)" calcmode="lin" valueType="num">
                                      <p:cBhvr>
                                        <p:cTn id="19" dur="1230" accel="100000" fill="hold">
                                          <p:stCondLst>
                                            <p:cond delay="770"/>
                                          </p:stCondLst>
                                        </p:cTn>
                                        <p:tgtEl>
                                          <p:spTgt spid="1048589"/>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588" grpId="0" animBg="1"/>
      <p:bldP spid="104858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2D04F"/>
        </a:solidFill>
        <a:effectLst/>
      </p:bgPr>
    </p:bg>
    <p:spTree>
      <p:nvGrpSpPr>
        <p:cNvPr id="1" name=""/>
        <p:cNvGrpSpPr/>
        <p:nvPr/>
      </p:nvGrpSpPr>
      <p:grpSpPr>
        <a:xfrm>
          <a:off x="0" y="0"/>
          <a:ext cx="0" cy="0"/>
          <a:chOff x="0" y="0"/>
          <a:chExt cx="0" cy="0"/>
        </a:xfrm>
      </p:grpSpPr>
      <p:sp>
        <p:nvSpPr>
          <p:cNvPr id="1048590" name="Rounded Rectangle 1"/>
          <p:cNvSpPr/>
          <p:nvPr/>
        </p:nvSpPr>
        <p:spPr>
          <a:xfrm>
            <a:off x="2743200" y="609600"/>
            <a:ext cx="3810000" cy="990600"/>
          </a:xfrm>
          <a:prstGeom prst="roundRect">
            <a:avLst/>
          </a:prstGeom>
          <a:solidFill>
            <a:schemeClr val="accent2">
              <a:lumMod val="40000"/>
              <a:lumOff val="60000"/>
            </a:schemeClr>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smtClean="0">
                <a:solidFill>
                  <a:schemeClr val="tx1"/>
                </a:solidFill>
                <a:latin typeface="Nikosh" pitchFamily="2" charset="0"/>
                <a:cs typeface="Nikosh" pitchFamily="2" charset="0"/>
              </a:rPr>
              <a:t>পাঠ পরিচিতি</a:t>
            </a:r>
            <a:endParaRPr lang="bn-BD" dirty="0" smtClean="0">
              <a:solidFill>
                <a:schemeClr val="tx1"/>
              </a:solidFill>
              <a:latin typeface="Nikosh" pitchFamily="2" charset="0"/>
              <a:cs typeface="Nikosh" pitchFamily="2" charset="0"/>
            </a:endParaRPr>
          </a:p>
          <a:p>
            <a:pPr algn="ctr"/>
            <a:endParaRPr lang="en-US" dirty="0">
              <a:latin typeface="Nikosh" pitchFamily="2" charset="0"/>
              <a:cs typeface="Nikosh" pitchFamily="2" charset="0"/>
            </a:endParaRPr>
          </a:p>
        </p:txBody>
      </p:sp>
      <p:sp>
        <p:nvSpPr>
          <p:cNvPr id="1048591" name="TextBox 2"/>
          <p:cNvSpPr txBox="1"/>
          <p:nvPr/>
        </p:nvSpPr>
        <p:spPr>
          <a:xfrm>
            <a:off x="1143000" y="2133600"/>
            <a:ext cx="7086600" cy="1882141"/>
          </a:xfrm>
          <a:prstGeom prst="rect">
            <a:avLst/>
          </a:prstGeom>
          <a:solidFill>
            <a:srgbClr val="008000"/>
          </a:solidFill>
          <a:ln w="57150">
            <a:solidFill>
              <a:srgbClr val="C00000"/>
            </a:solidFill>
          </a:ln>
        </p:spPr>
        <p:txBody>
          <a:bodyPr wrap="square" rtlCol="0">
            <a:spAutoFit/>
          </a:bodyPr>
          <a:lstStyle/>
          <a:p>
            <a:pPr algn="ctr"/>
            <a:r>
              <a:rPr lang="bn-BD" sz="4000" dirty="0" smtClean="0">
                <a:latin typeface="Nikosh" pitchFamily="2" charset="0"/>
                <a:cs typeface="Nikosh" pitchFamily="2" charset="0"/>
              </a:rPr>
              <a:t>বিষয়ঃ বাংলাদেশ ও বিশ্বপরিচয়</a:t>
            </a:r>
          </a:p>
          <a:p>
            <a:pPr algn="ctr"/>
            <a:r>
              <a:rPr lang="bn-BD" sz="4000" dirty="0" smtClean="0">
                <a:latin typeface="Nikosh" pitchFamily="2" charset="0"/>
                <a:cs typeface="Nikosh" pitchFamily="2" charset="0"/>
              </a:rPr>
              <a:t>শ্রেণীঃ নবম/দশম </a:t>
            </a:r>
          </a:p>
          <a:p>
            <a:pPr algn="ctr"/>
            <a:r>
              <a:rPr lang="bn-BD" sz="4000" dirty="0" smtClean="0">
                <a:latin typeface="Nikosh" pitchFamily="2" charset="0"/>
                <a:cs typeface="Nikosh" pitchFamily="2" charset="0"/>
              </a:rPr>
              <a:t>অধ্যায়ঃ </a:t>
            </a:r>
            <a:r>
              <a:rPr lang="en-GB" altLang="en-US" sz="4000" dirty="0" smtClean="0">
                <a:latin typeface="Nikosh" pitchFamily="2" charset="0"/>
                <a:cs typeface="Nikosh" pitchFamily="2" charset="0"/>
              </a:rPr>
              <a:t>প্রথম</a:t>
            </a:r>
            <a:r>
              <a:rPr lang="bn-BD" sz="4000" dirty="0" smtClean="0">
                <a:latin typeface="Nikosh" pitchFamily="2" charset="0"/>
                <a:cs typeface="Nikosh" pitchFamily="2" charset="0"/>
              </a:rPr>
              <a:t> </a:t>
            </a:r>
            <a:endParaRPr lang="zh-CN" altLang="en-US"/>
          </a:p>
        </p:txBody>
      </p:sp>
    </p:spTree>
  </p:cSld>
  <p:clrMapOvr>
    <a:masterClrMapping/>
  </p:clrMapOvr>
  <p:transition spd="slow">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048591"/>
                                        </p:tgtEl>
                                        <p:attrNameLst>
                                          <p:attrName>style.visibility</p:attrName>
                                        </p:attrNameLst>
                                      </p:cBhvr>
                                      <p:to>
                                        <p:strVal val="visible"/>
                                      </p:to>
                                    </p:set>
                                    <p:animEffect transition="in" filter="diamond(in)">
                                      <p:cBhvr>
                                        <p:cTn id="7" dur="2000"/>
                                        <p:tgtEl>
                                          <p:spTgt spid="10485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59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2D04F"/>
        </a:solidFill>
        <a:effectLst/>
      </p:bgPr>
    </p:bg>
    <p:spTree>
      <p:nvGrpSpPr>
        <p:cNvPr id="1" name=""/>
        <p:cNvGrpSpPr/>
        <p:nvPr/>
      </p:nvGrpSpPr>
      <p:grpSpPr>
        <a:xfrm>
          <a:off x="0" y="0"/>
          <a:ext cx="0" cy="0"/>
          <a:chOff x="0" y="0"/>
          <a:chExt cx="0" cy="0"/>
        </a:xfrm>
      </p:grpSpPr>
      <p:pic>
        <p:nvPicPr>
          <p:cNvPr id="2097154" name="Picture 3" descr="বা বি প অধ্যায়-১.jpg"/>
          <p:cNvPicPr>
            <a:picLocks noChangeAspect="1"/>
          </p:cNvPicPr>
          <p:nvPr/>
        </p:nvPicPr>
        <p:blipFill>
          <a:blip r:embed="rId2"/>
          <a:stretch>
            <a:fillRect/>
          </a:stretch>
        </p:blipFill>
        <p:spPr>
          <a:xfrm>
            <a:off x="457200" y="2057400"/>
            <a:ext cx="4495800" cy="3200400"/>
          </a:xfrm>
          <a:prstGeom prst="rect">
            <a:avLst/>
          </a:prstGeom>
          <a:ln w="88900" cap="sq" cmpd="thickThin">
            <a:solidFill>
              <a:schemeClr val="accent2"/>
            </a:solidFill>
            <a:prstDash val="solid"/>
            <a:miter lim="800000"/>
          </a:ln>
          <a:effectLst>
            <a:innerShdw blurRad="76200">
              <a:srgbClr val="000000"/>
            </a:innerShdw>
          </a:effectLst>
        </p:spPr>
      </p:pic>
      <p:sp>
        <p:nvSpPr>
          <p:cNvPr id="1048593" name="TextBox 5"/>
          <p:cNvSpPr txBox="1"/>
          <p:nvPr/>
        </p:nvSpPr>
        <p:spPr>
          <a:xfrm>
            <a:off x="615978" y="522018"/>
            <a:ext cx="8147022" cy="1056640"/>
          </a:xfrm>
          <a:prstGeom prst="rect">
            <a:avLst/>
          </a:prstGeom>
          <a:noFill/>
        </p:spPr>
        <p:txBody>
          <a:bodyPr wrap="square" rtlCol="0">
            <a:spAutoFit/>
          </a:bodyPr>
          <a:lstStyle/>
          <a:p>
            <a:r>
              <a:rPr lang="bn-BD" sz="3200" dirty="0" smtClean="0">
                <a:latin typeface="Nikosh" pitchFamily="2" charset="0"/>
                <a:cs typeface="Nikosh" pitchFamily="2" charset="0"/>
              </a:rPr>
              <a:t>ছবিগুলো লক্ষ ক</a:t>
            </a:r>
            <a:r>
              <a:rPr lang="en-GB" altLang="en-US" sz="3200" dirty="0" smtClean="0">
                <a:latin typeface="Nikosh" pitchFamily="2" charset="0"/>
                <a:cs typeface="Nikosh" pitchFamily="2" charset="0"/>
              </a:rPr>
              <a:t>র</a:t>
            </a:r>
            <a:r>
              <a:rPr lang="en-US" altLang="en-US" sz="3200" dirty="0" smtClean="0">
                <a:latin typeface="Nikosh" pitchFamily="2" charset="0"/>
                <a:cs typeface="Nikosh" pitchFamily="2" charset="0"/>
              </a:rPr>
              <a:t> </a:t>
            </a:r>
            <a:r>
              <a:rPr lang="en-GB" altLang="en-US" sz="3200" dirty="0" smtClean="0">
                <a:latin typeface="Nikosh" pitchFamily="2" charset="0"/>
                <a:cs typeface="Nikosh" pitchFamily="2" charset="0"/>
              </a:rPr>
              <a:t>এবং</a:t>
            </a:r>
            <a:r>
              <a:rPr lang="en-US" altLang="en-US" sz="3200" dirty="0" smtClean="0">
                <a:latin typeface="Nikosh" pitchFamily="2" charset="0"/>
                <a:cs typeface="Nikosh" pitchFamily="2" charset="0"/>
              </a:rPr>
              <a:t> </a:t>
            </a:r>
            <a:r>
              <a:rPr lang="en-GB" altLang="en-US" sz="3200" dirty="0" smtClean="0">
                <a:latin typeface="Nikosh" pitchFamily="2" charset="0"/>
                <a:cs typeface="Nikosh" pitchFamily="2" charset="0"/>
              </a:rPr>
              <a:t>আজকের</a:t>
            </a:r>
            <a:r>
              <a:rPr lang="en-US" altLang="en-US" sz="3200" dirty="0" smtClean="0">
                <a:latin typeface="Nikosh" pitchFamily="2" charset="0"/>
                <a:cs typeface="Nikosh" pitchFamily="2" charset="0"/>
              </a:rPr>
              <a:t> </a:t>
            </a:r>
            <a:r>
              <a:rPr lang="en-GB" altLang="en-US" sz="3200" dirty="0" smtClean="0">
                <a:latin typeface="Nikosh" pitchFamily="2" charset="0"/>
                <a:cs typeface="Nikosh" pitchFamily="2" charset="0"/>
              </a:rPr>
              <a:t>পাঠ</a:t>
            </a:r>
            <a:r>
              <a:rPr lang="en-US" altLang="en-US" sz="3200" dirty="0" smtClean="0">
                <a:latin typeface="Nikosh" pitchFamily="2" charset="0"/>
                <a:cs typeface="Nikosh" pitchFamily="2" charset="0"/>
              </a:rPr>
              <a:t> </a:t>
            </a:r>
            <a:r>
              <a:rPr lang="en-GB" altLang="en-US" sz="3200" dirty="0" smtClean="0">
                <a:latin typeface="Nikosh" pitchFamily="2" charset="0"/>
                <a:cs typeface="Nikosh" pitchFamily="2" charset="0"/>
              </a:rPr>
              <a:t>বুঝতে</a:t>
            </a:r>
            <a:r>
              <a:rPr lang="en-US" altLang="en-US" sz="3200" dirty="0" smtClean="0">
                <a:latin typeface="Nikosh" pitchFamily="2" charset="0"/>
                <a:cs typeface="Nikosh" pitchFamily="2" charset="0"/>
              </a:rPr>
              <a:t> </a:t>
            </a:r>
            <a:r>
              <a:rPr lang="en-GB" altLang="en-US" sz="3200" dirty="0" smtClean="0">
                <a:latin typeface="Nikosh" pitchFamily="2" charset="0"/>
                <a:cs typeface="Nikosh" pitchFamily="2" charset="0"/>
              </a:rPr>
              <a:t>চেষ্টা</a:t>
            </a:r>
            <a:r>
              <a:rPr lang="en-US" altLang="en-US" sz="3200" dirty="0" smtClean="0">
                <a:latin typeface="Nikosh" pitchFamily="2" charset="0"/>
                <a:cs typeface="Nikosh" pitchFamily="2" charset="0"/>
              </a:rPr>
              <a:t> </a:t>
            </a:r>
            <a:r>
              <a:rPr lang="en-GB" altLang="en-US" sz="3200" dirty="0" smtClean="0">
                <a:latin typeface="Nikosh" pitchFamily="2" charset="0"/>
                <a:cs typeface="Nikosh" pitchFamily="2" charset="0"/>
              </a:rPr>
              <a:t>করো</a:t>
            </a:r>
            <a:r>
              <a:rPr lang="bn-BD" sz="3200" dirty="0" smtClean="0">
                <a:latin typeface="Nikosh" pitchFamily="2" charset="0"/>
                <a:cs typeface="Nikosh" pitchFamily="2" charset="0"/>
              </a:rPr>
              <a:t> </a:t>
            </a:r>
            <a:endParaRPr lang="en-US" sz="3200" dirty="0">
              <a:latin typeface="Nikosh" pitchFamily="2" charset="0"/>
              <a:cs typeface="Nikosh" pitchFamily="2" charset="0"/>
            </a:endParaRPr>
          </a:p>
        </p:txBody>
      </p:sp>
      <p:pic>
        <p:nvPicPr>
          <p:cNvPr id="2097155" name="Picture 6" descr="বা বি প অধ্যায়-১-৩.jpg"/>
          <p:cNvPicPr>
            <a:picLocks noChangeAspect="1"/>
          </p:cNvPicPr>
          <p:nvPr/>
        </p:nvPicPr>
        <p:blipFill>
          <a:blip r:embed="rId3"/>
          <a:stretch>
            <a:fillRect/>
          </a:stretch>
        </p:blipFill>
        <p:spPr>
          <a:xfrm>
            <a:off x="5105400" y="1981200"/>
            <a:ext cx="3657600" cy="3048000"/>
          </a:xfrm>
          <a:prstGeom prst="rect">
            <a:avLst/>
          </a:prstGeom>
        </p:spPr>
      </p:pic>
    </p:spTree>
  </p:cSld>
  <p:clrMapOvr>
    <a:masterClrMapping/>
  </p:clrMapOvr>
  <p:transition spd="slow">
    <p:cover dir="u"/>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2D04F"/>
        </a:solidFill>
        <a:effectLst/>
      </p:bgPr>
    </p:bg>
    <p:spTree>
      <p:nvGrpSpPr>
        <p:cNvPr id="1" name=""/>
        <p:cNvGrpSpPr/>
        <p:nvPr/>
      </p:nvGrpSpPr>
      <p:grpSpPr>
        <a:xfrm>
          <a:off x="0" y="0"/>
          <a:ext cx="0" cy="0"/>
          <a:chOff x="0" y="0"/>
          <a:chExt cx="0" cy="0"/>
        </a:xfrm>
      </p:grpSpPr>
      <p:pic>
        <p:nvPicPr>
          <p:cNvPr id="2097156" name="Picture 1" descr="ভাষাআন্দলনের মিছিল.jpg"/>
          <p:cNvPicPr>
            <a:picLocks noChangeAspect="1"/>
          </p:cNvPicPr>
          <p:nvPr/>
        </p:nvPicPr>
        <p:blipFill>
          <a:blip r:embed="rId2"/>
          <a:stretch>
            <a:fillRect/>
          </a:stretch>
        </p:blipFill>
        <p:spPr>
          <a:xfrm>
            <a:off x="4572000" y="1676400"/>
            <a:ext cx="4267200" cy="2819400"/>
          </a:xfrm>
          <a:prstGeom prst="rect">
            <a:avLst/>
          </a:prstGeom>
          <a:solidFill>
            <a:schemeClr val="accent2"/>
          </a:solidFill>
          <a:ln w="38100">
            <a:solidFill>
              <a:srgbClr val="FF0000"/>
            </a:solidFill>
          </a:ln>
        </p:spPr>
      </p:pic>
      <p:pic>
        <p:nvPicPr>
          <p:cNvPr id="2097157" name="Picture 2" descr="ভাষাআন্দলনের মিছিল-২.jpg"/>
          <p:cNvPicPr>
            <a:picLocks noChangeAspect="1"/>
          </p:cNvPicPr>
          <p:nvPr/>
        </p:nvPicPr>
        <p:blipFill>
          <a:blip r:embed="rId3"/>
          <a:stretch>
            <a:fillRect/>
          </a:stretch>
        </p:blipFill>
        <p:spPr>
          <a:xfrm>
            <a:off x="685800" y="1668192"/>
            <a:ext cx="3733800" cy="2819400"/>
          </a:xfrm>
          <a:prstGeom prst="rect">
            <a:avLst/>
          </a:prstGeom>
          <a:solidFill>
            <a:schemeClr val="accent2"/>
          </a:solidFill>
          <a:ln w="38100">
            <a:solidFill>
              <a:srgbClr val="FF0000"/>
            </a:solidFill>
          </a:ln>
        </p:spPr>
      </p:pic>
      <p:sp>
        <p:nvSpPr>
          <p:cNvPr id="1048595" name="TextBox 3"/>
          <p:cNvSpPr txBox="1"/>
          <p:nvPr/>
        </p:nvSpPr>
        <p:spPr>
          <a:xfrm>
            <a:off x="2438400" y="609600"/>
            <a:ext cx="4267200" cy="769441"/>
          </a:xfrm>
          <a:prstGeom prst="rect">
            <a:avLst/>
          </a:prstGeom>
          <a:solidFill>
            <a:schemeClr val="accent2"/>
          </a:solidFill>
          <a:ln w="38100">
            <a:solidFill>
              <a:srgbClr val="FF0000"/>
            </a:solidFill>
          </a:ln>
        </p:spPr>
        <p:txBody>
          <a:bodyPr wrap="square" rtlCol="0">
            <a:spAutoFit/>
          </a:bodyPr>
          <a:lstStyle/>
          <a:p>
            <a:pPr algn="ctr"/>
            <a:r>
              <a:rPr lang="bn-BD" sz="4400" dirty="0" smtClean="0">
                <a:latin typeface="Nikosh" pitchFamily="2" charset="0"/>
                <a:cs typeface="Nikosh" pitchFamily="2" charset="0"/>
              </a:rPr>
              <a:t>ছবিগুলো লক্ষ কর </a:t>
            </a:r>
            <a:endParaRPr lang="en-US" sz="4400" dirty="0">
              <a:latin typeface="Nikosh" pitchFamily="2" charset="0"/>
              <a:cs typeface="Nikosh" pitchFamily="2" charset="0"/>
            </a:endParaRPr>
          </a:p>
        </p:txBody>
      </p:sp>
      <p:sp>
        <p:nvSpPr>
          <p:cNvPr id="1048596" name="TextBox 4"/>
          <p:cNvSpPr txBox="1"/>
          <p:nvPr/>
        </p:nvSpPr>
        <p:spPr>
          <a:xfrm>
            <a:off x="1371600" y="5715000"/>
            <a:ext cx="5715000" cy="1412240"/>
          </a:xfrm>
          <a:prstGeom prst="rect">
            <a:avLst/>
          </a:prstGeom>
          <a:solidFill>
            <a:schemeClr val="accent2"/>
          </a:solidFill>
          <a:ln w="38100">
            <a:solidFill>
              <a:srgbClr val="FF0000"/>
            </a:solidFill>
          </a:ln>
        </p:spPr>
        <p:txBody>
          <a:bodyPr wrap="square" rtlCol="0">
            <a:spAutoFit/>
          </a:bodyPr>
          <a:lstStyle/>
          <a:p>
            <a:pPr algn="ctr"/>
            <a:r>
              <a:rPr lang="bn-BD" sz="4400" dirty="0" smtClean="0">
                <a:latin typeface="Nikosh" pitchFamily="2" charset="0"/>
                <a:cs typeface="Nikosh" pitchFamily="2" charset="0"/>
              </a:rPr>
              <a:t>ভাষা আন্দোলনের মিছিলের ছবি  </a:t>
            </a:r>
          </a:p>
        </p:txBody>
      </p:sp>
      <p:sp>
        <p:nvSpPr>
          <p:cNvPr id="1048597" name="TextBox 5"/>
          <p:cNvSpPr txBox="1"/>
          <p:nvPr/>
        </p:nvSpPr>
        <p:spPr>
          <a:xfrm>
            <a:off x="1524000" y="4800600"/>
            <a:ext cx="5715000" cy="1412240"/>
          </a:xfrm>
          <a:prstGeom prst="rect">
            <a:avLst/>
          </a:prstGeom>
          <a:solidFill>
            <a:schemeClr val="accent2"/>
          </a:solidFill>
          <a:ln w="38100">
            <a:solidFill>
              <a:srgbClr val="FF0000"/>
            </a:solidFill>
          </a:ln>
        </p:spPr>
        <p:txBody>
          <a:bodyPr wrap="square" rtlCol="0">
            <a:spAutoFit/>
          </a:bodyPr>
          <a:lstStyle/>
          <a:p>
            <a:pPr algn="ctr"/>
            <a:r>
              <a:rPr lang="bn-BD" sz="4400" dirty="0" smtClean="0">
                <a:latin typeface="Nikosh" pitchFamily="2" charset="0"/>
                <a:cs typeface="Nikosh" pitchFamily="2" charset="0"/>
              </a:rPr>
              <a:t>ছবিগুলো কী নির্দেশ করছে?   </a:t>
            </a: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097157"/>
                                        </p:tgtEl>
                                        <p:attrNameLst>
                                          <p:attrName>style.visibility</p:attrName>
                                        </p:attrNameLst>
                                      </p:cBhvr>
                                      <p:to>
                                        <p:strVal val="visible"/>
                                      </p:to>
                                    </p:set>
                                    <p:animEffect transition="in" filter="diamond(in)">
                                      <p:cBhvr>
                                        <p:cTn id="7" dur="2000"/>
                                        <p:tgtEl>
                                          <p:spTgt spid="2097157"/>
                                        </p:tgtEl>
                                      </p:cBhvr>
                                    </p:animEffect>
                                  </p:childTnLst>
                                </p:cTn>
                              </p:par>
                              <p:par>
                                <p:cTn id="8" presetID="8" presetClass="entr" presetSubtype="16" fill="hold" nodeType="withEffect">
                                  <p:stCondLst>
                                    <p:cond delay="0"/>
                                  </p:stCondLst>
                                  <p:childTnLst>
                                    <p:set>
                                      <p:cBhvr>
                                        <p:cTn id="9" dur="1" fill="hold">
                                          <p:stCondLst>
                                            <p:cond delay="0"/>
                                          </p:stCondLst>
                                        </p:cTn>
                                        <p:tgtEl>
                                          <p:spTgt spid="2097156"/>
                                        </p:tgtEl>
                                        <p:attrNameLst>
                                          <p:attrName>style.visibility</p:attrName>
                                        </p:attrNameLst>
                                      </p:cBhvr>
                                      <p:to>
                                        <p:strVal val="visible"/>
                                      </p:to>
                                    </p:set>
                                    <p:animEffect transition="in" filter="diamond(in)">
                                      <p:cBhvr>
                                        <p:cTn id="10" dur="2000"/>
                                        <p:tgtEl>
                                          <p:spTgt spid="2097156"/>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048595"/>
                                        </p:tgtEl>
                                        <p:attrNameLst>
                                          <p:attrName>style.visibility</p:attrName>
                                        </p:attrNameLst>
                                      </p:cBhvr>
                                      <p:to>
                                        <p:strVal val="visible"/>
                                      </p:to>
                                    </p:set>
                                    <p:anim calcmode="lin" valueType="num">
                                      <p:cBhvr additive="base">
                                        <p:cTn id="15" dur="500" fill="hold"/>
                                        <p:tgtEl>
                                          <p:spTgt spid="1048595"/>
                                        </p:tgtEl>
                                        <p:attrNameLst>
                                          <p:attrName>ppt_x</p:attrName>
                                        </p:attrNameLst>
                                      </p:cBhvr>
                                      <p:tavLst>
                                        <p:tav tm="0">
                                          <p:val>
                                            <p:strVal val="#ppt_x"/>
                                          </p:val>
                                        </p:tav>
                                        <p:tav tm="100000">
                                          <p:val>
                                            <p:strVal val="#ppt_x"/>
                                          </p:val>
                                        </p:tav>
                                      </p:tavLst>
                                    </p:anim>
                                    <p:anim calcmode="lin" valueType="num">
                                      <p:cBhvr additive="base">
                                        <p:cTn id="16" dur="500" fill="hold"/>
                                        <p:tgtEl>
                                          <p:spTgt spid="1048595"/>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048597"/>
                                        </p:tgtEl>
                                        <p:attrNameLst>
                                          <p:attrName>style.visibility</p:attrName>
                                        </p:attrNameLst>
                                      </p:cBhvr>
                                      <p:to>
                                        <p:strVal val="visible"/>
                                      </p:to>
                                    </p:set>
                                    <p:anim calcmode="lin" valueType="num">
                                      <p:cBhvr additive="base">
                                        <p:cTn id="21" dur="500" fill="hold"/>
                                        <p:tgtEl>
                                          <p:spTgt spid="1048597"/>
                                        </p:tgtEl>
                                        <p:attrNameLst>
                                          <p:attrName>ppt_x</p:attrName>
                                        </p:attrNameLst>
                                      </p:cBhvr>
                                      <p:tavLst>
                                        <p:tav tm="0">
                                          <p:val>
                                            <p:strVal val="#ppt_x"/>
                                          </p:val>
                                        </p:tav>
                                        <p:tav tm="100000">
                                          <p:val>
                                            <p:strVal val="#ppt_x"/>
                                          </p:val>
                                        </p:tav>
                                      </p:tavLst>
                                    </p:anim>
                                    <p:anim calcmode="lin" valueType="num">
                                      <p:cBhvr additive="base">
                                        <p:cTn id="22" dur="500" fill="hold"/>
                                        <p:tgtEl>
                                          <p:spTgt spid="104859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1048596"/>
                                        </p:tgtEl>
                                        <p:attrNameLst>
                                          <p:attrName>style.visibility</p:attrName>
                                        </p:attrNameLst>
                                      </p:cBhvr>
                                      <p:to>
                                        <p:strVal val="visible"/>
                                      </p:to>
                                    </p:set>
                                    <p:animEffect transition="in" filter="diamond(in)">
                                      <p:cBhvr>
                                        <p:cTn id="27" dur="2000"/>
                                        <p:tgtEl>
                                          <p:spTgt spid="10485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595" grpId="0" animBg="1"/>
      <p:bldP spid="1048596" grpId="0" animBg="1"/>
      <p:bldP spid="104859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2D04F"/>
        </a:solidFill>
        <a:effectLst/>
      </p:bgPr>
    </p:bg>
    <p:spTree>
      <p:nvGrpSpPr>
        <p:cNvPr id="1" name=""/>
        <p:cNvGrpSpPr/>
        <p:nvPr/>
      </p:nvGrpSpPr>
      <p:grpSpPr>
        <a:xfrm>
          <a:off x="0" y="0"/>
          <a:ext cx="0" cy="0"/>
          <a:chOff x="0" y="0"/>
          <a:chExt cx="0" cy="0"/>
        </a:xfrm>
      </p:grpSpPr>
      <p:pic>
        <p:nvPicPr>
          <p:cNvPr id="2097158" name="Picture 2" descr="প্রথম শহীদ মিনার.jpg"/>
          <p:cNvPicPr>
            <a:picLocks noChangeAspect="1"/>
          </p:cNvPicPr>
          <p:nvPr/>
        </p:nvPicPr>
        <p:blipFill>
          <a:blip r:embed="rId2"/>
          <a:stretch>
            <a:fillRect/>
          </a:stretch>
        </p:blipFill>
        <p:spPr>
          <a:xfrm>
            <a:off x="2895600" y="3581400"/>
            <a:ext cx="2143125" cy="2143125"/>
          </a:xfrm>
          <a:prstGeom prst="rect">
            <a:avLst/>
          </a:prstGeom>
          <a:ln w="38100">
            <a:solidFill>
              <a:srgbClr val="FF0000"/>
            </a:solidFill>
          </a:ln>
        </p:spPr>
      </p:pic>
      <p:pic>
        <p:nvPicPr>
          <p:cNvPr id="2097159" name="Picture 3" descr="ভাষা শহীদ.jpg"/>
          <p:cNvPicPr>
            <a:picLocks noChangeAspect="1"/>
          </p:cNvPicPr>
          <p:nvPr/>
        </p:nvPicPr>
        <p:blipFill>
          <a:blip r:embed="rId3"/>
          <a:stretch>
            <a:fillRect/>
          </a:stretch>
        </p:blipFill>
        <p:spPr>
          <a:xfrm>
            <a:off x="4419600" y="1295400"/>
            <a:ext cx="4343400" cy="1981200"/>
          </a:xfrm>
          <a:prstGeom prst="rect">
            <a:avLst/>
          </a:prstGeom>
          <a:ln w="38100">
            <a:solidFill>
              <a:srgbClr val="FF0000"/>
            </a:solidFill>
          </a:ln>
        </p:spPr>
      </p:pic>
      <p:sp>
        <p:nvSpPr>
          <p:cNvPr id="1048598" name="TextBox 4"/>
          <p:cNvSpPr txBox="1"/>
          <p:nvPr/>
        </p:nvSpPr>
        <p:spPr>
          <a:xfrm>
            <a:off x="2438400" y="304800"/>
            <a:ext cx="4267200" cy="769441"/>
          </a:xfrm>
          <a:prstGeom prst="rect">
            <a:avLst/>
          </a:prstGeom>
          <a:solidFill>
            <a:schemeClr val="accent2">
              <a:lumMod val="20000"/>
              <a:lumOff val="80000"/>
            </a:schemeClr>
          </a:solidFill>
          <a:ln w="38100">
            <a:solidFill>
              <a:srgbClr val="FF0000"/>
            </a:solidFill>
          </a:ln>
        </p:spPr>
        <p:txBody>
          <a:bodyPr wrap="square" rtlCol="0">
            <a:spAutoFit/>
          </a:bodyPr>
          <a:lstStyle/>
          <a:p>
            <a:pPr algn="ctr"/>
            <a:r>
              <a:rPr lang="bn-BD" sz="4400" dirty="0" smtClean="0">
                <a:latin typeface="Nikosh" pitchFamily="2" charset="0"/>
                <a:cs typeface="Nikosh" pitchFamily="2" charset="0"/>
              </a:rPr>
              <a:t>ভাষা শহিদ </a:t>
            </a:r>
            <a:endParaRPr lang="en-US" sz="4400" dirty="0">
              <a:latin typeface="Nikosh" pitchFamily="2" charset="0"/>
              <a:cs typeface="Nikosh" pitchFamily="2" charset="0"/>
            </a:endParaRPr>
          </a:p>
        </p:txBody>
      </p:sp>
      <p:sp>
        <p:nvSpPr>
          <p:cNvPr id="1048599" name="TextBox 5"/>
          <p:cNvSpPr txBox="1"/>
          <p:nvPr/>
        </p:nvSpPr>
        <p:spPr>
          <a:xfrm>
            <a:off x="609600" y="5867400"/>
            <a:ext cx="7467600" cy="769441"/>
          </a:xfrm>
          <a:prstGeom prst="rect">
            <a:avLst/>
          </a:prstGeom>
          <a:solidFill>
            <a:schemeClr val="tx2">
              <a:lumMod val="40000"/>
              <a:lumOff val="60000"/>
            </a:schemeClr>
          </a:solidFill>
          <a:ln w="38100">
            <a:solidFill>
              <a:srgbClr val="FF0000"/>
            </a:solidFill>
          </a:ln>
        </p:spPr>
        <p:txBody>
          <a:bodyPr wrap="square" rtlCol="0">
            <a:spAutoFit/>
          </a:bodyPr>
          <a:lstStyle/>
          <a:p>
            <a:pPr algn="ctr"/>
            <a:r>
              <a:rPr lang="bn-BD" sz="4400" dirty="0" smtClean="0">
                <a:latin typeface="Nikosh" pitchFamily="2" charset="0"/>
                <a:cs typeface="Nikosh" pitchFamily="2" charset="0"/>
              </a:rPr>
              <a:t>বাংলাদেশের প্রথম শহিদ মিনার </a:t>
            </a:r>
            <a:endParaRPr lang="en-US" sz="4400" dirty="0">
              <a:latin typeface="Nikosh" pitchFamily="2" charset="0"/>
              <a:cs typeface="Nikosh" pitchFamily="2" charset="0"/>
            </a:endParaRPr>
          </a:p>
        </p:txBody>
      </p:sp>
      <p:pic>
        <p:nvPicPr>
          <p:cNvPr id="2097160" name="Picture 6" descr="বা বি প অধ্যায়-১-৩.jpg"/>
          <p:cNvPicPr>
            <a:picLocks noChangeAspect="1"/>
          </p:cNvPicPr>
          <p:nvPr/>
        </p:nvPicPr>
        <p:blipFill>
          <a:blip r:embed="rId4"/>
          <a:stretch>
            <a:fillRect/>
          </a:stretch>
        </p:blipFill>
        <p:spPr>
          <a:xfrm>
            <a:off x="381000" y="1295400"/>
            <a:ext cx="3810000" cy="1981200"/>
          </a:xfrm>
          <a:prstGeom prst="rect">
            <a:avLst/>
          </a:prstGeom>
          <a:ln w="38100">
            <a:solidFill>
              <a:srgbClr val="FF0000"/>
            </a:solidFill>
          </a:ln>
        </p:spPr>
      </p:pic>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2097159"/>
                                        </p:tgtEl>
                                        <p:attrNameLst>
                                          <p:attrName>style.visibility</p:attrName>
                                        </p:attrNameLst>
                                      </p:cBhvr>
                                      <p:to>
                                        <p:strVal val="visible"/>
                                      </p:to>
                                    </p:set>
                                    <p:animEffect transition="in" filter="diamond(in)">
                                      <p:cBhvr>
                                        <p:cTn id="7" dur="2000"/>
                                        <p:tgtEl>
                                          <p:spTgt spid="2097159"/>
                                        </p:tgtEl>
                                      </p:cBhvr>
                                    </p:animEffect>
                                  </p:childTnLst>
                                </p:cTn>
                              </p:par>
                              <p:par>
                                <p:cTn id="8" presetID="8" presetClass="entr" presetSubtype="16" fill="hold" nodeType="withEffect">
                                  <p:stCondLst>
                                    <p:cond delay="0"/>
                                  </p:stCondLst>
                                  <p:childTnLst>
                                    <p:set>
                                      <p:cBhvr>
                                        <p:cTn id="9" dur="1" fill="hold">
                                          <p:stCondLst>
                                            <p:cond delay="0"/>
                                          </p:stCondLst>
                                        </p:cTn>
                                        <p:tgtEl>
                                          <p:spTgt spid="2097158"/>
                                        </p:tgtEl>
                                        <p:attrNameLst>
                                          <p:attrName>style.visibility</p:attrName>
                                        </p:attrNameLst>
                                      </p:cBhvr>
                                      <p:to>
                                        <p:strVal val="visible"/>
                                      </p:to>
                                    </p:set>
                                    <p:animEffect transition="in" filter="diamond(in)">
                                      <p:cBhvr>
                                        <p:cTn id="10" dur="2000"/>
                                        <p:tgtEl>
                                          <p:spTgt spid="2097158"/>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048598"/>
                                        </p:tgtEl>
                                        <p:attrNameLst>
                                          <p:attrName>style.visibility</p:attrName>
                                        </p:attrNameLst>
                                      </p:cBhvr>
                                      <p:to>
                                        <p:strVal val="visible"/>
                                      </p:to>
                                    </p:set>
                                    <p:anim calcmode="lin" valueType="num">
                                      <p:cBhvr additive="base">
                                        <p:cTn id="15" dur="500" fill="hold"/>
                                        <p:tgtEl>
                                          <p:spTgt spid="1048598"/>
                                        </p:tgtEl>
                                        <p:attrNameLst>
                                          <p:attrName>ppt_x</p:attrName>
                                        </p:attrNameLst>
                                      </p:cBhvr>
                                      <p:tavLst>
                                        <p:tav tm="0">
                                          <p:val>
                                            <p:strVal val="#ppt_x"/>
                                          </p:val>
                                        </p:tav>
                                        <p:tav tm="100000">
                                          <p:val>
                                            <p:strVal val="#ppt_x"/>
                                          </p:val>
                                        </p:tav>
                                      </p:tavLst>
                                    </p:anim>
                                    <p:anim calcmode="lin" valueType="num">
                                      <p:cBhvr additive="base">
                                        <p:cTn id="16" dur="500" fill="hold"/>
                                        <p:tgtEl>
                                          <p:spTgt spid="1048598"/>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8" presetClass="entr" presetSubtype="16" fill="hold" grpId="0" nodeType="clickEffect">
                                  <p:stCondLst>
                                    <p:cond delay="0"/>
                                  </p:stCondLst>
                                  <p:childTnLst>
                                    <p:set>
                                      <p:cBhvr>
                                        <p:cTn id="20" dur="1" fill="hold">
                                          <p:stCondLst>
                                            <p:cond delay="0"/>
                                          </p:stCondLst>
                                        </p:cTn>
                                        <p:tgtEl>
                                          <p:spTgt spid="1048599"/>
                                        </p:tgtEl>
                                        <p:attrNameLst>
                                          <p:attrName>style.visibility</p:attrName>
                                        </p:attrNameLst>
                                      </p:cBhvr>
                                      <p:to>
                                        <p:strVal val="visible"/>
                                      </p:to>
                                    </p:set>
                                    <p:animEffect transition="in" filter="diamond(in)">
                                      <p:cBhvr>
                                        <p:cTn id="21" dur="2000"/>
                                        <p:tgtEl>
                                          <p:spTgt spid="10485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598" grpId="0" animBg="1"/>
      <p:bldP spid="104859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92D04F"/>
        </a:solidFill>
        <a:effectLst/>
      </p:bgPr>
    </p:bg>
    <p:spTree>
      <p:nvGrpSpPr>
        <p:cNvPr id="1" name=""/>
        <p:cNvGrpSpPr/>
        <p:nvPr/>
      </p:nvGrpSpPr>
      <p:grpSpPr>
        <a:xfrm>
          <a:off x="0" y="0"/>
          <a:ext cx="0" cy="0"/>
          <a:chOff x="0" y="0"/>
          <a:chExt cx="0" cy="0"/>
        </a:xfrm>
      </p:grpSpPr>
      <p:sp>
        <p:nvSpPr>
          <p:cNvPr id="1048594" name="TextBox 1"/>
          <p:cNvSpPr txBox="1"/>
          <p:nvPr/>
        </p:nvSpPr>
        <p:spPr>
          <a:xfrm>
            <a:off x="914400" y="2438400"/>
            <a:ext cx="7086600" cy="1882140"/>
          </a:xfrm>
          <a:prstGeom prst="rect">
            <a:avLst/>
          </a:prstGeom>
          <a:solidFill>
            <a:srgbClr val="D04617"/>
          </a:solidFill>
          <a:ln w="57150">
            <a:solidFill>
              <a:srgbClr val="C00000"/>
            </a:solidFill>
          </a:ln>
        </p:spPr>
        <p:txBody>
          <a:bodyPr wrap="square" rtlCol="0">
            <a:spAutoFit/>
          </a:bodyPr>
          <a:lstStyle/>
          <a:p>
            <a:pPr algn="ctr"/>
            <a:r>
              <a:rPr lang="bn-BD" sz="4000" dirty="0" smtClean="0">
                <a:latin typeface="Nikosh" pitchFamily="2" charset="0"/>
                <a:cs typeface="Nikosh" pitchFamily="2" charset="0"/>
              </a:rPr>
              <a:t>আজকের পাঠঃ </a:t>
            </a:r>
            <a:endParaRPr lang="en-US" sz="4000" dirty="0" smtClean="0">
              <a:latin typeface="Times New Roman" pitchFamily="18" charset="0"/>
              <a:cs typeface="Times New Roman" pitchFamily="18" charset="0"/>
            </a:endParaRPr>
          </a:p>
          <a:p>
            <a:pPr algn="ctr"/>
            <a:r>
              <a:rPr lang="bn-BD" sz="4000" dirty="0" smtClean="0">
                <a:latin typeface="Nikosh" pitchFamily="2" charset="0"/>
                <a:cs typeface="Nikosh" pitchFamily="2" charset="0"/>
              </a:rPr>
              <a:t>বাঙালির জাতীয়তাবাদের বিকাশে ভাষা আন্দোলন।   </a:t>
            </a:r>
            <a:endParaRPr lang="en-US" sz="4000" dirty="0" smtClean="0">
              <a:latin typeface="Times New Roman" pitchFamily="18" charset="0"/>
              <a:cs typeface="Times New Roman" pitchFamily="18" charset="0"/>
            </a:endParaRPr>
          </a:p>
        </p:txBody>
      </p:sp>
    </p:spTree>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048594"/>
                                        </p:tgtEl>
                                        <p:attrNameLst>
                                          <p:attrName>style.visibility</p:attrName>
                                        </p:attrNameLst>
                                      </p:cBhvr>
                                      <p:to>
                                        <p:strVal val="visible"/>
                                      </p:to>
                                    </p:set>
                                    <p:animEffect transition="in" filter="diamond(in)">
                                      <p:cBhvr>
                                        <p:cTn id="7" dur="2000"/>
                                        <p:tgtEl>
                                          <p:spTgt spid="10485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59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92D04F"/>
        </a:solidFill>
        <a:effectLst/>
      </p:bgPr>
    </p:bg>
    <p:spTree>
      <p:nvGrpSpPr>
        <p:cNvPr id="1" name=""/>
        <p:cNvGrpSpPr/>
        <p:nvPr/>
      </p:nvGrpSpPr>
      <p:grpSpPr>
        <a:xfrm>
          <a:off x="0" y="0"/>
          <a:ext cx="0" cy="0"/>
          <a:chOff x="0" y="0"/>
          <a:chExt cx="0" cy="0"/>
        </a:xfrm>
      </p:grpSpPr>
      <p:sp>
        <p:nvSpPr>
          <p:cNvPr id="1048600" name="TextBox 1"/>
          <p:cNvSpPr txBox="1"/>
          <p:nvPr/>
        </p:nvSpPr>
        <p:spPr>
          <a:xfrm>
            <a:off x="1137816" y="990600"/>
            <a:ext cx="6149383" cy="1170941"/>
          </a:xfrm>
          <a:prstGeom prst="rect">
            <a:avLst/>
          </a:prstGeom>
          <a:solidFill>
            <a:srgbClr val="FFCC99"/>
          </a:solidFill>
          <a:ln w="57150">
            <a:solidFill>
              <a:schemeClr val="accent2"/>
            </a:solidFill>
          </a:ln>
        </p:spPr>
        <p:txBody>
          <a:bodyPr wrap="square" rtlCol="0">
            <a:spAutoFit/>
          </a:bodyPr>
          <a:lstStyle/>
          <a:p>
            <a:r>
              <a:rPr lang="bn-BD" sz="7200" dirty="0" smtClean="0">
                <a:latin typeface="Nikosh" pitchFamily="2" charset="0"/>
                <a:cs typeface="Nikosh" pitchFamily="2" charset="0"/>
              </a:rPr>
              <a:t>শিক্ষণ ফল </a:t>
            </a:r>
            <a:endParaRPr lang="en-US" sz="7200" dirty="0">
              <a:latin typeface="Nikosh" pitchFamily="2" charset="0"/>
              <a:cs typeface="Nikosh" pitchFamily="2" charset="0"/>
            </a:endParaRPr>
          </a:p>
        </p:txBody>
      </p:sp>
      <p:sp>
        <p:nvSpPr>
          <p:cNvPr id="1048601" name="Rectangle 2"/>
          <p:cNvSpPr/>
          <p:nvPr/>
        </p:nvSpPr>
        <p:spPr>
          <a:xfrm>
            <a:off x="762000" y="2971800"/>
            <a:ext cx="7086600" cy="2819400"/>
          </a:xfrm>
          <a:prstGeom prst="rect">
            <a:avLst/>
          </a:prstGeom>
          <a:solidFill>
            <a:srgbClr val="FFE5E5"/>
          </a:solid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BD" sz="3600" dirty="0" smtClean="0">
                <a:solidFill>
                  <a:schemeClr val="tx1"/>
                </a:solidFill>
                <a:latin typeface="Nikosh" pitchFamily="2" charset="0"/>
                <a:cs typeface="Nikosh" pitchFamily="2" charset="0"/>
              </a:rPr>
              <a:t>এই পাঠ শেষে শিক্ষার্থীরা-</a:t>
            </a:r>
          </a:p>
          <a:p>
            <a:pPr algn="just">
              <a:buFont typeface="Wingdings" pitchFamily="2" charset="2"/>
              <a:buChar char="§"/>
            </a:pPr>
            <a:r>
              <a:rPr lang="bn-BD" sz="3600" dirty="0" smtClean="0">
                <a:solidFill>
                  <a:schemeClr val="tx1"/>
                </a:solidFill>
                <a:latin typeface="Nikosh" pitchFamily="2" charset="0"/>
                <a:cs typeface="Nikosh" pitchFamily="2" charset="0"/>
              </a:rPr>
              <a:t> ভাষা আন্দোলন কী বলতে পারবে। </a:t>
            </a:r>
          </a:p>
          <a:p>
            <a:pPr algn="just">
              <a:buFont typeface="Wingdings" pitchFamily="2" charset="2"/>
              <a:buChar char="§"/>
            </a:pPr>
            <a:r>
              <a:rPr lang="bn-BD" sz="3600" dirty="0" smtClean="0">
                <a:solidFill>
                  <a:schemeClr val="tx1"/>
                </a:solidFill>
                <a:latin typeface="Nikosh" pitchFamily="2" charset="0"/>
                <a:cs typeface="Nikosh" pitchFamily="2" charset="0"/>
              </a:rPr>
              <a:t> ভাষা আন্দোলনের পটভূমি ও তাৎপর্য ব্যাখ্যা করতে পারবে। </a:t>
            </a:r>
            <a:endParaRPr lang="en-US" sz="3600" dirty="0">
              <a:solidFill>
                <a:schemeClr val="tx1"/>
              </a:solidFill>
              <a:latin typeface="Nikosh" pitchFamily="2" charset="0"/>
              <a:cs typeface="Nikosh" pitchFamily="2"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048600"/>
                                        </p:tgtEl>
                                        <p:attrNameLst>
                                          <p:attrName>style.visibility</p:attrName>
                                        </p:attrNameLst>
                                      </p:cBhvr>
                                      <p:to>
                                        <p:strVal val="visible"/>
                                      </p:to>
                                    </p:set>
                                    <p:animEffect transition="in" filter="diamond(in)">
                                      <p:cBhvr>
                                        <p:cTn id="7" dur="2000"/>
                                        <p:tgtEl>
                                          <p:spTgt spid="104860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048601">
                                            <p:txEl>
                                              <p:pRg st="1" end="1"/>
                                            </p:txEl>
                                          </p:spTgt>
                                        </p:tgtEl>
                                        <p:attrNameLst>
                                          <p:attrName>style.visibility</p:attrName>
                                        </p:attrNameLst>
                                      </p:cBhvr>
                                      <p:to>
                                        <p:strVal val="visible"/>
                                      </p:to>
                                    </p:set>
                                    <p:anim calcmode="lin" valueType="num">
                                      <p:cBhvr additive="base">
                                        <p:cTn id="12" dur="500" fill="hold"/>
                                        <p:tgtEl>
                                          <p:spTgt spid="1048601">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04860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048601">
                                            <p:txEl>
                                              <p:pRg st="2" end="2"/>
                                            </p:txEl>
                                          </p:spTgt>
                                        </p:tgtEl>
                                        <p:attrNameLst>
                                          <p:attrName>style.visibility</p:attrName>
                                        </p:attrNameLst>
                                      </p:cBhvr>
                                      <p:to>
                                        <p:strVal val="visible"/>
                                      </p:to>
                                    </p:set>
                                    <p:anim calcmode="lin" valueType="num">
                                      <p:cBhvr additive="base">
                                        <p:cTn id="18" dur="500" fill="hold"/>
                                        <p:tgtEl>
                                          <p:spTgt spid="1048601">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04860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0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92D04F"/>
        </a:solidFill>
        <a:effectLst/>
      </p:bgPr>
    </p:bg>
    <p:spTree>
      <p:nvGrpSpPr>
        <p:cNvPr id="1" name=""/>
        <p:cNvGrpSpPr/>
        <p:nvPr/>
      </p:nvGrpSpPr>
      <p:grpSpPr>
        <a:xfrm>
          <a:off x="0" y="0"/>
          <a:ext cx="0" cy="0"/>
          <a:chOff x="0" y="0"/>
          <a:chExt cx="0" cy="0"/>
        </a:xfrm>
      </p:grpSpPr>
      <p:pic>
        <p:nvPicPr>
          <p:cNvPr id="2097161" name="Picture 1" descr="ভাষাআন্দলনের মিছিল-২.jpg"/>
          <p:cNvPicPr>
            <a:picLocks noChangeAspect="1"/>
          </p:cNvPicPr>
          <p:nvPr/>
        </p:nvPicPr>
        <p:blipFill>
          <a:blip r:embed="rId2"/>
          <a:stretch>
            <a:fillRect/>
          </a:stretch>
        </p:blipFill>
        <p:spPr>
          <a:xfrm>
            <a:off x="1295400" y="457200"/>
            <a:ext cx="6400800" cy="3810000"/>
          </a:xfrm>
          <a:prstGeom prst="rect">
            <a:avLst/>
          </a:prstGeom>
          <a:ln w="57150">
            <a:solidFill>
              <a:srgbClr val="C00000"/>
            </a:solidFill>
          </a:ln>
        </p:spPr>
      </p:pic>
      <p:sp>
        <p:nvSpPr>
          <p:cNvPr id="1048602" name="Rectangle 2"/>
          <p:cNvSpPr/>
          <p:nvPr/>
        </p:nvSpPr>
        <p:spPr>
          <a:xfrm>
            <a:off x="381000" y="4648200"/>
            <a:ext cx="8001000" cy="1600200"/>
          </a:xfrm>
          <a:prstGeom prst="rect">
            <a:avLst/>
          </a:prstGeom>
          <a:solidFill>
            <a:srgbClr val="D04617"/>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BD" sz="4000" dirty="0" smtClean="0">
                <a:solidFill>
                  <a:schemeClr val="tx1"/>
                </a:solidFill>
                <a:latin typeface="Nikosh" pitchFamily="2" charset="0"/>
                <a:cs typeface="Nikosh" pitchFamily="2" charset="0"/>
              </a:rPr>
              <a:t>ভাষা আন্দোলনঃ বাঙালির জাতীয়তাবাদী চেতনা বিকাশের প্রথম আন্দোলন ছিল এই আন্দোলন। </a:t>
            </a:r>
            <a:endParaRPr lang="en-US" sz="4000" dirty="0">
              <a:solidFill>
                <a:schemeClr val="tx1"/>
              </a:solidFill>
              <a:latin typeface="Nikosh" pitchFamily="2" charset="0"/>
              <a:cs typeface="Nikosh" pitchFamily="2" charset="0"/>
            </a:endParaRPr>
          </a:p>
        </p:txBody>
      </p:sp>
    </p:spTree>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097161"/>
                                        </p:tgtEl>
                                        <p:attrNameLst>
                                          <p:attrName>style.visibility</p:attrName>
                                        </p:attrNameLst>
                                      </p:cBhvr>
                                      <p:to>
                                        <p:strVal val="visible"/>
                                      </p:to>
                                    </p:set>
                                    <p:animEffect transition="in" filter="diamond(in)">
                                      <p:cBhvr>
                                        <p:cTn id="7" dur="2000"/>
                                        <p:tgtEl>
                                          <p:spTgt spid="209716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48602"/>
                                        </p:tgtEl>
                                        <p:attrNameLst>
                                          <p:attrName>style.visibility</p:attrName>
                                        </p:attrNameLst>
                                      </p:cBhvr>
                                      <p:to>
                                        <p:strVal val="visible"/>
                                      </p:to>
                                    </p:set>
                                    <p:anim calcmode="lin" valueType="num">
                                      <p:cBhvr additive="base">
                                        <p:cTn id="12" dur="500" fill="hold"/>
                                        <p:tgtEl>
                                          <p:spTgt spid="1048602"/>
                                        </p:tgtEl>
                                        <p:attrNameLst>
                                          <p:attrName>ppt_x</p:attrName>
                                        </p:attrNameLst>
                                      </p:cBhvr>
                                      <p:tavLst>
                                        <p:tav tm="0">
                                          <p:val>
                                            <p:strVal val="#ppt_x"/>
                                          </p:val>
                                        </p:tav>
                                        <p:tav tm="100000">
                                          <p:val>
                                            <p:strVal val="#ppt_x"/>
                                          </p:val>
                                        </p:tav>
                                      </p:tavLst>
                                    </p:anim>
                                    <p:anim calcmode="lin" valueType="num">
                                      <p:cBhvr additive="base">
                                        <p:cTn id="13" dur="500" fill="hold"/>
                                        <p:tgtEl>
                                          <p:spTgt spid="104860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02"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0</TotalTime>
  <Words>507</Words>
  <Application>Microsoft Office PowerPoint</Application>
  <PresentationFormat>On-screen Show (4:3)</PresentationFormat>
  <Paragraphs>61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Aspect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NAYAN</cp:lastModifiedBy>
  <cp:revision>2</cp:revision>
  <dcterms:created xsi:type="dcterms:W3CDTF">2006-08-15T12:00:00Z</dcterms:created>
  <dcterms:modified xsi:type="dcterms:W3CDTF">2021-08-19T07:52:21Z</dcterms:modified>
</cp:coreProperties>
</file>