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70" r:id="rId14"/>
    <p:sldId id="271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C6F5D-C0C2-4C27-AF57-C86FB44F69A4}" type="datetimeFigureOut">
              <a:rPr lang="en-US" smtClean="0"/>
              <a:t>01-Jan-09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DB0FC-E257-4125-8863-B196EA86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DB0FC-E257-4125-8863-B196EA8658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DB0FC-E257-4125-8863-B196EA8658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2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052" y="1816100"/>
            <a:ext cx="8739893" cy="923330"/>
          </a:xfrm>
          <a:prstGeom prst="rect">
            <a:avLst/>
          </a:prstGeom>
          <a:solidFill>
            <a:srgbClr val="FFFF00"/>
          </a:solidFill>
          <a:effectLst/>
          <a:scene3d>
            <a:camera prst="obliqueBottom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as-IN" sz="5400" b="1" dirty="0"/>
              <a:t>আজকের ক্লাসে সবাইকে স্বাগত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2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427" y="1052156"/>
            <a:ext cx="141737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 smtClean="0"/>
              <a:t>বাঁখারি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660465" y="990600"/>
            <a:ext cx="312205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b="1" dirty="0"/>
              <a:t>কাঁধের দুদিকে দুপ্রান্তে ঝুলিয়ে </a:t>
            </a:r>
            <a:endParaRPr lang="bn-IN" b="1" dirty="0" smtClean="0"/>
          </a:p>
          <a:p>
            <a:r>
              <a:rPr lang="bn-IN" b="1" dirty="0" smtClean="0"/>
              <a:t>বোঝা </a:t>
            </a:r>
            <a:r>
              <a:rPr lang="bn-IN" b="1" dirty="0"/>
              <a:t>বহনের বাঁশের ফালি।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71753" y="3167079"/>
            <a:ext cx="128272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 smtClean="0"/>
              <a:t>উদয়াস্ত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857568" y="3194862"/>
            <a:ext cx="306846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b="1" dirty="0"/>
              <a:t>আবির্ভাব ও তিরোভাব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232053" y="5486400"/>
            <a:ext cx="105394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b="1" dirty="0"/>
              <a:t>মূক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172200" y="5486400"/>
            <a:ext cx="151195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000" b="1" dirty="0"/>
              <a:t>বধির</a:t>
            </a:r>
            <a:r>
              <a:rPr lang="bn-IN" sz="2000" b="1" dirty="0" smtClean="0"/>
              <a:t>, </a:t>
            </a:r>
            <a:r>
              <a:rPr lang="bn-IN" sz="2000" b="1" dirty="0"/>
              <a:t>বোবা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44" y="723905"/>
            <a:ext cx="2597253" cy="1586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08635"/>
            <a:ext cx="2666542" cy="1809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41" y="47244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72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431" y="6043061"/>
            <a:ext cx="830580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/>
              <a:t> </a:t>
            </a:r>
            <a:r>
              <a:rPr lang="bn-IN" dirty="0" smtClean="0"/>
              <a:t> রবীন্দ্রনাথ </a:t>
            </a:r>
            <a:r>
              <a:rPr lang="bn-IN" dirty="0"/>
              <a:t>ঠাকুর মূলত প্রতিবন্ধী মানুষের আশ্রয়ের জন্য একটি জগৎ তৈরি করেছেন এবং সেইসঙ্গে তাদের প্রতি আমাদের মমত্ববোধের উদ্বোধন ঘটাতে চেয়েছেন।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63382"/>
            <a:ext cx="224452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 smtClean="0"/>
              <a:t>পাঠ পরিচিতি-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t="34444" r="21106" b="6111"/>
          <a:stretch/>
        </p:blipFill>
        <p:spPr>
          <a:xfrm>
            <a:off x="6476999" y="595580"/>
            <a:ext cx="1962151" cy="2038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429" y="991308"/>
            <a:ext cx="5743571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/>
              <a:t>রবীন্দ্রনাথ ঠাকুরের </a:t>
            </a:r>
            <a:r>
              <a:rPr lang="bn-IN" dirty="0">
                <a:solidFill>
                  <a:srgbClr val="FF0000"/>
                </a:solidFill>
              </a:rPr>
              <a:t>সুভা</a:t>
            </a:r>
            <a:r>
              <a:rPr lang="bn-IN" dirty="0"/>
              <a:t> গল্পটি তাঁর বিখ্যাত </a:t>
            </a:r>
            <a:r>
              <a:rPr lang="bn-IN" dirty="0">
                <a:solidFill>
                  <a:srgbClr val="FF0000"/>
                </a:solidFill>
              </a:rPr>
              <a:t>‘গল্পগুচ্ছ’ </a:t>
            </a:r>
            <a:r>
              <a:rPr lang="bn-IN" dirty="0"/>
              <a:t>থেকে সংগৃহীত হয়েছে।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6679" y="1734321"/>
            <a:ext cx="5677069" cy="92333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/>
              <a:t>গল্পটি </a:t>
            </a:r>
            <a:r>
              <a:rPr lang="bn-IN" dirty="0" smtClean="0"/>
              <a:t>একজন </a:t>
            </a:r>
            <a:r>
              <a:rPr lang="bn-IN" dirty="0">
                <a:solidFill>
                  <a:srgbClr val="FF0000"/>
                </a:solidFill>
              </a:rPr>
              <a:t>বাক্প্রতিবন্ধী</a:t>
            </a:r>
            <a:r>
              <a:rPr lang="bn-IN" dirty="0"/>
              <a:t> কিশোরী সুভার প্রতি লেখকের হৃদয় নিংড়ানো ভালোবাসা ও মমত্ববোধ গল্পটি অমর হয়ে আছে।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71242" y="3091934"/>
            <a:ext cx="6324600" cy="3693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>
                <a:solidFill>
                  <a:srgbClr val="FF0000"/>
                </a:solidFill>
              </a:rPr>
              <a:t>সুভা কথা বলতে পারে না। </a:t>
            </a:r>
            <a:r>
              <a:rPr lang="bn-IN" dirty="0"/>
              <a:t>মা মনে করেন এ-তার নিয়তির </a:t>
            </a:r>
            <a:r>
              <a:rPr lang="bn-IN" dirty="0" smtClean="0"/>
              <a:t>দোষ।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" y="2825071"/>
            <a:ext cx="2438146" cy="16417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07845" y="3680412"/>
            <a:ext cx="573405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/>
              <a:t> </a:t>
            </a:r>
            <a:r>
              <a:rPr lang="bn-IN" dirty="0">
                <a:solidFill>
                  <a:srgbClr val="FF0000"/>
                </a:solidFill>
              </a:rPr>
              <a:t>কিন্তু বাবা তাঁকে ভালোবাসেন। </a:t>
            </a:r>
            <a:r>
              <a:rPr lang="bn-IN" dirty="0"/>
              <a:t>আর কেউ তার সঙ্গে মিশে না-খেলে না।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796007"/>
            <a:ext cx="6858254" cy="92333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/>
              <a:t> কিন্তু তার বিশাল একটি আশ্রয়ের জগৎ আছে। যারা কথা বলতে পারে না সেই </a:t>
            </a:r>
            <a:r>
              <a:rPr lang="bn-IN" dirty="0">
                <a:solidFill>
                  <a:srgbClr val="FF0000"/>
                </a:solidFill>
              </a:rPr>
              <a:t>পোষা প্রাণীদের কাছে</a:t>
            </a:r>
            <a:r>
              <a:rPr lang="bn-IN" dirty="0"/>
              <a:t> সে মুখর। তাদের সে খুবই কাছের জন। আর বিপুল নির্বাক প্রকৃতির কাছে সে পায় মুক্তির আনন্দ।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02" y="4588667"/>
            <a:ext cx="2174798" cy="13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99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533398"/>
            <a:ext cx="4638066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অংশগ্রহণ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594" y="1612046"/>
            <a:ext cx="5562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১) রবীন্দ্রনাথ ঠাকুর কোথায় জন্মগ্রহন করেন?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r>
              <a:rPr lang="bn-IN" dirty="0" smtClean="0"/>
              <a:t>২) রবীন্দ্রনাথ </a:t>
            </a:r>
            <a:r>
              <a:rPr lang="bn-IN" dirty="0"/>
              <a:t>ঠাকুরের </a:t>
            </a:r>
            <a:r>
              <a:rPr lang="en-US" dirty="0" err="1"/>
              <a:t>ছদ্মনাম</a:t>
            </a:r>
            <a:r>
              <a:rPr lang="bn-IN" dirty="0"/>
              <a:t> কি</a:t>
            </a:r>
            <a:r>
              <a:rPr lang="bn-IN" dirty="0" smtClean="0"/>
              <a:t>?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r>
              <a:rPr lang="bn-IN" dirty="0" smtClean="0"/>
              <a:t>৩) রবীন্দ্রনাথ </a:t>
            </a:r>
            <a:r>
              <a:rPr lang="bn-IN" dirty="0"/>
              <a:t>ঠাকুর কেন নোবেল পুরস্কার লাভ করেন</a:t>
            </a:r>
            <a:r>
              <a:rPr lang="bn-IN" dirty="0" smtClean="0"/>
              <a:t>?</a:t>
            </a:r>
          </a:p>
          <a:p>
            <a:pPr marL="342900" indent="-342900">
              <a:buFont typeface="+mj-lt"/>
              <a:buAutoNum type="arabicParenR"/>
            </a:pPr>
            <a:endParaRPr lang="bn-IN" dirty="0" smtClean="0"/>
          </a:p>
          <a:p>
            <a:r>
              <a:rPr lang="bn-IN" dirty="0" smtClean="0"/>
              <a:t>৪) </a:t>
            </a:r>
            <a:r>
              <a:rPr lang="as-IN" dirty="0" smtClean="0"/>
              <a:t>বাঁখারি</a:t>
            </a:r>
            <a:r>
              <a:rPr lang="bn-IN" dirty="0" smtClean="0"/>
              <a:t> </a:t>
            </a:r>
            <a:r>
              <a:rPr lang="bn-IN" dirty="0"/>
              <a:t>বলতে কি বুজ</a:t>
            </a:r>
            <a:r>
              <a:rPr lang="bn-IN" dirty="0" smtClean="0"/>
              <a:t>?</a:t>
            </a:r>
          </a:p>
          <a:p>
            <a:pPr marL="342900" indent="-342900">
              <a:buFont typeface="+mj-lt"/>
              <a:buAutoNum type="arabicParenR"/>
            </a:pPr>
            <a:endParaRPr lang="bn-IN" dirty="0"/>
          </a:p>
          <a:p>
            <a:r>
              <a:rPr lang="bn-IN" dirty="0" smtClean="0"/>
              <a:t>৫) </a:t>
            </a:r>
            <a:r>
              <a:rPr lang="as-IN" dirty="0" smtClean="0"/>
              <a:t>মূক</a:t>
            </a:r>
            <a:r>
              <a:rPr lang="bn-IN" dirty="0" smtClean="0"/>
              <a:t> </a:t>
            </a:r>
            <a:r>
              <a:rPr lang="en-US" dirty="0"/>
              <a:t>শ</a:t>
            </a:r>
            <a:r>
              <a:rPr lang="bn-IN" dirty="0"/>
              <a:t>ব্দের অর্থ কি?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r>
              <a:rPr lang="bn-IN" dirty="0" smtClean="0"/>
              <a:t>৬) সুভা </a:t>
            </a:r>
            <a:r>
              <a:rPr lang="bn-IN" dirty="0"/>
              <a:t>গল্পটি কোন কাব্যগ্রন্থ থেকে সংগৃহীত করা হয়েছে</a:t>
            </a:r>
            <a:r>
              <a:rPr lang="bn-IN" dirty="0" smtClean="0"/>
              <a:t>?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বাকপ্রতিবন্ধী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/>
              <a:t>কিশোরী সুভার আলাদা জগৎ কি নিয়ে?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18239" y="1612046"/>
            <a:ext cx="32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১)কলকাতায় </a:t>
            </a:r>
            <a:r>
              <a:rPr lang="bn-IN" dirty="0"/>
              <a:t>জোড়াসাঁকোর </a:t>
            </a:r>
            <a:r>
              <a:rPr lang="bn-IN" dirty="0" smtClean="0"/>
              <a:t>ঠাকুরবাড়ি</a:t>
            </a:r>
          </a:p>
          <a:p>
            <a:r>
              <a:rPr lang="bn-IN" dirty="0" smtClean="0"/>
              <a:t> </a:t>
            </a:r>
          </a:p>
          <a:p>
            <a:r>
              <a:rPr lang="bn-IN" dirty="0" smtClean="0"/>
              <a:t>২) </a:t>
            </a:r>
            <a:r>
              <a:rPr lang="en-US" dirty="0" err="1" smtClean="0"/>
              <a:t>ভানুসিংহ</a:t>
            </a:r>
            <a:endParaRPr lang="bn-IN" dirty="0" smtClean="0"/>
          </a:p>
          <a:p>
            <a:pPr marL="342900" indent="-342900">
              <a:buFont typeface="+mj-lt"/>
              <a:buAutoNum type="arabicParenR"/>
            </a:pPr>
            <a:endParaRPr lang="bn-IN" dirty="0" smtClean="0"/>
          </a:p>
          <a:p>
            <a:r>
              <a:rPr lang="bn-IN" dirty="0" smtClean="0"/>
              <a:t>৩)‘গীতাঞ্জলি</a:t>
            </a:r>
            <a:r>
              <a:rPr lang="bn-IN" dirty="0"/>
              <a:t>’ কাব্যের </a:t>
            </a:r>
            <a:r>
              <a:rPr lang="bn-IN" dirty="0" smtClean="0"/>
              <a:t>জন্য</a:t>
            </a:r>
          </a:p>
          <a:p>
            <a:pPr marL="342900" indent="-342900">
              <a:buFont typeface="+mj-lt"/>
              <a:buAutoNum type="arabicParenR"/>
            </a:pPr>
            <a:endParaRPr lang="bn-IN" dirty="0" smtClean="0"/>
          </a:p>
          <a:p>
            <a:r>
              <a:rPr lang="bn-IN" dirty="0" smtClean="0"/>
              <a:t>৪)কাঁধের </a:t>
            </a:r>
            <a:r>
              <a:rPr lang="bn-IN" dirty="0"/>
              <a:t>দুদিকে দুপ্রান্তে ঝুলিয়ে </a:t>
            </a:r>
          </a:p>
          <a:p>
            <a:r>
              <a:rPr lang="bn-IN" dirty="0"/>
              <a:t>বোঝা বহনের বাঁশের ফালি</a:t>
            </a:r>
            <a:r>
              <a:rPr lang="bn-IN" dirty="0" smtClean="0"/>
              <a:t>।</a:t>
            </a:r>
          </a:p>
          <a:p>
            <a:endParaRPr lang="bn-IN" dirty="0" smtClean="0"/>
          </a:p>
          <a:p>
            <a:r>
              <a:rPr lang="bn-IN" dirty="0" smtClean="0"/>
              <a:t>৫)বধির</a:t>
            </a:r>
            <a:r>
              <a:rPr lang="bn-IN" dirty="0"/>
              <a:t>, </a:t>
            </a:r>
            <a:r>
              <a:rPr lang="bn-IN" dirty="0" smtClean="0"/>
              <a:t>বোবা </a:t>
            </a:r>
          </a:p>
          <a:p>
            <a:pPr marL="342900" indent="-342900">
              <a:buFont typeface="+mj-lt"/>
              <a:buAutoNum type="arabicParenR"/>
            </a:pPr>
            <a:endParaRPr lang="bn-IN" dirty="0"/>
          </a:p>
          <a:p>
            <a:r>
              <a:rPr lang="bn-IN" dirty="0" smtClean="0"/>
              <a:t>৬)গল্পগুচ্ছ 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r>
              <a:rPr lang="bn-IN" dirty="0" smtClean="0"/>
              <a:t>৭)পোষা </a:t>
            </a:r>
            <a:r>
              <a:rPr lang="bn-IN" dirty="0"/>
              <a:t>প্রাণীদের </a:t>
            </a:r>
            <a:r>
              <a:rPr lang="bn-IN" dirty="0" smtClean="0"/>
              <a:t>নিয়ে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91200" y="2209800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15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876800"/>
            <a:ext cx="6641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প্রতিবন্ধীদের সাহায্য সহযোগিতার </a:t>
            </a:r>
            <a:r>
              <a:rPr lang="bn-IN" dirty="0" smtClean="0"/>
              <a:t>জন্য</a:t>
            </a:r>
            <a:r>
              <a:rPr lang="bn-IN" dirty="0"/>
              <a:t> কী কী উদ্যোগ গ্রহণ করা যায়।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3758" y="3251200"/>
            <a:ext cx="755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 যে সকল বিষয় </a:t>
            </a:r>
            <a:r>
              <a:rPr lang="as-IN" dirty="0"/>
              <a:t>প্রতিবন্ধী শিশুদের মনে অসন্তোষ</a:t>
            </a:r>
            <a:r>
              <a:rPr lang="bn-IN" dirty="0"/>
              <a:t> তৈরি করে </a:t>
            </a:r>
            <a:r>
              <a:rPr lang="bn-IN" dirty="0" smtClean="0"/>
              <a:t>তার </a:t>
            </a:r>
            <a:r>
              <a:rPr lang="bn-IN" dirty="0"/>
              <a:t>তালিকা কর</a:t>
            </a:r>
            <a:r>
              <a:rPr lang="bn-IN" dirty="0" smtClean="0"/>
              <a:t>।</a:t>
            </a:r>
            <a:endParaRPr lang="bn-IN" dirty="0"/>
          </a:p>
        </p:txBody>
      </p:sp>
      <p:sp>
        <p:nvSpPr>
          <p:cNvPr id="4" name="TextBox 3"/>
          <p:cNvSpPr txBox="1"/>
          <p:nvPr/>
        </p:nvSpPr>
        <p:spPr>
          <a:xfrm>
            <a:off x="1674324" y="816101"/>
            <a:ext cx="359375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দলীয় কাজ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" b="6600"/>
          <a:stretch/>
        </p:blipFill>
        <p:spPr>
          <a:xfrm>
            <a:off x="5638800" y="299121"/>
            <a:ext cx="3215283" cy="180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1203" y="2450811"/>
            <a:ext cx="2311826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দোয়েল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89149" y="4064744"/>
            <a:ext cx="267593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শালিক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5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8379"/>
            <a:ext cx="298333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মূল্যায়ন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333500" y="1247914"/>
            <a:ext cx="631972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প্রতিবন্ধীদের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শিশুদের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4000" dirty="0" smtClean="0">
                <a:latin typeface="MS UI Gothic" pitchFamily="34" charset="-128"/>
                <a:ea typeface="MS UI Gothic" pitchFamily="34" charset="-128"/>
                <a:cs typeface="NikoshBAN" panose="02000000000000000000" pitchFamily="2" charset="0"/>
              </a:rPr>
              <a:t>?</a:t>
            </a:r>
            <a:endParaRPr lang="en-US" sz="4000" dirty="0">
              <a:latin typeface="MS UI Gothic" pitchFamily="34" charset="-128"/>
              <a:ea typeface="MS UI Gothic" pitchFamily="34" charset="-128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0" y="2324100"/>
            <a:ext cx="4076120" cy="2645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8"/>
          <a:stretch/>
        </p:blipFill>
        <p:spPr>
          <a:xfrm>
            <a:off x="4787900" y="2324100"/>
            <a:ext cx="4114800" cy="2671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410200"/>
            <a:ext cx="6705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মায়া-মমতা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বন্ধুত্ব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251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5977" y="1308120"/>
            <a:ext cx="20906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200" dirty="0" smtClean="0"/>
              <a:t>বাড়ির কাজ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32059" y="43434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 smtClean="0"/>
              <a:t>২. তোমার </a:t>
            </a:r>
            <a:r>
              <a:rPr lang="bn-IN" dirty="0"/>
              <a:t>চারপাশের সমাজে সুভার মতো কারো জীবন-বাস্তবতা থাকলে তা নিজের ভাষায় </a:t>
            </a:r>
            <a:r>
              <a:rPr lang="bn-IN" dirty="0" smtClean="0"/>
              <a:t>লিখ।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6333" y="3200400"/>
            <a:ext cx="8001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/>
              <a:t>১. বিভিন্ন ধরনের প্রতিবন্ধীদের সাহায্য সহযোগিতার জন্য কী কী উদ্যোগ গ্রহণ করা যায়। এ বিষয়ে প্রতিবেদন তৈরি করে </a:t>
            </a:r>
            <a:r>
              <a:rPr lang="bn-IN" dirty="0" smtClean="0"/>
              <a:t>জমা দিবে।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2248299" cy="22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02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0"/>
          <a:stretch/>
        </p:blipFill>
        <p:spPr>
          <a:xfrm>
            <a:off x="0" y="0"/>
            <a:ext cx="916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1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7116" r="16508" b="2877"/>
          <a:stretch/>
        </p:blipFill>
        <p:spPr>
          <a:xfrm>
            <a:off x="4394664" y="2667000"/>
            <a:ext cx="914400" cy="3276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864" y="3428832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পুষন দেবনাথ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নীলকমল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ওছমানিয়া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হাইমচর, চাঁদপুর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০১৭৮৭-৭৪৮৯৩৮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338152"/>
            <a:ext cx="2032929" cy="70788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5400" y="3798164"/>
            <a:ext cx="38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/>
              <a:t>শ্রেণিঃ ৯ম-১০ম</a:t>
            </a:r>
          </a:p>
          <a:p>
            <a:pPr algn="ctr"/>
            <a:r>
              <a:rPr lang="bn-BD" sz="3200" b="1" dirty="0"/>
              <a:t>বিষয়ঃ বাংলা ১ম</a:t>
            </a:r>
          </a:p>
          <a:p>
            <a:pPr algn="ctr"/>
            <a:r>
              <a:rPr lang="bn-BD" sz="3200" b="1" dirty="0"/>
              <a:t>    (গদ্যাংশ)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48" y="1032062"/>
            <a:ext cx="1603151" cy="2168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6038"/>
            <a:ext cx="1942812" cy="19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0" y="457200"/>
            <a:ext cx="3810000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24" y="457200"/>
            <a:ext cx="360045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9" y="3512327"/>
            <a:ext cx="3684639" cy="2451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8" y="3802626"/>
            <a:ext cx="3670301" cy="22098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2762865"/>
            <a:ext cx="7924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6012427"/>
            <a:ext cx="510564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85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232970" cy="2016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9635"/>
            <a:ext cx="3505200" cy="2149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8" y="412282"/>
            <a:ext cx="3124201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81400"/>
            <a:ext cx="3582550" cy="2149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762451"/>
            <a:ext cx="792479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 মনে হচ্ছে তোমাদের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5943600"/>
            <a:ext cx="461009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668" y="987903"/>
            <a:ext cx="4340132" cy="76944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8316" r="5509"/>
          <a:stretch/>
        </p:blipFill>
        <p:spPr>
          <a:xfrm>
            <a:off x="381000" y="2133600"/>
            <a:ext cx="820347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09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14400"/>
            <a:ext cx="382508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2800" dirty="0"/>
              <a:t>এই পাঠ শেষে শিক্ষার্থীরা-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340537" y="2209800"/>
            <a:ext cx="78255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2000" dirty="0" smtClean="0"/>
          </a:p>
          <a:p>
            <a:endParaRPr lang="bn-IN" sz="2400" dirty="0"/>
          </a:p>
          <a:p>
            <a:endParaRPr lang="bn-IN" sz="2400" dirty="0"/>
          </a:p>
        </p:txBody>
      </p:sp>
      <p:sp>
        <p:nvSpPr>
          <p:cNvPr id="2" name="Rectangle 1"/>
          <p:cNvSpPr/>
          <p:nvPr/>
        </p:nvSpPr>
        <p:spPr>
          <a:xfrm>
            <a:off x="2110987" y="2409854"/>
            <a:ext cx="428194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১। </a:t>
            </a:r>
            <a:r>
              <a:rPr lang="bn-BD" sz="2400" dirty="0"/>
              <a:t>লেখক পরিচিতি বলতে পারবে।</a:t>
            </a:r>
            <a:endParaRPr lang="bn-IN" sz="2400" dirty="0"/>
          </a:p>
        </p:txBody>
      </p:sp>
      <p:sp>
        <p:nvSpPr>
          <p:cNvPr id="5" name="Rectangle 4"/>
          <p:cNvSpPr/>
          <p:nvPr/>
        </p:nvSpPr>
        <p:spPr>
          <a:xfrm>
            <a:off x="2110987" y="3345768"/>
            <a:ext cx="525977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২। </a:t>
            </a:r>
            <a:r>
              <a:rPr lang="bn-BD" sz="2800" dirty="0"/>
              <a:t>নতুন শব্দের অর্থ লিখতে পারবে।</a:t>
            </a:r>
            <a:endParaRPr lang="bn-IN" sz="2800" dirty="0"/>
          </a:p>
        </p:txBody>
      </p:sp>
      <p:sp>
        <p:nvSpPr>
          <p:cNvPr id="6" name="Rectangle 5"/>
          <p:cNvSpPr/>
          <p:nvPr/>
        </p:nvSpPr>
        <p:spPr>
          <a:xfrm>
            <a:off x="2110987" y="4341167"/>
            <a:ext cx="669131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/>
              <a:t>৩</a:t>
            </a:r>
            <a:r>
              <a:rPr lang="en-US" sz="2400" dirty="0"/>
              <a:t>। </a:t>
            </a:r>
            <a:r>
              <a:rPr lang="bn-IN" sz="2400" dirty="0"/>
              <a:t>সুভা গল্পটির পাঠ-পরিচিতি বিশ্লেষন</a:t>
            </a:r>
            <a:r>
              <a:rPr lang="en-US" sz="2400" dirty="0"/>
              <a:t> </a:t>
            </a:r>
            <a:r>
              <a:rPr lang="bn-BD" sz="2400" dirty="0"/>
              <a:t>করতে পারবে</a:t>
            </a:r>
            <a:r>
              <a:rPr lang="bn-IN" sz="2400" dirty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855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85" y="170848"/>
            <a:ext cx="3124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/>
              <a:t>লেখ</a:t>
            </a:r>
            <a:r>
              <a:rPr lang="en-US" sz="3600" dirty="0" smtClean="0"/>
              <a:t>ক </a:t>
            </a:r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8"/>
          <a:stretch/>
        </p:blipFill>
        <p:spPr>
          <a:xfrm>
            <a:off x="375385" y="1118354"/>
            <a:ext cx="2057399" cy="25649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6484" y="1311516"/>
            <a:ext cx="6046848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dirty="0" err="1"/>
              <a:t>জন্ম</a:t>
            </a:r>
            <a:r>
              <a:rPr lang="en-US" dirty="0"/>
              <a:t> </a:t>
            </a:r>
            <a:r>
              <a:rPr lang="en-US" dirty="0" err="1"/>
              <a:t>তারিখঃ</a:t>
            </a:r>
            <a:r>
              <a:rPr lang="en-US" dirty="0"/>
              <a:t> </a:t>
            </a:r>
            <a:r>
              <a:rPr lang="en-US" dirty="0" smtClean="0"/>
              <a:t>৭ </a:t>
            </a:r>
            <a:r>
              <a:rPr lang="en-US" dirty="0" err="1" smtClean="0"/>
              <a:t>মে</a:t>
            </a:r>
            <a:r>
              <a:rPr lang="en-US" dirty="0"/>
              <a:t>, </a:t>
            </a:r>
            <a:r>
              <a:rPr lang="en-US" dirty="0" smtClean="0"/>
              <a:t>১৮৬১ </a:t>
            </a:r>
            <a:r>
              <a:rPr lang="bn-IN" dirty="0"/>
              <a:t>কলকাতায় জোড়াসাঁকোর </a:t>
            </a:r>
            <a:r>
              <a:rPr lang="bn-IN" dirty="0" smtClean="0"/>
              <a:t>ঠাকুরবাড়ি</a:t>
            </a:r>
            <a:r>
              <a:rPr lang="bn-IN" dirty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23702" y="1701552"/>
            <a:ext cx="377709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 err="1"/>
              <a:t>পিতা</a:t>
            </a:r>
            <a:r>
              <a:rPr lang="en-US" dirty="0"/>
              <a:t>: </a:t>
            </a:r>
            <a:r>
              <a:rPr lang="en-US" dirty="0" err="1"/>
              <a:t>মহর্ষি</a:t>
            </a:r>
            <a:r>
              <a:rPr lang="en-US" dirty="0"/>
              <a:t> </a:t>
            </a:r>
            <a:r>
              <a:rPr lang="en-US" dirty="0" err="1"/>
              <a:t>দেব</a:t>
            </a:r>
            <a:r>
              <a:rPr lang="bn-IN" dirty="0"/>
              <a:t>েন্দ্র</a:t>
            </a:r>
            <a:r>
              <a:rPr lang="en-US" dirty="0" err="1"/>
              <a:t>নাথ</a:t>
            </a:r>
            <a:r>
              <a:rPr lang="en-US" dirty="0"/>
              <a:t> </a:t>
            </a:r>
            <a:r>
              <a:rPr lang="en-US" dirty="0" err="1"/>
              <a:t>ঠাকুর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3702" y="2031500"/>
            <a:ext cx="354849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IN" dirty="0"/>
              <a:t>মা</a:t>
            </a:r>
            <a:r>
              <a:rPr lang="en-US" dirty="0" err="1"/>
              <a:t>তা</a:t>
            </a:r>
            <a:r>
              <a:rPr lang="en-US" dirty="0"/>
              <a:t>:</a:t>
            </a:r>
            <a:r>
              <a:rPr lang="bn-IN" dirty="0"/>
              <a:t> </a:t>
            </a:r>
            <a:r>
              <a:rPr lang="bn-IN" dirty="0" smtClean="0"/>
              <a:t>সারদা </a:t>
            </a:r>
            <a:r>
              <a:rPr lang="bn-IN" dirty="0"/>
              <a:t>দেবী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9018" y="4828997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 </a:t>
            </a:r>
            <a:r>
              <a:rPr lang="en-US" dirty="0" err="1" smtClean="0"/>
              <a:t>ছদ্মনামঃ</a:t>
            </a:r>
            <a:r>
              <a:rPr lang="en-US" dirty="0" smtClean="0"/>
              <a:t> </a:t>
            </a:r>
            <a:r>
              <a:rPr lang="en-US" dirty="0" err="1"/>
              <a:t>ভানুসিংহ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7852" y="5768740"/>
            <a:ext cx="3927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dirty="0">
                <a:solidFill>
                  <a:srgbClr val="FF0000"/>
                </a:solidFill>
              </a:rPr>
              <a:t>১৯১৩</a:t>
            </a:r>
            <a:r>
              <a:rPr lang="bn-IN" dirty="0"/>
              <a:t> সালে রবীন্দ্রনাথ </a:t>
            </a:r>
            <a:r>
              <a:rPr lang="bn-IN" b="1" dirty="0">
                <a:solidFill>
                  <a:srgbClr val="FF0000"/>
                </a:solidFill>
              </a:rPr>
              <a:t>‘গীতাঞ্জলি’ </a:t>
            </a:r>
            <a:r>
              <a:rPr lang="bn-IN" dirty="0"/>
              <a:t>কাব্যের জন্য এশীয়দের মধ্যে প্রথম </a:t>
            </a:r>
            <a:r>
              <a:rPr lang="bn-IN" b="1" dirty="0">
                <a:solidFill>
                  <a:srgbClr val="FF0000"/>
                </a:solidFill>
              </a:rPr>
              <a:t>সাহিত্যে নোবেল পুরস্কার </a:t>
            </a:r>
            <a:r>
              <a:rPr lang="bn-IN" dirty="0"/>
              <a:t>লাভ করেন।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623703" y="2389861"/>
            <a:ext cx="324369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 err="1"/>
              <a:t>জীবনাবসান</a:t>
            </a:r>
            <a:r>
              <a:rPr lang="en-US" dirty="0"/>
              <a:t>: </a:t>
            </a:r>
            <a:r>
              <a:rPr lang="en-US" dirty="0" smtClean="0"/>
              <a:t>৭ আগস্ট,১৯৪১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8164" y="3819434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রবীন্দ্রনাথ ঠাকুর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031500"/>
            <a:ext cx="2031034" cy="27570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65628" y="3080770"/>
            <a:ext cx="3416172" cy="1477328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dirty="0" smtClean="0"/>
              <a:t>তিনি একধা্রে </a:t>
            </a:r>
            <a:r>
              <a:rPr lang="bn-IN" dirty="0"/>
              <a:t>ছিলেন অগ্রণী বাঙালি </a:t>
            </a:r>
            <a:r>
              <a:rPr lang="bn-IN" dirty="0" smtClean="0"/>
              <a:t>কবি, ঔপন্যাসিক, সংগীতস্রষ্টা, নাট্যকার, চিত্রকর</a:t>
            </a:r>
            <a:r>
              <a:rPr lang="bn-IN" dirty="0"/>
              <a:t>, </a:t>
            </a:r>
            <a:r>
              <a:rPr lang="bn-IN" dirty="0" smtClean="0"/>
              <a:t>ছোটগল্পকার প্রাবন্ধিক, অভিনেতা</a:t>
            </a:r>
            <a:r>
              <a:rPr lang="bn-IN" dirty="0"/>
              <a:t>, কণ্ঠশিল্পী </a:t>
            </a:r>
            <a:r>
              <a:rPr lang="bn-IN" dirty="0" smtClean="0"/>
              <a:t>ও দার্শনিক</a:t>
            </a:r>
            <a:r>
              <a:rPr lang="bn-IN" dirty="0"/>
              <a:t>। 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1433" y="4664617"/>
            <a:ext cx="6540367" cy="646331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dirty="0" err="1" smtClean="0"/>
              <a:t>উল্লেখযোগ্য</a:t>
            </a:r>
            <a:r>
              <a:rPr lang="bn-IN" dirty="0" smtClean="0"/>
              <a:t> রচনাঃ </a:t>
            </a:r>
            <a:r>
              <a:rPr lang="en-US" dirty="0" err="1"/>
              <a:t>মানসি</a:t>
            </a:r>
            <a:r>
              <a:rPr lang="en-US" dirty="0"/>
              <a:t>, </a:t>
            </a:r>
            <a:r>
              <a:rPr lang="en-US" dirty="0" err="1" smtClean="0"/>
              <a:t>সোনার</a:t>
            </a:r>
            <a:r>
              <a:rPr lang="bn-IN" dirty="0" smtClean="0"/>
              <a:t> </a:t>
            </a:r>
            <a:r>
              <a:rPr lang="en-US" dirty="0" err="1" smtClean="0"/>
              <a:t>তরী</a:t>
            </a:r>
            <a:r>
              <a:rPr lang="en-US" dirty="0"/>
              <a:t>, </a:t>
            </a:r>
            <a:r>
              <a:rPr lang="en-US" dirty="0" err="1"/>
              <a:t>গীতাঞ্জলী</a:t>
            </a:r>
            <a:r>
              <a:rPr lang="en-US" dirty="0" smtClean="0"/>
              <a:t>,</a:t>
            </a:r>
            <a:r>
              <a:rPr lang="bn-IN" dirty="0" smtClean="0"/>
              <a:t> </a:t>
            </a:r>
            <a:r>
              <a:rPr lang="en-US" dirty="0" err="1" smtClean="0"/>
              <a:t>শেষের</a:t>
            </a:r>
            <a:r>
              <a:rPr lang="en-US" dirty="0" smtClean="0"/>
              <a:t> </a:t>
            </a:r>
            <a:r>
              <a:rPr lang="en-US" dirty="0" err="1"/>
              <a:t>কবিতা</a:t>
            </a:r>
            <a:r>
              <a:rPr lang="en-US" dirty="0"/>
              <a:t>, </a:t>
            </a:r>
            <a:r>
              <a:rPr lang="en-US" dirty="0" err="1"/>
              <a:t>চোখের</a:t>
            </a:r>
            <a:r>
              <a:rPr lang="en-US" dirty="0"/>
              <a:t> </a:t>
            </a:r>
            <a:r>
              <a:rPr lang="en-US" dirty="0" err="1" smtClean="0"/>
              <a:t>বালি</a:t>
            </a:r>
            <a:r>
              <a:rPr lang="bn-IN" dirty="0" smtClean="0"/>
              <a:t>, ক্ষণিকা, চিত্রা, রক্তকবরী, ঘরে বাইরে ইত্যাদি।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" y="5791200"/>
            <a:ext cx="449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/>
              <a:t>মাত্র পনেরো বছর বয়সে </a:t>
            </a:r>
            <a:r>
              <a:rPr lang="bn-IN" b="1" dirty="0" smtClean="0">
                <a:solidFill>
                  <a:srgbClr val="FF0000"/>
                </a:solidFill>
              </a:rPr>
              <a:t>“বনফুল” </a:t>
            </a:r>
            <a:r>
              <a:rPr lang="bn-IN" b="1" dirty="0"/>
              <a:t>কাব্যটি রচনা করেন।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30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/>
      <p:bldP spid="10" grpId="0"/>
      <p:bldP spid="11" grpId="0" animBg="1"/>
      <p:bldP spid="12" grpId="0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222" y="160419"/>
            <a:ext cx="255069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শব্দার্থ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683223" y="1722862"/>
            <a:ext cx="2208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/>
              <a:t>অনিমেষ</a:t>
            </a:r>
            <a:r>
              <a:rPr lang="bn-IN" sz="3200" dirty="0"/>
              <a:t> 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638800" y="1778535"/>
            <a:ext cx="278794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/>
              <a:t>অপলক, পলকহীন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59"/>
          <a:stretch/>
        </p:blipFill>
        <p:spPr>
          <a:xfrm>
            <a:off x="3309852" y="1068448"/>
            <a:ext cx="2100348" cy="1893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223" y="3810000"/>
            <a:ext cx="217605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কিশলয়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3810000"/>
            <a:ext cx="2514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কচিপাতা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22" y="5715000"/>
            <a:ext cx="183830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অস্তমান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4372" y="5684221"/>
            <a:ext cx="16080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ডুবন্ত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8"/>
          <a:stretch/>
        </p:blipFill>
        <p:spPr>
          <a:xfrm>
            <a:off x="3233914" y="3276516"/>
            <a:ext cx="2176285" cy="1713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15" y="5340371"/>
            <a:ext cx="2239248" cy="13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6712"/>
            <a:ext cx="214159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/>
              <a:t>শুল্কাদ্বাদশী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031364" y="836712"/>
            <a:ext cx="28135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/>
              <a:t>চাঁদের দ্বিতীয় </a:t>
            </a:r>
            <a:r>
              <a:rPr lang="bn-IN" sz="2800" b="1" dirty="0" smtClean="0"/>
              <a:t>দিন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200400"/>
            <a:ext cx="20149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নেত্রপল্লব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0977" y="3077677"/>
            <a:ext cx="237436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1" y="5366266"/>
            <a:ext cx="238851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পূর্ণিমাতিথি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0977" y="5350224"/>
            <a:ext cx="237436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21" y="493157"/>
            <a:ext cx="3081867" cy="1733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41" y="2651672"/>
            <a:ext cx="2974447" cy="1590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41" y="4627007"/>
            <a:ext cx="297444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16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19945471</TotalTime>
  <Words>489</Words>
  <Application>Microsoft Office PowerPoint</Application>
  <PresentationFormat>On-screen Show (4:3)</PresentationFormat>
  <Paragraphs>101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puson</dc:creator>
  <cp:lastModifiedBy>puson</cp:lastModifiedBy>
  <cp:revision>173</cp:revision>
  <dcterms:created xsi:type="dcterms:W3CDTF">2006-08-16T00:00:00Z</dcterms:created>
  <dcterms:modified xsi:type="dcterms:W3CDTF">2008-12-31T19:46:03Z</dcterms:modified>
</cp:coreProperties>
</file>