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4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78" r:id="rId4"/>
    <p:sldId id="262" r:id="rId5"/>
    <p:sldId id="263" r:id="rId6"/>
    <p:sldId id="277" r:id="rId7"/>
    <p:sldId id="273" r:id="rId8"/>
    <p:sldId id="264" r:id="rId9"/>
    <p:sldId id="271" r:id="rId10"/>
    <p:sldId id="259" r:id="rId11"/>
    <p:sldId id="265" r:id="rId12"/>
    <p:sldId id="272" r:id="rId13"/>
    <p:sldId id="256" r:id="rId14"/>
    <p:sldId id="275" r:id="rId15"/>
    <p:sldId id="274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F9D72-096C-4309-BE54-F57AC8E08931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223DA-EC05-4F03-9EF7-CBDD68AC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9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পরামর্শ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</a:t>
            </a:r>
            <a:r>
              <a:rPr lang="en-US" baseline="0" dirty="0" smtClean="0"/>
              <a:t>……(</a:t>
            </a:r>
            <a:r>
              <a:rPr lang="en-US" baseline="0" dirty="0" err="1" smtClean="0"/>
              <a:t>Monir</a:t>
            </a:r>
            <a:r>
              <a:rPr lang="en-US" baseline="0" dirty="0" smtClean="0"/>
              <a:t>) ০১৭২৮১৬৬১১৬। monirsarker79@gmail.com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87BD-B758-43A6-A73B-29B8F45C26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34752B-AAD2-47F3-82A7-0B73B03A778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350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8D2AC1-3682-456B-BCE0-87D5EB9AC4B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390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BEE6D0-36B8-40C8-B2AE-6BDF6810A22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710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2A9A1F-012C-441A-A505-41B427A25BC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395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E25BE5-9F20-46F5-8550-A5874637A55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756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A12305-1CAE-4BD2-9D94-585594620C8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2217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23DA-EC05-4F03-9EF7-CBDD68AC5E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AA2-065F-4462-9462-54ED2A8D84A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9E34-DBD1-48FE-8841-96BC3032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AA2-065F-4462-9462-54ED2A8D84A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9E34-DBD1-48FE-8841-96BC3032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8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AA2-065F-4462-9462-54ED2A8D84A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9E34-DBD1-48FE-8841-96BC3032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AA2-065F-4462-9462-54ED2A8D84A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9E34-DBD1-48FE-8841-96BC3032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AA2-065F-4462-9462-54ED2A8D84A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9E34-DBD1-48FE-8841-96BC3032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5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AA2-065F-4462-9462-54ED2A8D84A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9E34-DBD1-48FE-8841-96BC3032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9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AA2-065F-4462-9462-54ED2A8D84A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9E34-DBD1-48FE-8841-96BC3032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2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AA2-065F-4462-9462-54ED2A8D84A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9E34-DBD1-48FE-8841-96BC3032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4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AA2-065F-4462-9462-54ED2A8D84A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9E34-DBD1-48FE-8841-96BC3032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7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AA2-065F-4462-9462-54ED2A8D84A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9E34-DBD1-48FE-8841-96BC3032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5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1AA2-065F-4462-9462-54ED2A8D84A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9E34-DBD1-48FE-8841-96BC3032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3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F1AA2-065F-4462-9462-54ED2A8D84A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9E34-DBD1-48FE-8841-96BC3032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42" y="1173708"/>
            <a:ext cx="10413243" cy="3398293"/>
          </a:xfrm>
        </p:spPr>
        <p:txBody>
          <a:bodyPr>
            <a:prstTxWarp prst="textWave1">
              <a:avLst>
                <a:gd name="adj1" fmla="val 12500"/>
                <a:gd name="adj2" fmla="val -151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bn-BD" sz="8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মাল্টিমিডিয়া </a:t>
            </a:r>
            <a:r>
              <a:rPr lang="bn-BD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ক্লাসে</a:t>
            </a:r>
            <a:br>
              <a:rPr lang="bn-BD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সবাইকে </a:t>
            </a:r>
            <a:r>
              <a:rPr lang="en-US" sz="11500" b="1" dirty="0" err="1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স্বাগত</a:t>
            </a:r>
            <a:r>
              <a:rPr lang="bn-BD" sz="8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1905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1581" y="288876"/>
              <a:ext cx="11652913" cy="6275698"/>
            </a:xfrm>
            <a:prstGeom prst="rect">
              <a:avLst/>
            </a:prstGeom>
            <a:noFill/>
            <a:ln w="3810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3083" y="4885899"/>
            <a:ext cx="11327642" cy="1502747"/>
            <a:chOff x="423083" y="5268036"/>
            <a:chExt cx="11327642" cy="11069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3083" y="5268036"/>
              <a:ext cx="5663821" cy="11069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904" y="5268036"/>
              <a:ext cx="5663821" cy="1106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8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3" y="1509787"/>
            <a:ext cx="4251447" cy="355132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12" name="Group 11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16" name="Rectangle 15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sp>
        <p:nvSpPr>
          <p:cNvPr id="18" name="Rounded Rectangle 17"/>
          <p:cNvSpPr/>
          <p:nvPr/>
        </p:nvSpPr>
        <p:spPr>
          <a:xfrm>
            <a:off x="4639962" y="1670102"/>
            <a:ext cx="6702378" cy="32157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ইনপুট ও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যন্ত্রকে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সচল করে।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যেকোনো তথ্য কম্পিউটারে জমা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সংরক্ষণ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 ব্যবস্থা করে। </a:t>
            </a:r>
            <a:endParaRPr lang="bn-BD" sz="3600" dirty="0" smtClean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অয়াপ্লিকেশান সফটওয়্যারকে কাজ করার জন্য প্রস্তুত রাখে।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18515" y="477672"/>
            <a:ext cx="5936777" cy="68097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dirty="0" smtClean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সফটওয়্যারের কাজ  </a:t>
            </a:r>
            <a:endParaRPr lang="en-US" sz="4500" dirty="0"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7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3593906" y="547804"/>
            <a:ext cx="5004184" cy="1106542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bn-IN" altLang="en-US" sz="6600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233080" y="3058383"/>
            <a:ext cx="6944436" cy="706432"/>
          </a:xfrm>
          <a:prstGeom prst="rect">
            <a:avLst/>
          </a:prstGeom>
          <a:noFill/>
          <a:ln w="2857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40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সফটওয়্যার এর কাজ ব্যাখ্যা কর। </a:t>
            </a:r>
            <a:endParaRPr lang="en-US" altLang="en-US" sz="40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Noto Sans SC Regular" charset="0"/>
              <a:cs typeface="Noto Sans SC Regular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13" name="Group 12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17" name="Rectangle 16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7" y="2016623"/>
            <a:ext cx="3319613" cy="2717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5911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14" y="553169"/>
            <a:ext cx="2295154" cy="2670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9730" r="3382" b="13972"/>
          <a:stretch/>
        </p:blipFill>
        <p:spPr>
          <a:xfrm>
            <a:off x="7519921" y="818864"/>
            <a:ext cx="3657600" cy="23064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15" name="Group 14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19" name="Rectangle 18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sp>
        <p:nvSpPr>
          <p:cNvPr id="12" name="Rounded Rectangle 11"/>
          <p:cNvSpPr/>
          <p:nvPr/>
        </p:nvSpPr>
        <p:spPr>
          <a:xfrm>
            <a:off x="1646263" y="3487784"/>
            <a:ext cx="9053582" cy="1434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পিসি বা পারসোনাল কম্পিউটারে সাধারণত উইন্ডোজ, ম্যাক, ইউনিক্স অপারেটিং সিস্টেম সফটওয়্যার ব্যবহার </a:t>
            </a:r>
            <a:r>
              <a:rPr lang="bn-BD" sz="35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হয় । </a:t>
            </a:r>
            <a:endParaRPr lang="en-US" sz="35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6" y="928254"/>
            <a:ext cx="3448680" cy="23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4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5918" r="23038" b="4098"/>
          <a:stretch/>
        </p:blipFill>
        <p:spPr>
          <a:xfrm>
            <a:off x="567643" y="3193757"/>
            <a:ext cx="2415654" cy="2134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21669" r="7612" b="16542"/>
          <a:stretch/>
        </p:blipFill>
        <p:spPr>
          <a:xfrm>
            <a:off x="7293678" y="600552"/>
            <a:ext cx="3929846" cy="28363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9" name="Group 8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13" name="Rectangle 12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17" y="746873"/>
            <a:ext cx="1736948" cy="2020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0" y="774169"/>
            <a:ext cx="2143125" cy="21431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25903" y="3496156"/>
            <a:ext cx="8098532" cy="16328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হার্ডওয়্যার যেরকম টাকা দিয়ে কিনতে হয় সেরকম অপারেটিং সিস্টেমও টাকা দিয়ে কিনতে হয়।  </a:t>
            </a:r>
            <a:endParaRPr lang="en-US" sz="3600" dirty="0"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4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11" name="Group 10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15" name="Rectangle 14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24" y="780195"/>
            <a:ext cx="3066159" cy="306615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8463" y="4058112"/>
            <a:ext cx="10975070" cy="8325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বিনামূল্যের পৃথিবীজুড়ে অত্যন্ত জনপ্রিয় মুক্ত অপারেটিং সিস্টেম হলো লিনাক্স। 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29" y="780195"/>
            <a:ext cx="3153701" cy="30493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5217" r="12658" b="16326"/>
          <a:stretch/>
        </p:blipFill>
        <p:spPr>
          <a:xfrm>
            <a:off x="507775" y="798392"/>
            <a:ext cx="3903260" cy="29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8" name="Group 7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12" name="Rectangle 11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3" y="588895"/>
            <a:ext cx="2759707" cy="3169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5" r="601"/>
          <a:stretch/>
        </p:blipFill>
        <p:spPr>
          <a:xfrm>
            <a:off x="8391640" y="409441"/>
            <a:ext cx="3386392" cy="3199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3" r="20752"/>
          <a:stretch/>
        </p:blipFill>
        <p:spPr>
          <a:xfrm>
            <a:off x="8391640" y="3635957"/>
            <a:ext cx="2060814" cy="21325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477400" y="1463672"/>
            <a:ext cx="4720420" cy="30949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ট্যাবলেট, স্মার্ট ফোন এবং প্যাডের জন্য বিভিন্ন ধরণের অপারেটিং সিস্টেম ব্যবহার করা হয়। </a:t>
            </a:r>
            <a:endParaRPr lang="en-US" sz="4000" dirty="0"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82" y="3574422"/>
            <a:ext cx="1590998" cy="19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687171" y="604399"/>
            <a:ext cx="4842680" cy="1245041"/>
          </a:xfrm>
          <a:prstGeom prst="rect">
            <a:avLst/>
          </a:prstGeom>
          <a:noFill/>
          <a:ln w="2857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75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altLang="en-US" sz="75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75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6149" y="2992636"/>
            <a:ext cx="6359858" cy="126188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অপারেটিং সফটওয়্যার সম্পর্কে দলে আলোচনা করে বর্ণনা কর। </a:t>
            </a:r>
            <a:endParaRPr lang="en-US" sz="3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12" name="Group 11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16" name="Rectangle 15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2" y="2347113"/>
            <a:ext cx="3924237" cy="235454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46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01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0765" y="2381844"/>
            <a:ext cx="10308893" cy="7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Font typeface="NikoshBAN" panose="02000000000000000000" pitchFamily="2" charset="0"/>
              <a:buChar char="▫"/>
            </a:pPr>
            <a:r>
              <a:rPr lang="bn-BD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কী</a:t>
            </a:r>
            <a:r>
              <a:rPr lang="en-US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Noto Sans SC Regular" charset="0"/>
                <a:cs typeface="Noto Sans SC Regular" charset="0"/>
              </a:rPr>
              <a:t>?</a:t>
            </a:r>
            <a:endParaRPr lang="en-US" altLang="en-US" sz="4400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Noto Sans SC Regular" charset="0"/>
              <a:cs typeface="Noto Sans SC Regular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53219" y="502676"/>
            <a:ext cx="4510584" cy="1343367"/>
            <a:chOff x="3878239" y="570915"/>
            <a:chExt cx="4510584" cy="1343367"/>
          </a:xfrm>
        </p:grpSpPr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3928279" y="592297"/>
              <a:ext cx="4460544" cy="13219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bn-IN" altLang="en-US" sz="8000" b="1" dirty="0">
                  <a:solidFill>
                    <a:srgbClr val="FFC00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মূল্যায়ণ</a:t>
              </a: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3878239" y="570915"/>
              <a:ext cx="4460544" cy="1321985"/>
            </a:xfrm>
            <a:prstGeom prst="rect">
              <a:avLst/>
            </a:prstGeom>
            <a:noFill/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bn-IN" altLang="en-US" sz="8000" b="1" dirty="0"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মূল্যায়ণ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19" name="Group 18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23" name="Rectangle 22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50765" y="3138162"/>
            <a:ext cx="10308893" cy="7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Font typeface="NikoshBAN" panose="02000000000000000000" pitchFamily="2" charset="0"/>
              <a:buChar char="▫"/>
            </a:pPr>
            <a:r>
              <a:rPr lang="bn-BD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সফটওয়্যারকে সংক্ষেপে কী বলা হয়</a:t>
            </a:r>
            <a:r>
              <a:rPr lang="en-US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Noto Sans SC Regular" charset="0"/>
                <a:cs typeface="Noto Sans SC Regular" charset="0"/>
              </a:rPr>
              <a:t>?</a:t>
            </a:r>
            <a:endParaRPr lang="en-US" altLang="en-US" sz="4400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Noto Sans SC Regular" charset="0"/>
              <a:cs typeface="Noto Sans SC Regular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50765" y="3949075"/>
            <a:ext cx="10308893" cy="7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Font typeface="NikoshBAN" panose="02000000000000000000" pitchFamily="2" charset="0"/>
              <a:buChar char="▫"/>
            </a:pPr>
            <a:r>
              <a:rPr lang="bn-BD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Noto Sans SC Regular" charset="0"/>
                <a:cs typeface="NikoshBAN" panose="02000000000000000000" pitchFamily="2" charset="0"/>
              </a:rPr>
              <a:t>পৃথিবীজুড়ে মুক্ত অপারেটিং সিস্টেমের নাম কী</a:t>
            </a:r>
            <a:r>
              <a:rPr lang="en-US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Noto Sans SC Regular" charset="0"/>
                <a:cs typeface="NikoshBAN" panose="02000000000000000000" pitchFamily="2" charset="0"/>
              </a:rPr>
              <a:t>?</a:t>
            </a:r>
            <a:endParaRPr lang="en-US" altLang="en-US" sz="4400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Noto Sans SC Regular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34009" y="422945"/>
            <a:ext cx="7705790" cy="3003780"/>
            <a:chOff x="1779404" y="490047"/>
            <a:chExt cx="8710405" cy="3507003"/>
          </a:xfrm>
        </p:grpSpPr>
        <p:grpSp>
          <p:nvGrpSpPr>
            <p:cNvPr id="9" name="Group 8"/>
            <p:cNvGrpSpPr/>
            <p:nvPr/>
          </p:nvGrpSpPr>
          <p:grpSpPr>
            <a:xfrm>
              <a:off x="1779404" y="490047"/>
              <a:ext cx="8710405" cy="3507003"/>
              <a:chOff x="692331" y="470263"/>
              <a:chExt cx="11024302" cy="526433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024743" y="2286000"/>
                <a:ext cx="8059783" cy="304364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692331" y="470263"/>
                <a:ext cx="11024302" cy="1815737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728061" y="3807823"/>
                <a:ext cx="757647" cy="15218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805062" y="3566161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26976" y="3566162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>
                <a:stCxn id="12" idx="0"/>
                <a:endCxn id="12" idx="2"/>
              </p:cNvCxnSpPr>
              <p:nvPr/>
            </p:nvCxnSpPr>
            <p:spPr>
              <a:xfrm>
                <a:off x="6106885" y="3807823"/>
                <a:ext cx="0" cy="15218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4284617" y="5329646"/>
                <a:ext cx="3647563" cy="4049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284617" y="5597435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80261" y="5449386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462818" y="705393"/>
              <a:ext cx="3529063" cy="118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n w="0"/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60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23" name="Group 22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31" name="Rectangle 30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sp>
        <p:nvSpPr>
          <p:cNvPr id="20" name="TextBox 19"/>
          <p:cNvSpPr txBox="1"/>
          <p:nvPr/>
        </p:nvSpPr>
        <p:spPr>
          <a:xfrm>
            <a:off x="887887" y="3725196"/>
            <a:ext cx="10398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বেশির ভাগ স্মার্ট ফোনে এন্ড্রয়েড অপারেটিং </a:t>
            </a:r>
            <a:r>
              <a:rPr lang="bn-BD" sz="40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</a:t>
            </a:r>
            <a:r>
              <a:rPr lang="bn-BD" sz="4000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করার তিনটি কারণ উল্লেখ কর। </a:t>
            </a:r>
            <a:endParaRPr lang="en-US" sz="4000" dirty="0"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9" name="Group 8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17" name="Rectangle 16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sp>
        <p:nvSpPr>
          <p:cNvPr id="6" name="TextBox 5"/>
          <p:cNvSpPr txBox="1"/>
          <p:nvPr/>
        </p:nvSpPr>
        <p:spPr>
          <a:xfrm rot="20683588">
            <a:off x="960472" y="1780170"/>
            <a:ext cx="5173981" cy="236132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11000" b="1" dirty="0" smtClean="0">
                <a:ln w="6600">
                  <a:solidFill>
                    <a:srgbClr val="7030A0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000" b="1" dirty="0">
              <a:ln w="6600">
                <a:solidFill>
                  <a:srgbClr val="7030A0"/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8734_originalmm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554996">
            <a:off x="5748241" y="1126909"/>
            <a:ext cx="4834880" cy="4165173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99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11544" y="523458"/>
            <a:ext cx="3881374" cy="1116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6" name="Rectangle 15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1905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1581" y="288876"/>
              <a:ext cx="11652913" cy="6275698"/>
            </a:xfrm>
            <a:prstGeom prst="rect">
              <a:avLst/>
            </a:prstGeom>
            <a:noFill/>
            <a:ln w="3810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93" y="1830360"/>
            <a:ext cx="2442222" cy="3031296"/>
          </a:xfrm>
          <a:prstGeom prst="ellipse">
            <a:avLst/>
          </a:prstGeom>
          <a:ln w="1905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423083" y="4885899"/>
            <a:ext cx="11327642" cy="1502747"/>
            <a:chOff x="423083" y="5268036"/>
            <a:chExt cx="11327642" cy="11069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3083" y="5268036"/>
              <a:ext cx="5663821" cy="110696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904" y="5268036"/>
              <a:ext cx="5663821" cy="110696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82467" y="1613006"/>
            <a:ext cx="10654358" cy="3600439"/>
            <a:chOff x="571790" y="1978925"/>
            <a:chExt cx="10605727" cy="3261815"/>
          </a:xfrm>
        </p:grpSpPr>
        <p:sp>
          <p:nvSpPr>
            <p:cNvPr id="3" name="TextBox 5"/>
            <p:cNvSpPr txBox="1"/>
            <p:nvPr/>
          </p:nvSpPr>
          <p:spPr>
            <a:xfrm>
              <a:off x="636482" y="2340006"/>
              <a:ext cx="3614993" cy="267765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মনিরুজ্জামান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মনির </a:t>
              </a:r>
              <a:endPara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আই সি টি</a:t>
              </a:r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আমবাগান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সাদুল্লাপুর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monirsarker79@gmail.com</a:t>
              </a:r>
              <a:endPara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bn-BD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০১৭২৮১৬৬১১৬ </a:t>
              </a:r>
              <a:endPara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45717" y="2210844"/>
              <a:ext cx="3903260" cy="276041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প্রযুক্তি </a:t>
              </a:r>
            </a:p>
            <a:p>
              <a:pPr algn="ctr"/>
              <a:r>
                <a:rPr lang="bn-BD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 </a:t>
              </a:r>
              <a:r>
                <a:rPr lang="en-US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৬ষ্ঠ </a:t>
              </a:r>
              <a:endParaRPr lang="bn-BD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 </a:t>
              </a:r>
              <a:r>
                <a:rPr lang="en-US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২য় </a:t>
              </a:r>
              <a:endParaRPr lang="bn-BD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পাঠ- ০</a:t>
              </a:r>
              <a:r>
                <a:rPr lang="en-US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bn-BD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মিনিট</a:t>
              </a:r>
            </a:p>
            <a:p>
              <a:pPr algn="ctr"/>
              <a:r>
                <a:rPr lang="bn-BD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16/0</a:t>
              </a:r>
              <a:r>
                <a:rPr lang="bn-BD" sz="3200" dirty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/2021 </a:t>
              </a:r>
              <a:r>
                <a:rPr lang="en-US" sz="3200" dirty="0" err="1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</a:t>
              </a:r>
              <a:r>
                <a:rPr lang="en-US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1790" y="1978925"/>
              <a:ext cx="10605727" cy="326181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78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5" name="Group 4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9" name="Rectangle 8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9" b="14462"/>
          <a:stretch/>
        </p:blipFill>
        <p:spPr>
          <a:xfrm>
            <a:off x="7155221" y="907404"/>
            <a:ext cx="4595504" cy="3029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4282" r="32660" b="4883"/>
          <a:stretch/>
        </p:blipFill>
        <p:spPr>
          <a:xfrm>
            <a:off x="1808900" y="1298426"/>
            <a:ext cx="1269241" cy="253848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99068" y="3971503"/>
            <a:ext cx="8822150" cy="780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বা কম্পিউটার কীসের দ্বারা কাজ করে?  </a:t>
            </a:r>
            <a:endParaRPr lang="en-US" sz="4400" dirty="0"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8141" y="653659"/>
            <a:ext cx="470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প্রশ্নের উত্তর দাও... </a:t>
            </a:r>
            <a:endParaRPr lang="en-US" sz="3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31634" y="3999949"/>
            <a:ext cx="8822150" cy="780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পাচ্ছ... ? </a:t>
            </a:r>
            <a:endParaRPr lang="en-US" sz="4400" dirty="0"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51543" y="4008673"/>
            <a:ext cx="8822150" cy="780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ও কম্পিউটার </a:t>
            </a:r>
            <a:endParaRPr lang="en-US" sz="4400" dirty="0">
              <a:solidFill>
                <a:sysClr val="windowText" lastClr="0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13922" y="3985726"/>
            <a:ext cx="8822150" cy="780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দ্বারা। </a:t>
            </a:r>
            <a:endParaRPr lang="en-US" sz="4400" dirty="0">
              <a:solidFill>
                <a:sysClr val="windowText" lastClr="0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6" grpId="0"/>
      <p:bldP spid="16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947828" y="922069"/>
            <a:ext cx="6096000" cy="9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5400" dirty="0" smtClean="0">
                <a:ln w="0"/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bn-IN" altLang="en-US" sz="5400" dirty="0">
              <a:ln w="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45908" y="2358647"/>
            <a:ext cx="6730253" cy="144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800" dirty="0" err="1" smtClean="0">
                <a:ln>
                  <a:solidFill>
                    <a:srgbClr val="00B050"/>
                  </a:solidFill>
                </a:ln>
                <a:solidFill>
                  <a:srgbClr val="F5FB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altLang="en-US" sz="8800" dirty="0" smtClean="0">
                <a:ln>
                  <a:solidFill>
                    <a:srgbClr val="00B050"/>
                  </a:solidFill>
                </a:ln>
                <a:solidFill>
                  <a:srgbClr val="F5FB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altLang="en-US" sz="8800" dirty="0">
              <a:ln>
                <a:solidFill>
                  <a:srgbClr val="00B050"/>
                </a:solidFill>
              </a:ln>
              <a:solidFill>
                <a:srgbClr val="F5FB0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651455" y="2286612"/>
            <a:ext cx="6730253" cy="144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alt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altLang="en-US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3462" y="2272421"/>
            <a:ext cx="7108210" cy="1420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15" name="Group 14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16" name="Rectangle 15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752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5229" y="509751"/>
            <a:ext cx="11611969" cy="132198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i-IN" altLang="en-US" sz="8000" b="1" spc="50" dirty="0" smtClean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hi-IN" altLang="en-US" sz="8000" b="1" spc="50" dirty="0">
              <a:ln w="9525" cmpd="sng">
                <a:solidFill>
                  <a:srgbClr val="7030A0"/>
                </a:solidFill>
                <a:prstDash val="solid"/>
              </a:ln>
              <a:solidFill>
                <a:sysClr val="windowText" lastClr="0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10" name="Group 9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19" name="Rectangle 18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22757" y="1888898"/>
            <a:ext cx="10414067" cy="30455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IN" altLang="en-US" sz="480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altLang="en-US" sz="4800" b="1" dirty="0" smtClean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Noto Sans SC Regular" charset="0"/>
                <a:cs typeface="Noto Sans SC Regular" charset="0"/>
              </a:rPr>
              <a:t>...</a:t>
            </a:r>
            <a:endParaRPr lang="bn-BD" altLang="en-US" sz="4800" b="1" dirty="0" smtClean="0">
              <a:solidFill>
                <a:srgbClr val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Noto Sans SC Regular" charset="0"/>
              <a:cs typeface="Noto Sans SC Regular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NikoshBAN" panose="02000000000000000000" pitchFamily="2" charset="0"/>
              <a:ea typeface="Noto Sans SC Regular" charset="0"/>
              <a:cs typeface="Noto Sans SC Regular" charset="0"/>
            </a:endParaRPr>
          </a:p>
          <a:p>
            <a:pPr marL="571500" indent="-571500">
              <a:spcBef>
                <a:spcPct val="0"/>
              </a:spcBef>
              <a:buClrTx/>
              <a:buFont typeface="Wingdings 3" panose="05040102010807070707" pitchFamily="18" charset="2"/>
              <a:buChar char=""/>
            </a:pPr>
            <a:r>
              <a:rPr lang="bn-BD" altLang="en-US" sz="3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কী তা বলতে </a:t>
            </a:r>
            <a:r>
              <a:rPr lang="bn-IN" altLang="en-US" sz="3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altLang="en-US" sz="3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altLang="en-US" sz="38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ea typeface="Noto Sans SC Regular" charset="0"/>
              <a:cs typeface="Noto Sans SC Regular" charset="0"/>
            </a:endParaRPr>
          </a:p>
          <a:p>
            <a:pPr marL="571500" indent="-571500">
              <a:spcBef>
                <a:spcPct val="0"/>
              </a:spcBef>
              <a:buClrTx/>
              <a:buFont typeface="Wingdings 3" panose="05040102010807070707" pitchFamily="18" charset="2"/>
              <a:buChar char=""/>
            </a:pPr>
            <a:r>
              <a:rPr lang="bn-BD" altLang="en-US" sz="38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সফটওয়্যার এর কাজ ব্যাখ্যা </a:t>
            </a:r>
            <a:r>
              <a:rPr lang="bn-IN" altLang="en-US" sz="38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altLang="en-US" sz="38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altLang="en-US" sz="38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sz="3800" b="1" dirty="0">
              <a:ln w="13462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spcBef>
                <a:spcPct val="0"/>
              </a:spcBef>
              <a:buClrTx/>
              <a:buFont typeface="Wingdings 3" panose="05040102010807070707" pitchFamily="18" charset="2"/>
              <a:buChar char=""/>
            </a:pPr>
            <a:r>
              <a:rPr lang="bn-BD" altLang="en-US" sz="3800" b="1" dirty="0" smtClean="0">
                <a:ln>
                  <a:solidFill>
                    <a:srgbClr val="0070C0"/>
                  </a:solidFill>
                </a:ln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সিস্টেম সফটওয়্যার </a:t>
            </a:r>
            <a:r>
              <a:rPr lang="bn-IN" altLang="en-US" sz="3800" b="1" dirty="0" smtClean="0">
                <a:ln>
                  <a:solidFill>
                    <a:srgbClr val="0070C0"/>
                  </a:solidFill>
                </a:ln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altLang="en-US" sz="3800" b="1" dirty="0" smtClean="0">
                <a:ln>
                  <a:solidFill>
                    <a:srgbClr val="0070C0"/>
                  </a:solidFill>
                </a:ln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  </a:t>
            </a:r>
            <a:endParaRPr lang="bn-IN" altLang="en-US" sz="3800" b="1" dirty="0" smtClean="0">
              <a:ln>
                <a:solidFill>
                  <a:srgbClr val="0070C0"/>
                </a:solidFill>
              </a:ln>
              <a:solidFill>
                <a:srgbClr val="8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 dirty="0">
              <a:solidFill>
                <a:srgbClr val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ea typeface="Noto Sans SC Regular" charset="0"/>
              <a:cs typeface="Noto Sans S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6" y="921927"/>
            <a:ext cx="3448047" cy="33164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57" y="1159523"/>
            <a:ext cx="4010540" cy="267452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16" name="Group 15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20" name="Rectangle 19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72" y="1525869"/>
            <a:ext cx="1573617" cy="25852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21687" y="4053389"/>
            <a:ext cx="7659800" cy="16753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5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হার্ডওয়্যারকে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7477" y="2225004"/>
            <a:ext cx="5131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কী? </a:t>
            </a:r>
            <a:endParaRPr lang="en-US" sz="5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5791" y="373121"/>
            <a:ext cx="598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কর... </a:t>
            </a:r>
            <a:endParaRPr lang="en-US" sz="3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8" name="Group 7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12" name="Rectangle 11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22" y="1031771"/>
            <a:ext cx="3727545" cy="408166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008731" y="2232392"/>
            <a:ext cx="6578221" cy="22274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সফটওয়্যার বা অপারেটিং সিস্টেমকে সংক্ষেপে </a:t>
            </a:r>
            <a:r>
              <a:rPr lang="en-US" sz="32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OS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হয়। 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37578" y="514136"/>
            <a:ext cx="4500918" cy="1321985"/>
          </a:xfrm>
          <a:prstGeom prst="rect">
            <a:avLst/>
          </a:prstGeom>
          <a:noFill/>
          <a:ln w="57150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i-IN" altLang="en-US" sz="80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7578" y="3088171"/>
            <a:ext cx="59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3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কাকে বলে? </a:t>
            </a:r>
            <a:endParaRPr lang="en-US" sz="3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14" name="Group 13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18" name="Rectangle 17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60" y="1942810"/>
            <a:ext cx="2514357" cy="225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129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8515" y="477672"/>
            <a:ext cx="5936777" cy="68097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dirty="0" smtClean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সফটওয়্যারের কাজ  </a:t>
            </a:r>
            <a:endParaRPr lang="en-US" sz="4500" dirty="0"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</p:grpSpPr>
        <p:grpSp>
          <p:nvGrpSpPr>
            <p:cNvPr id="20" name="Group 19"/>
            <p:cNvGrpSpPr/>
            <p:nvPr/>
          </p:nvGrpSpPr>
          <p:grpSpPr>
            <a:xfrm>
              <a:off x="95533" y="109180"/>
              <a:ext cx="12000931" cy="6639636"/>
              <a:chOff x="95533" y="109180"/>
              <a:chExt cx="12000931" cy="6639636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24" name="Rectangle 23"/>
              <p:cNvSpPr/>
              <p:nvPr/>
            </p:nvSpPr>
            <p:spPr>
              <a:xfrm>
                <a:off x="95533" y="109180"/>
                <a:ext cx="12000931" cy="6639636"/>
              </a:xfrm>
              <a:prstGeom prst="rect">
                <a:avLst/>
              </a:prstGeom>
              <a:noFill/>
              <a:ln w="1905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61581" y="288876"/>
                <a:ext cx="11652913" cy="627569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23083" y="4885899"/>
              <a:ext cx="11327642" cy="1502747"/>
              <a:chOff x="423083" y="5268036"/>
              <a:chExt cx="11327642" cy="110696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3083" y="5268036"/>
                <a:ext cx="5663821" cy="1106961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4" y="5268036"/>
                <a:ext cx="5663821" cy="1106961"/>
              </a:xfrm>
              <a:prstGeom prst="rect">
                <a:avLst/>
              </a:prstGeom>
            </p:spPr>
          </p:pic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8" y="1618899"/>
            <a:ext cx="5065367" cy="31771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11339" y="1446663"/>
            <a:ext cx="6298443" cy="4080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পাওয়ার সুইচ অন করার সাথে সাথে সিস্টেম সফটওয়্যার তার কাজ শুরু করে।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এটি কম্পিউটারের সব যন্ত্রপাতি পরীক্ষা করে দেখে এবং সব যন্ত্রপাতিকে একটির সাথে আরেকটির যোগাযোগ করিয়ে দেয়।</a:t>
            </a:r>
          </a:p>
        </p:txBody>
      </p:sp>
    </p:spTree>
    <p:extLst>
      <p:ext uri="{BB962C8B-B14F-4D97-AF65-F5344CB8AC3E}">
        <p14:creationId xmlns:p14="http://schemas.microsoft.com/office/powerpoint/2010/main" val="39495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348</Words>
  <Application>Microsoft Office PowerPoint</Application>
  <PresentationFormat>Widescreen</PresentationFormat>
  <Paragraphs>66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NikoshBAN</vt:lpstr>
      <vt:lpstr>Noto Sans SC Regular</vt:lpstr>
      <vt:lpstr>SutonnyOMJ</vt:lpstr>
      <vt:lpstr>Times New Roman</vt:lpstr>
      <vt:lpstr>Wingdings</vt:lpstr>
      <vt:lpstr>Wingdings 3</vt:lpstr>
      <vt:lpstr>Office Theme</vt:lpstr>
      <vt:lpstr>আজকের মাল্টিমিডিয়া ক্লাসে  সবাইকে স্বাগত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মাল্টিমিডিয়া  ক্লাসে সবাইকে শুভেচ্ছা </dc:title>
  <dc:creator>DOEL</dc:creator>
  <cp:lastModifiedBy>DOEL</cp:lastModifiedBy>
  <cp:revision>109</cp:revision>
  <dcterms:created xsi:type="dcterms:W3CDTF">2021-07-16T04:26:26Z</dcterms:created>
  <dcterms:modified xsi:type="dcterms:W3CDTF">2021-08-25T07:15:52Z</dcterms:modified>
</cp:coreProperties>
</file>