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B5413-81C5-481B-AD46-8F644E998A55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5AAC43D-AA00-4604-8A78-BAC87B7C397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en-US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আজকের</a:t>
          </a:r>
          <a:r>
            <a:rPr lang="en-US" b="1" dirty="0" smtClean="0"/>
            <a:t> </a:t>
          </a:r>
          <a:r>
            <a:rPr lang="en-US" b="1" dirty="0" err="1" smtClean="0"/>
            <a:t>পাঠে</a:t>
          </a:r>
          <a:r>
            <a:rPr lang="en-US" b="1" dirty="0" smtClean="0"/>
            <a:t> </a:t>
          </a:r>
          <a:r>
            <a:rPr lang="en-US" b="1" dirty="0" err="1" smtClean="0"/>
            <a:t>সবাইকে</a:t>
          </a:r>
          <a:endParaRPr lang="en-US" dirty="0"/>
        </a:p>
      </dgm:t>
    </dgm:pt>
    <dgm:pt modelId="{F2E1BBB4-0BE0-4A6A-BEEF-13FDED1BEEB9}" type="parTrans" cxnId="{52037E17-E309-453F-91D9-7AE07BF66F9C}">
      <dgm:prSet/>
      <dgm:spPr/>
      <dgm:t>
        <a:bodyPr/>
        <a:lstStyle/>
        <a:p>
          <a:endParaRPr lang="en-US"/>
        </a:p>
      </dgm:t>
    </dgm:pt>
    <dgm:pt modelId="{8580A81A-7212-40D6-9CD2-C58FC8152070}" type="sibTrans" cxnId="{52037E17-E309-453F-91D9-7AE07BF66F9C}">
      <dgm:prSet/>
      <dgm:spPr/>
      <dgm:t>
        <a:bodyPr/>
        <a:lstStyle/>
        <a:p>
          <a:endParaRPr lang="en-US"/>
        </a:p>
      </dgm:t>
    </dgm:pt>
    <dgm:pt modelId="{3B3096EB-FB3D-4F9E-87B2-E2C59800D6C3}" type="pres">
      <dgm:prSet presAssocID="{273B5413-81C5-481B-AD46-8F644E998A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75D318-8443-4B7C-ABC5-26D0F15263FC}" type="pres">
      <dgm:prSet presAssocID="{273B5413-81C5-481B-AD46-8F644E998A55}" presName="arrow" presStyleLbl="bgShp" presStyleIdx="0" presStyleCnt="1"/>
      <dgm:spPr/>
    </dgm:pt>
    <dgm:pt modelId="{AAB8B5BD-C72D-4C3D-8E27-DBB87BB9DC9B}" type="pres">
      <dgm:prSet presAssocID="{273B5413-81C5-481B-AD46-8F644E998A55}" presName="linearProcess" presStyleCnt="0"/>
      <dgm:spPr/>
    </dgm:pt>
    <dgm:pt modelId="{D37D8875-B018-43D9-B109-C7052690AEF2}" type="pres">
      <dgm:prSet presAssocID="{C5AAC43D-AA00-4604-8A78-BAC87B7C397B}" presName="textNode" presStyleLbl="node1" presStyleIdx="0" presStyleCnt="1" custScaleX="165101" custScaleY="99033" custLinFactNeighborX="-7325" custLinFactNeighborY="7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A463A4-CBA7-459C-80A7-B7D71AACC4AF}" type="presOf" srcId="{273B5413-81C5-481B-AD46-8F644E998A55}" destId="{3B3096EB-FB3D-4F9E-87B2-E2C59800D6C3}" srcOrd="0" destOrd="0" presId="urn:microsoft.com/office/officeart/2005/8/layout/hProcess9"/>
    <dgm:cxn modelId="{32E39ED8-1D47-4945-AB7A-E0215589B35C}" type="presOf" srcId="{C5AAC43D-AA00-4604-8A78-BAC87B7C397B}" destId="{D37D8875-B018-43D9-B109-C7052690AEF2}" srcOrd="0" destOrd="0" presId="urn:microsoft.com/office/officeart/2005/8/layout/hProcess9"/>
    <dgm:cxn modelId="{52037E17-E309-453F-91D9-7AE07BF66F9C}" srcId="{273B5413-81C5-481B-AD46-8F644E998A55}" destId="{C5AAC43D-AA00-4604-8A78-BAC87B7C397B}" srcOrd="0" destOrd="0" parTransId="{F2E1BBB4-0BE0-4A6A-BEEF-13FDED1BEEB9}" sibTransId="{8580A81A-7212-40D6-9CD2-C58FC8152070}"/>
    <dgm:cxn modelId="{FC0431DB-4001-41B1-BBF4-1BB36362FE20}" type="presParOf" srcId="{3B3096EB-FB3D-4F9E-87B2-E2C59800D6C3}" destId="{6975D318-8443-4B7C-ABC5-26D0F15263FC}" srcOrd="0" destOrd="0" presId="urn:microsoft.com/office/officeart/2005/8/layout/hProcess9"/>
    <dgm:cxn modelId="{44CD40F3-4AC5-4ACC-927D-3CDB2140851C}" type="presParOf" srcId="{3B3096EB-FB3D-4F9E-87B2-E2C59800D6C3}" destId="{AAB8B5BD-C72D-4C3D-8E27-DBB87BB9DC9B}" srcOrd="1" destOrd="0" presId="urn:microsoft.com/office/officeart/2005/8/layout/hProcess9"/>
    <dgm:cxn modelId="{ACC567E0-DA59-47FC-ADE5-356A1B82FA09}" type="presParOf" srcId="{AAB8B5BD-C72D-4C3D-8E27-DBB87BB9DC9B}" destId="{D37D8875-B018-43D9-B109-C7052690AEF2}" srcOrd="0" destOrd="0" presId="urn:microsoft.com/office/officeart/2005/8/layout/hProcess9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5D318-8443-4B7C-ABC5-26D0F15263FC}">
      <dsp:nvSpPr>
        <dsp:cNvPr id="0" name=""/>
        <dsp:cNvSpPr/>
      </dsp:nvSpPr>
      <dsp:spPr>
        <a:xfrm>
          <a:off x="595379" y="0"/>
          <a:ext cx="6747633" cy="923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D8875-B018-43D9-B109-C7052690AEF2}">
      <dsp:nvSpPr>
        <dsp:cNvPr id="0" name=""/>
        <dsp:cNvSpPr/>
      </dsp:nvSpPr>
      <dsp:spPr>
        <a:xfrm>
          <a:off x="1828795" y="304800"/>
          <a:ext cx="3931909" cy="36576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আজকের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পাঠে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সবাইকে</a:t>
          </a:r>
          <a:endParaRPr lang="en-US" sz="1400" kern="1200" dirty="0"/>
        </a:p>
      </dsp:txBody>
      <dsp:txXfrm>
        <a:off x="1846650" y="322655"/>
        <a:ext cx="3896199" cy="33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DC5A1-6B41-4D98-839C-DA031E466A0C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0B516-8DA9-4706-A44F-E6B754E3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0B516-8DA9-4706-A44F-E6B754E3C5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9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FF1D-F58B-4155-B215-297ED2B92516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C83C-3837-4F0C-8C9B-EDD2DF83F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77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1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064" y="23004"/>
            <a:ext cx="9220200" cy="6934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1296645"/>
              </p:ext>
            </p:extLst>
          </p:nvPr>
        </p:nvGraphicFramePr>
        <p:xfrm>
          <a:off x="914400" y="304800"/>
          <a:ext cx="793839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be 6"/>
          <p:cNvSpPr/>
          <p:nvPr/>
        </p:nvSpPr>
        <p:spPr>
          <a:xfrm>
            <a:off x="609600" y="1564255"/>
            <a:ext cx="1295400" cy="121615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স্বা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ube 10"/>
          <p:cNvSpPr/>
          <p:nvPr/>
        </p:nvSpPr>
        <p:spPr>
          <a:xfrm>
            <a:off x="7620000" y="1516811"/>
            <a:ext cx="1447800" cy="1375740"/>
          </a:xfrm>
          <a:prstGeom prst="cub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ম</a:t>
            </a:r>
            <a:endParaRPr lang="en-US" dirty="0"/>
          </a:p>
        </p:txBody>
      </p:sp>
      <p:sp>
        <p:nvSpPr>
          <p:cNvPr id="12" name="Cube 11"/>
          <p:cNvSpPr/>
          <p:nvPr/>
        </p:nvSpPr>
        <p:spPr>
          <a:xfrm>
            <a:off x="2871072" y="1597152"/>
            <a:ext cx="1319928" cy="1295400"/>
          </a:xfrm>
          <a:prstGeom prst="cube">
            <a:avLst/>
          </a:prstGeom>
          <a:blipFill>
            <a:blip r:embed="rId8"/>
            <a:tile tx="0" ty="0" sx="100000" sy="100000" flip="none" algn="tl"/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গ</a:t>
            </a:r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5334000" y="1528312"/>
            <a:ext cx="1371600" cy="1364239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ত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11" y="3276600"/>
            <a:ext cx="5257800" cy="3205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945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একসাথে আছি, একসাথে বাঁচি, আজো একসাথে থাকবোই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সব বিভেদের রেখা মুছে দিয়ে সাম্যের ছবি আঁকবোই।</a:t>
            </a:r>
            <a:endParaRPr lang="as-IN" b="0" i="0" dirty="0">
              <a:solidFill>
                <a:srgbClr val="050505"/>
              </a:solidFill>
              <a:effectLst/>
              <a:latin typeface="Segoe UI Historic"/>
            </a:endParaRPr>
          </a:p>
        </p:txBody>
      </p:sp>
    </p:spTree>
    <p:extLst>
      <p:ext uri="{BB962C8B-B14F-4D97-AF65-F5344CB8AC3E}">
        <p14:creationId xmlns:p14="http://schemas.microsoft.com/office/powerpoint/2010/main" val="28859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191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7608" y="533400"/>
            <a:ext cx="3557384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আদর্শ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2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45720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/>
            </a:r>
            <a:br>
              <a:rPr lang="as-IN" dirty="0">
                <a:solidFill>
                  <a:srgbClr val="000000"/>
                </a:solidFill>
                <a:latin typeface="solaimanlipi"/>
              </a:rPr>
            </a:br>
            <a:r>
              <a:rPr lang="as-IN" dirty="0">
                <a:solidFill>
                  <a:srgbClr val="000000"/>
                </a:solidFill>
                <a:latin typeface="solaimanlipi"/>
              </a:rPr>
              <a:t>আমি জন্মেছি বাংলায়</a:t>
            </a:r>
          </a:p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বাংলায় কথা বলি।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2209800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বাংলার আলপথ দিয়ে, হাজার বছর চলি।</a:t>
            </a:r>
          </a:p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চলি পলিমাটি কোমলে আমার চলার চিহ্ন ফেলে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392" y="5182949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তেরশত নদী শুধায় আমাকে, কোথা থেকে তুমি এলে ?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52" y="-27317"/>
            <a:ext cx="28575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02" y="1676400"/>
            <a:ext cx="2990850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বালির ওপর দিয়ে হাঁটা কষ্টকর কেন? - Qu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27" y="3581400"/>
            <a:ext cx="3124200" cy="1466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27" y="5241717"/>
            <a:ext cx="3142531" cy="1552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20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58330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চর্যাপদের অক্ষরগুলো থেকে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39" y="1905000"/>
            <a:ext cx="457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সওদাগরের ডিঙার বহর থেকে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839" y="3623094"/>
            <a:ext cx="457849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কৈবর্তের বিদ্রোহী গ্রাম থেকে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8161" y="5390971"/>
            <a:ext cx="45720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পালযুগ নামে চিত্রকলার থেকে।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80" y="26432"/>
            <a:ext cx="2857500" cy="160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05" y="1865531"/>
            <a:ext cx="283845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28" y="3366201"/>
            <a:ext cx="2838450" cy="1781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66234"/>
            <a:ext cx="2976562" cy="1638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557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7" y="1295400"/>
            <a:ext cx="4533613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পাহাড়পুরের বৌদ্ধবিহার থেকে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033622"/>
            <a:ext cx="4572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জোড়বাংলার মন্দির বেদি থেকে।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585" y="5238840"/>
            <a:ext cx="4572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বরেন্দ্রভূমে সোনা মসজিদ থেকে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452437"/>
            <a:ext cx="2714625" cy="1685925"/>
          </a:xfrm>
          <a:prstGeom prst="rect">
            <a:avLst/>
          </a:prstGeom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2362200"/>
            <a:ext cx="2714625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ছোট সোনা মসজিদ সুলতানি আমলের রত্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80" y="4981754"/>
            <a:ext cx="267652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11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428" y="64158"/>
            <a:ext cx="4572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আউল-বাউল মাটির দেউল থেকে।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277268"/>
            <a:ext cx="45640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সার্বভৌম বারোভূঁইয়ার থেকে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666" y="4732239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‘কমলার দীঘি’ ‘মহুয়ার পালা’ থেকে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279"/>
            <a:ext cx="2828925" cy="1619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5384"/>
            <a:ext cx="27527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02" y="3520476"/>
            <a:ext cx="2722623" cy="1543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78570"/>
            <a:ext cx="2819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577" y="1660459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তিতুমীর আর হাজী শরীয়ত থেকে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6648" y="5139766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তো এসেছি গীতাঞ্জলি ও অগ্নিবীণার থেকে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209800"/>
            <a:ext cx="2819401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7472"/>
            <a:ext cx="2507321" cy="1625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4800" y="492334"/>
            <a:ext cx="1115683" cy="5238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শরীয়ত</a:t>
            </a:r>
            <a:r>
              <a:rPr lang="en-US" dirty="0" smtClean="0"/>
              <a:t> </a:t>
            </a:r>
            <a:r>
              <a:rPr lang="en-US" dirty="0" err="1" smtClean="0"/>
              <a:t>উল্লাহ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19812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69545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777" y="1295399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ক্ষুদিরাম আর সূর্যসেনের থেকে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5257800"/>
            <a:ext cx="4572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জয়নুল আর অবন ঠাকুর থেকে।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3577"/>
            <a:ext cx="1857375" cy="246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3577"/>
            <a:ext cx="1828800" cy="24669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1895475" cy="2419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39" y="4267200"/>
            <a:ext cx="196215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391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914400"/>
            <a:ext cx="4475905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রাষ্ট্রভাষার লাল রাজপথ থেকে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230" y="2941304"/>
            <a:ext cx="4572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এসেছি বাঙালি বঙ্গবন্ধু শেখ মুজিবুর থেকে।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389" y="5638800"/>
            <a:ext cx="4221027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যে এসেছি জয়বাংলার বজ্রকণ্ঠ থেকে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250" y="5013841"/>
            <a:ext cx="2828925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7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76400"/>
            <a:ext cx="434285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আমি যে এসেছি একাত্তরের মুক্তিযুদ্ধ থেকে।</a:t>
            </a:r>
            <a:endParaRPr lang="en-US" dirty="0"/>
          </a:p>
        </p:txBody>
      </p:sp>
      <p:pic>
        <p:nvPicPr>
          <p:cNvPr id="3076" name="Picture 4" descr="The last weeks of the Liberation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17" y="228600"/>
            <a:ext cx="423988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59" y="4419600"/>
            <a:ext cx="4493538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dirty="0"/>
              <a:t>এসেছি আমার পেছনে হাজার চরণচিহ্ন ফেলে</a:t>
            </a:r>
            <a:endParaRPr lang="en-US" dirty="0"/>
          </a:p>
        </p:txBody>
      </p:sp>
      <p:pic>
        <p:nvPicPr>
          <p:cNvPr id="3078" name="Picture 6" descr="আমার পরিচয় সৈয়দ শামসুল হক | বাংলা কবিতা আবৃত্তি | Amar Porichoy  recitation. - YouTube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09536"/>
            <a:ext cx="4038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7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838200"/>
            <a:ext cx="21336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6" name="Picture 2" descr="Ope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3" y="142860"/>
            <a:ext cx="1814999" cy="2325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vel 4"/>
          <p:cNvSpPr/>
          <p:nvPr/>
        </p:nvSpPr>
        <p:spPr>
          <a:xfrm>
            <a:off x="685800" y="2438400"/>
            <a:ext cx="2291767" cy="1042416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তৌহিদ</a:t>
            </a:r>
            <a:r>
              <a:rPr lang="en-US" dirty="0" smtClean="0"/>
              <a:t> </a:t>
            </a:r>
            <a:r>
              <a:rPr lang="en-US" dirty="0" err="1" smtClean="0"/>
              <a:t>মিয়া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ube 6"/>
          <p:cNvSpPr/>
          <p:nvPr/>
        </p:nvSpPr>
        <p:spPr>
          <a:xfrm>
            <a:off x="152533" y="3512944"/>
            <a:ext cx="3730944" cy="1415202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পি</a:t>
            </a:r>
            <a:r>
              <a:rPr lang="en-US" dirty="0" smtClean="0"/>
              <a:t>. </a:t>
            </a:r>
            <a:r>
              <a:rPr lang="en-US" dirty="0" err="1" smtClean="0"/>
              <a:t>জি</a:t>
            </a:r>
            <a:r>
              <a:rPr lang="en-US" dirty="0" smtClean="0"/>
              <a:t> . </a:t>
            </a:r>
            <a:r>
              <a:rPr lang="en-US" dirty="0" err="1" smtClean="0"/>
              <a:t>দারুচ্ছালাম</a:t>
            </a:r>
            <a:r>
              <a:rPr lang="en-US" dirty="0" smtClean="0"/>
              <a:t> </a:t>
            </a:r>
            <a:r>
              <a:rPr lang="en-US" dirty="0" err="1" smtClean="0"/>
              <a:t>দাখিল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r>
              <a:rPr lang="en-US" dirty="0" smtClean="0"/>
              <a:t>   । </a:t>
            </a:r>
            <a:r>
              <a:rPr lang="en-US" dirty="0" err="1" smtClean="0"/>
              <a:t>কলমাকান্দা</a:t>
            </a:r>
            <a:r>
              <a:rPr lang="en-US" dirty="0" smtClean="0"/>
              <a:t> , </a:t>
            </a:r>
            <a:r>
              <a:rPr lang="en-US" dirty="0" err="1" smtClean="0"/>
              <a:t>নেত্রকোনা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3124200"/>
            <a:ext cx="3886200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শ্রেণিঃ</a:t>
            </a:r>
            <a:r>
              <a:rPr lang="en-US" dirty="0" smtClean="0"/>
              <a:t> </a:t>
            </a:r>
            <a:r>
              <a:rPr lang="en-US" dirty="0" err="1" smtClean="0"/>
              <a:t>দশম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বিষয়</a:t>
            </a:r>
            <a:r>
              <a:rPr lang="en-US" dirty="0" smtClean="0"/>
              <a:t> : </a:t>
            </a:r>
            <a:r>
              <a:rPr lang="en-US" dirty="0" err="1" smtClean="0"/>
              <a:t>বাংলা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: </a:t>
            </a:r>
            <a:r>
              <a:rPr lang="en-US" dirty="0" err="1" smtClean="0"/>
              <a:t>আমার</a:t>
            </a:r>
            <a:r>
              <a:rPr lang="en-US" dirty="0" smtClean="0"/>
              <a:t> </a:t>
            </a:r>
            <a:r>
              <a:rPr lang="en-US" dirty="0" err="1" smtClean="0"/>
              <a:t>পরিচয়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4956594" y="2202611"/>
            <a:ext cx="3886200" cy="914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4572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শুধাও আমাকে ‘এতদূর তুমি কোন প্রেরণায় এলে 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8353"/>
            <a:ext cx="3114675" cy="1466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4800600"/>
            <a:ext cx="4572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তবে তুমি বুঝি বাঙালি জাতির ইতিহাস শোনো নাই-</a:t>
            </a:r>
          </a:p>
          <a:p>
            <a:r>
              <a:rPr lang="as-IN" dirty="0">
                <a:solidFill>
                  <a:srgbClr val="000000"/>
                </a:solidFill>
                <a:latin typeface="solaimanlipi"/>
              </a:rPr>
              <a:t>‘সবার উপরে মানুষ সত্য, তাহার উপরে নাই।’</a:t>
            </a:r>
            <a:endParaRPr lang="as-IN" b="0" i="0" dirty="0">
              <a:solidFill>
                <a:srgbClr val="000000"/>
              </a:solidFill>
              <a:effectLst/>
              <a:latin typeface="solaimanlip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2165"/>
            <a:ext cx="2857500" cy="1600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6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514600"/>
            <a:ext cx="45720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একসাথে আছি, একসাথে বাঁচি, আজো একসাথে থাকবোই</a:t>
            </a:r>
          </a:p>
          <a:p>
            <a:r>
              <a:rPr lang="as-IN" dirty="0">
                <a:solidFill>
                  <a:srgbClr val="000000"/>
                </a:solidFill>
                <a:latin typeface="solaimanlipi"/>
              </a:rPr>
              <a:t>সব বিভেদের রেখা মুছে দিয়ে সাম্যের ছবি আঁকবোই।</a:t>
            </a:r>
          </a:p>
          <a:p>
            <a:r>
              <a:rPr lang="as-IN" dirty="0"/>
              <a:t/>
            </a:r>
            <a:br>
              <a:rPr lang="as-IN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464" y="2514600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304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053" y="457200"/>
            <a:ext cx="398378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শব্দার্থ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18172"/>
            <a:ext cx="21336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পথ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053" y="214150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5428" y="4038600"/>
            <a:ext cx="4038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>
                <a:solidFill>
                  <a:srgbClr val="202124"/>
                </a:solidFill>
                <a:latin typeface="arial"/>
              </a:rPr>
              <a:t>জমির সীমানা বা আইলের উপর দিয়ে তৈরি পথকে </a:t>
            </a:r>
            <a:r>
              <a:rPr lang="as-IN" b="1" dirty="0">
                <a:solidFill>
                  <a:srgbClr val="202124"/>
                </a:solidFill>
                <a:latin typeface="arial"/>
              </a:rPr>
              <a:t>আলপথ</a:t>
            </a:r>
            <a:r>
              <a:rPr lang="as-IN" dirty="0">
                <a:solidFill>
                  <a:srgbClr val="202124"/>
                </a:solidFill>
                <a:latin typeface="arial"/>
              </a:rPr>
              <a:t> বলে।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449" y="162630"/>
            <a:ext cx="155844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 ‘</a:t>
            </a:r>
            <a:r>
              <a:rPr lang="as-IN" dirty="0">
                <a:solidFill>
                  <a:schemeClr val="accent2"/>
                </a:solidFill>
                <a:latin typeface="solaimanlipi"/>
              </a:rPr>
              <a:t>মহুয়ার</a:t>
            </a:r>
            <a:r>
              <a:rPr lang="as-IN" dirty="0">
                <a:solidFill>
                  <a:srgbClr val="000000"/>
                </a:solidFill>
                <a:latin typeface="solaimanlipi"/>
              </a:rPr>
              <a:t> পালা’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40" y="503207"/>
            <a:ext cx="2705100" cy="1685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2189132"/>
            <a:ext cx="3414717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Linux Libertine"/>
              </a:rPr>
              <a:t>মৈমনসিংহ </a:t>
            </a:r>
            <a:r>
              <a:rPr lang="as-IN" dirty="0" smtClean="0">
                <a:solidFill>
                  <a:srgbClr val="990000"/>
                </a:solidFill>
                <a:latin typeface="Linux Libertine"/>
              </a:rPr>
              <a:t>গী</a:t>
            </a:r>
            <a:r>
              <a:rPr lang="as-IN" dirty="0" smtClean="0">
                <a:solidFill>
                  <a:srgbClr val="000000"/>
                </a:solidFill>
                <a:latin typeface="Linux Libertine"/>
              </a:rPr>
              <a:t>তিকা</a:t>
            </a:r>
            <a:r>
              <a:rPr lang="en-US" dirty="0" smtClean="0">
                <a:solidFill>
                  <a:srgbClr val="000000"/>
                </a:solidFill>
                <a:latin typeface="Linux Libertine"/>
              </a:rPr>
              <a:t>র </a:t>
            </a:r>
            <a:r>
              <a:rPr lang="en-US" dirty="0" err="1" smtClean="0">
                <a:solidFill>
                  <a:srgbClr val="000000"/>
                </a:solidFill>
                <a:latin typeface="Linux Libertine"/>
              </a:rPr>
              <a:t>একটি</a:t>
            </a:r>
            <a:r>
              <a:rPr lang="en-US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Linux Libertine"/>
              </a:rPr>
              <a:t>পালা</a:t>
            </a:r>
            <a:r>
              <a:rPr lang="en-US" dirty="0" smtClean="0">
                <a:solidFill>
                  <a:srgbClr val="000000"/>
                </a:solidFill>
                <a:latin typeface="Linux Libertine"/>
              </a:rPr>
              <a:t> </a:t>
            </a:r>
            <a:endParaRPr lang="as-IN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6607" y="2743200"/>
            <a:ext cx="904415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dirty="0">
                <a:solidFill>
                  <a:srgbClr val="000000"/>
                </a:solidFill>
                <a:latin typeface="solaimanlipi"/>
              </a:rPr>
              <a:t> দেউল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6853" y="5486400"/>
            <a:ext cx="45720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b="1" dirty="0">
                <a:solidFill>
                  <a:srgbClr val="202124"/>
                </a:solidFill>
                <a:latin typeface="arial"/>
              </a:rPr>
              <a:t>দেউল</a:t>
            </a:r>
            <a:r>
              <a:rPr lang="as-IN" dirty="0">
                <a:solidFill>
                  <a:srgbClr val="202124"/>
                </a:solidFill>
                <a:latin typeface="arial"/>
              </a:rPr>
              <a:t> হল বঙ্গ অঞ্চলের একটি মন্দির স্থাপত্যশৈলী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2" y="2836819"/>
            <a:ext cx="1857375" cy="2466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533400"/>
            <a:ext cx="386836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b="1" dirty="0">
                <a:solidFill>
                  <a:srgbClr val="000000"/>
                </a:solidFill>
                <a:latin typeface="SolaimanLipi"/>
              </a:rPr>
              <a:t>আমার পরিচয়’ কবিতায় বাংলা লোকসাহিত্যের উপাদানগুলো হলো </a:t>
            </a:r>
            <a:r>
              <a:rPr lang="en-US" b="1" dirty="0" err="1" smtClean="0">
                <a:solidFill>
                  <a:srgbClr val="000000"/>
                </a:solidFill>
                <a:latin typeface="SolaimanLipi"/>
              </a:rPr>
              <a:t>কি</a:t>
            </a:r>
            <a:r>
              <a:rPr lang="en-US" b="1" dirty="0" smtClean="0">
                <a:solidFill>
                  <a:srgbClr val="000000"/>
                </a:solidFill>
                <a:latin typeface="SolaimanLipi"/>
              </a:rPr>
              <a:t> ?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923026" y="2330639"/>
            <a:ext cx="304800" cy="2285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23025" y="3196411"/>
            <a:ext cx="5020575" cy="646331"/>
            <a:chOff x="923025" y="3196411"/>
            <a:chExt cx="5020575" cy="646331"/>
          </a:xfrm>
        </p:grpSpPr>
        <p:sp>
          <p:nvSpPr>
            <p:cNvPr id="5" name="Rectangle 4"/>
            <p:cNvSpPr/>
            <p:nvPr/>
          </p:nvSpPr>
          <p:spPr>
            <a:xfrm>
              <a:off x="1371600" y="3196411"/>
              <a:ext cx="4572000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as-IN" b="1" dirty="0">
                  <a:solidFill>
                    <a:srgbClr val="000000"/>
                  </a:solidFill>
                  <a:latin typeface="SolaimanLipi"/>
                </a:rPr>
                <a:t>মাস্টার দা সূর্য সেন আজীবন কী করেছেন?</a:t>
              </a:r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923025" y="3228598"/>
              <a:ext cx="186187" cy="323166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81820"/>
              </p:ext>
            </p:extLst>
          </p:nvPr>
        </p:nvGraphicFramePr>
        <p:xfrm>
          <a:off x="1524000" y="4114799"/>
          <a:ext cx="5105400" cy="640080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487680">
                <a:tc>
                  <a:txBody>
                    <a:bodyPr/>
                    <a:lstStyle/>
                    <a:p>
                      <a:r>
                        <a:rPr lang="as-IN" b="1" dirty="0"/>
                        <a:t>আমার পরিচয়’ কবিতায় কোন যুগের চিত্রকলার কথা আছে?</a:t>
                      </a:r>
                      <a:endParaRPr lang="as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B33"/>
                    </a:solidFill>
                  </a:tcPr>
                </a:tc>
              </a:tr>
            </a:tbl>
          </a:graphicData>
        </a:graphic>
      </p:graphicFrame>
      <p:sp>
        <p:nvSpPr>
          <p:cNvPr id="8" name="5-Point Star 7"/>
          <p:cNvSpPr/>
          <p:nvPr/>
        </p:nvSpPr>
        <p:spPr>
          <a:xfrm>
            <a:off x="817709" y="4267200"/>
            <a:ext cx="186187" cy="323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23026" y="2325675"/>
            <a:ext cx="5020574" cy="646331"/>
            <a:chOff x="923026" y="2325675"/>
            <a:chExt cx="5020574" cy="646331"/>
          </a:xfrm>
        </p:grpSpPr>
        <p:sp>
          <p:nvSpPr>
            <p:cNvPr id="10" name="Rectangle 9"/>
            <p:cNvSpPr/>
            <p:nvPr/>
          </p:nvSpPr>
          <p:spPr>
            <a:xfrm>
              <a:off x="1371600" y="2325675"/>
              <a:ext cx="4572000" cy="64633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r>
                <a:rPr lang="as-IN" b="1" dirty="0">
                  <a:solidFill>
                    <a:srgbClr val="000000"/>
                  </a:solidFill>
                  <a:latin typeface="SolaimanLipi"/>
                </a:rPr>
                <a:t>আমার পরিচয়’ কবিতায় বাংলা লোকসাহিত্যের উপাদানগুলো হলো </a:t>
              </a:r>
              <a:r>
                <a:rPr lang="en-US" b="1" dirty="0" err="1" smtClean="0">
                  <a:solidFill>
                    <a:srgbClr val="000000"/>
                  </a:solidFill>
                  <a:latin typeface="SolaimanLipi"/>
                </a:rPr>
                <a:t>কি</a:t>
              </a:r>
              <a:r>
                <a:rPr lang="en-US" b="1" dirty="0" smtClean="0">
                  <a:solidFill>
                    <a:srgbClr val="000000"/>
                  </a:solidFill>
                  <a:latin typeface="SolaimanLipi"/>
                </a:rPr>
                <a:t> ?</a:t>
              </a:r>
              <a:endParaRPr lang="en-US" dirty="0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923026" y="2370314"/>
              <a:ext cx="304800" cy="228599"/>
            </a:xfrm>
            <a:prstGeom prst="star5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5255" y="533400"/>
            <a:ext cx="275909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মূল্যায়ন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1868" y="1676400"/>
            <a:ext cx="457200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endParaRPr lang="as-IN" dirty="0"/>
          </a:p>
          <a:p>
            <a:endParaRPr lang="as-IN" dirty="0"/>
          </a:p>
          <a:p>
            <a:r>
              <a:rPr lang="as-IN" dirty="0"/>
              <a:t>‘আমার পরিচয়’ কবিতায় বাঙালি জাতি কোথায় জন্ম </a:t>
            </a:r>
            <a:r>
              <a:rPr lang="as-IN" dirty="0" smtClean="0"/>
              <a:t>নিয়েছে?</a:t>
            </a:r>
          </a:p>
          <a:p>
            <a:endParaRPr lang="as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822751"/>
              </p:ext>
            </p:extLst>
          </p:nvPr>
        </p:nvGraphicFramePr>
        <p:xfrm>
          <a:off x="1850366" y="2819400"/>
          <a:ext cx="5105400" cy="914400"/>
        </p:xfrm>
        <a:graphic>
          <a:graphicData uri="http://schemas.openxmlformats.org/drawingml/2006/table">
            <a:tbl>
              <a:tblPr/>
              <a:tblGrid>
                <a:gridCol w="5105400"/>
              </a:tblGrid>
              <a:tr h="838200">
                <a:tc>
                  <a:txBody>
                    <a:bodyPr/>
                    <a:lstStyle/>
                    <a:p>
                      <a:r>
                        <a:rPr lang="as-IN" b="1" dirty="0"/>
                        <a:t/>
                      </a:r>
                      <a:br>
                        <a:rPr lang="as-IN" b="1" dirty="0"/>
                      </a:br>
                      <a:r>
                        <a:rPr lang="as-IN" b="1" dirty="0"/>
                        <a:t>সৈয়দ শামসুল হক কত তারিখে জন্মগ্রহণ করেন?</a:t>
                      </a:r>
                      <a:endParaRPr lang="as-IN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B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3810000"/>
            <a:ext cx="45720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b="1" dirty="0">
                <a:solidFill>
                  <a:srgbClr val="000000"/>
                </a:solidFill>
                <a:latin typeface="SolaimanLipi"/>
              </a:rPr>
              <a:t>‘আমার পরিচয়’ কবিতায় কবি চর্যাপদের কোন উপাদান থেকে এসেছেন?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1868" y="4439078"/>
            <a:ext cx="4572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/>
              <a:t>.</a:t>
            </a:r>
          </a:p>
          <a:p>
            <a:r>
              <a:rPr lang="as-IN" dirty="0"/>
              <a:t>কবি হাজার চরণ চিহ্ন কোথায় ফেলে এসেছেন?</a:t>
            </a:r>
          </a:p>
        </p:txBody>
      </p:sp>
    </p:spTree>
    <p:extLst>
      <p:ext uri="{BB962C8B-B14F-4D97-AF65-F5344CB8AC3E}">
        <p14:creationId xmlns:p14="http://schemas.microsoft.com/office/powerpoint/2010/main" val="1807017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3800" y="2362200"/>
            <a:ext cx="2667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771180" y="1447800"/>
            <a:ext cx="2629620" cy="914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8690" y="3055053"/>
            <a:ext cx="25146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s-IN" dirty="0">
                <a:solidFill>
                  <a:srgbClr val="333333"/>
                </a:solidFill>
                <a:latin typeface="solaimanlipi"/>
              </a:rPr>
              <a:t>‘আমার পরিচয়’ কবিতায় কবি ‘কমলার দীঘি’ ও ‘মহুয়ার পালা’ প্রসঙ্গ এনে কী বুঝিয়েছেন?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597" y="1905000"/>
            <a:ext cx="258596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ধন্যবাদ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28330"/>
            <a:ext cx="3581400" cy="2143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725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lkata Korcha: International Children's Film Festival at Nandan -  Ananda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52700"/>
            <a:ext cx="34290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3810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ight Arrow 2"/>
          <p:cNvSpPr/>
          <p:nvPr/>
        </p:nvSpPr>
        <p:spPr>
          <a:xfrm rot="812231">
            <a:off x="4226812" y="2874527"/>
            <a:ext cx="1505145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তুমি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0999" y="3886200"/>
            <a:ext cx="1371601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রোশান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2057357">
            <a:off x="3081871" y="4917456"/>
            <a:ext cx="3253498" cy="1015927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তুমি</a:t>
            </a:r>
            <a:r>
              <a:rPr lang="en-US" dirty="0" smtClean="0"/>
              <a:t>  </a:t>
            </a:r>
            <a:r>
              <a:rPr lang="en-US" dirty="0" err="1" smtClean="0"/>
              <a:t>কে</a:t>
            </a:r>
            <a:r>
              <a:rPr lang="en-US" dirty="0" smtClean="0"/>
              <a:t> 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386532"/>
            <a:ext cx="18288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লাবিব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10051" y="67270"/>
            <a:ext cx="5089855" cy="92333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ছবি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গুলো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দেখ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0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669" y="190085"/>
            <a:ext cx="4961615" cy="92333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752600"/>
            <a:ext cx="476124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আমার</a:t>
            </a:r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পরিচয়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06950" y="2979708"/>
            <a:ext cx="3581400" cy="83820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002060"/>
              </a:contourClr>
            </a:sp3d>
          </a:bodyPr>
          <a:lstStyle/>
          <a:p>
            <a:pPr algn="ctr"/>
            <a:r>
              <a:rPr lang="en-US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সৈয়দ</a:t>
            </a:r>
            <a:r>
              <a:rPr lang="en-US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শামসুল</a:t>
            </a:r>
            <a:r>
              <a:rPr lang="en-US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dirty="0" err="1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হক</a:t>
            </a:r>
            <a:r>
              <a:rPr lang="en-US" dirty="0" smtClean="0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dirty="0">
              <a:effectLst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2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8138" y="497457"/>
            <a:ext cx="360707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শিখন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ফল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1056" y="1828800"/>
            <a:ext cx="35814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শেষে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dirty="0" smtClean="0"/>
              <a:t> ……………।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86177" y="3352800"/>
            <a:ext cx="4191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en-US" dirty="0" err="1" smtClean="0"/>
              <a:t>কবি</a:t>
            </a:r>
            <a:r>
              <a:rPr lang="en-US" dirty="0" smtClean="0"/>
              <a:t> </a:t>
            </a:r>
            <a:r>
              <a:rPr lang="en-US" dirty="0" err="1" smtClean="0"/>
              <a:t>পরিচিত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 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en-US" dirty="0" err="1" smtClean="0"/>
              <a:t>কবিতাটি</a:t>
            </a:r>
            <a:r>
              <a:rPr lang="en-US" dirty="0" smtClean="0"/>
              <a:t> </a:t>
            </a:r>
            <a:r>
              <a:rPr lang="en-US" dirty="0" err="1" smtClean="0"/>
              <a:t>আবৃত্তি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en-US" dirty="0" err="1" smtClean="0"/>
              <a:t>নতুন</a:t>
            </a:r>
            <a:r>
              <a:rPr lang="en-US" dirty="0" smtClean="0"/>
              <a:t> </a:t>
            </a:r>
            <a:r>
              <a:rPr lang="en-US" dirty="0" err="1" smtClean="0"/>
              <a:t>শব্দের</a:t>
            </a:r>
            <a:r>
              <a:rPr lang="en-US" dirty="0" smtClean="0"/>
              <a:t> </a:t>
            </a:r>
            <a:r>
              <a:rPr lang="en-US" dirty="0" err="1" smtClean="0"/>
              <a:t>অর্থ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9436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840708" y="97462"/>
            <a:ext cx="439575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কবি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6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48006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9400" y="609600"/>
            <a:ext cx="3248005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PPT - সবাইকে স্বাগতম PowerPoint Presentation - ID:5110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07" y="2209800"/>
            <a:ext cx="5306785" cy="3352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864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আমার পরিচয়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-----সৈয়দ শামসুল হক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জন্মেছি বাংলায়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বাংলায় কথা বলি।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বাংলার আলপথ দিয়ে, হাজার বছর চলি।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চলি পলিমাটি কোমলে আমার চলার চিহ্ন ফেলে।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তেরশত নদী শুধায় আমাকে, কোথা থেকে তুমি এলে ?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তো এসেছি চর্যাপদের অক্ষরগুলো থেকে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তো এসেছি সওদাগরের ডিঙার বহর থেকে।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তো এসেছি কৈবর্তের বিদ্রোহী গ্রাম থেকে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তো এসেছি পালযুগ নামে চিত্রকলার থেকে।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এসেছি বাঙালি পাহাড়পুরের বৌদ্ধবিহার থেকে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এসেছি বাঙালি জোড়বাংলার মন্দির বেদি থেকে।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এসেছি বাঙালি বরেন্দ্রভূমে সোনা মসজিদ থেকে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এসেছি বাঙালি আউল-বাউল মাটির দেউল থেকে।</a:t>
            </a:r>
          </a:p>
          <a:p>
            <a:r>
              <a:rPr lang="as-IN" dirty="0">
                <a:solidFill>
                  <a:srgbClr val="050505"/>
                </a:solidFill>
                <a:latin typeface="inherit"/>
              </a:rPr>
              <a:t>আমি তো এসেছি সার্বভৌম বারোভূঁইয়ার থেকে</a:t>
            </a:r>
            <a:endParaRPr lang="as-IN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2304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আমি তো এসেছি ‘কমলার দীঘি’ ‘মহুয়ার পালা’ থেকে।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আমি তো এসেছি তিতুমীর আর হাজী শরীয়ত থেকে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আমি তো এসেছি গীতাঞ্জলি ও </a:t>
            </a:r>
            <a:r>
              <a:rPr lang="as-IN" dirty="0">
                <a:solidFill>
                  <a:srgbClr val="0070C0"/>
                </a:solidFill>
                <a:latin typeface="Segoe UI Historic"/>
              </a:rPr>
              <a:t>অগ্নিবীণার</a:t>
            </a:r>
            <a:r>
              <a:rPr lang="as-IN" dirty="0">
                <a:solidFill>
                  <a:srgbClr val="050505"/>
                </a:solidFill>
                <a:latin typeface="Segoe UI Historic"/>
              </a:rPr>
              <a:t> থেকে।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এসেছি বাঙালি ক্ষুদিরাম আর সূর্যসেনের থেকে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এসেছি বাঙালি জয়নুল আর অবন ঠাকুর থেকে।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এসেছি বাঙালি রাষ্ট্রভাষার লাল রাজপথ থেকে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এসেছি বাঙালি বঙ্গবন্ধু শেখ মুজিবুর থেকে।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আমি যে এসেছি জয়বাংলার বজ্রকণ্ঠ থেকে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আমি যে এসেছি একাত্তরের মুক্তিযুদ্ধ থেকে।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এসেছি আমার পেছনে হাজার চরণচিহ্ন ফেলে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শুধাও আমাকে ‘এতদূর তুমি কোন প্রেরণায় এলে ?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তবে তুমি বুঝি বাঙালি জাতির ইতিহাস শোনো নাই-</a:t>
            </a:r>
          </a:p>
          <a:p>
            <a:r>
              <a:rPr lang="as-IN" dirty="0">
                <a:solidFill>
                  <a:srgbClr val="050505"/>
                </a:solidFill>
                <a:latin typeface="Segoe UI Historic"/>
              </a:rPr>
              <a:t>‘সবার উপরে মানুষ সত্য, তাহার উপরে নাই।’</a:t>
            </a:r>
            <a:endParaRPr lang="as-IN" b="0" i="0" dirty="0">
              <a:solidFill>
                <a:srgbClr val="050505"/>
              </a:solidFill>
              <a:effectLst/>
              <a:latin typeface="Segoe UI Historic"/>
            </a:endParaRPr>
          </a:p>
        </p:txBody>
      </p:sp>
    </p:spTree>
    <p:extLst>
      <p:ext uri="{BB962C8B-B14F-4D97-AF65-F5344CB8AC3E}">
        <p14:creationId xmlns:p14="http://schemas.microsoft.com/office/powerpoint/2010/main" val="31768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626</Words>
  <Application>Microsoft Office PowerPoint</Application>
  <PresentationFormat>On-screen Show (4:3)</PresentationFormat>
  <Paragraphs>123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47</cp:revision>
  <dcterms:created xsi:type="dcterms:W3CDTF">2021-08-24T15:24:54Z</dcterms:created>
  <dcterms:modified xsi:type="dcterms:W3CDTF">2021-08-25T17:39:09Z</dcterms:modified>
</cp:coreProperties>
</file>