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76" r:id="rId6"/>
    <p:sldId id="260" r:id="rId7"/>
    <p:sldId id="275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CFBA6-153A-4413-A6B4-4FE6B55F29D6}" type="datetimeFigureOut">
              <a:rPr lang="en-US" smtClean="0"/>
              <a:t>26-Aug-21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C4B43-7C98-48CE-AF68-AB69F7C1A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19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C4B43-7C98-48CE-AF68-AB69F7C1A4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36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C4B43-7C98-48CE-AF68-AB69F7C1A4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23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75"/>
            <a:ext cx="9144000" cy="68580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0" y="1981200"/>
            <a:ext cx="887439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3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6" y="1"/>
            <a:ext cx="909224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914400"/>
            <a:ext cx="70104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dirty="0">
                <a:latin typeface="Segoe UI" pitchFamily="34" charset="0"/>
                <a:ea typeface="Segoe UI" pitchFamily="34" charset="0"/>
              </a:rPr>
              <a:t>কোন কাজ পূর্বে আরম্ভ হয়ে এখনও চলছে এরূপ বোঝালে </a:t>
            </a:r>
            <a:r>
              <a:rPr lang="en-US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Present perfect continuous tense </a:t>
            </a:r>
            <a:r>
              <a:rPr lang="as-IN" dirty="0">
                <a:latin typeface="Segoe UI" pitchFamily="34" charset="0"/>
                <a:ea typeface="Segoe UI" pitchFamily="34" charset="0"/>
              </a:rPr>
              <a:t>হয়।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6219" y="217053"/>
            <a:ext cx="6664581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Present perfect continuous tense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678004"/>
            <a:ext cx="7435516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b="1" dirty="0">
                <a:latin typeface="Segoe UI" pitchFamily="34" charset="0"/>
                <a:ea typeface="Segoe UI" pitchFamily="34" charset="0"/>
              </a:rPr>
              <a:t>বাংলায় চিনার উপায়:</a:t>
            </a:r>
            <a:r>
              <a:rPr lang="as-IN" dirty="0">
                <a:latin typeface="Segoe UI" pitchFamily="34" charset="0"/>
                <a:ea typeface="Segoe UI" pitchFamily="34" charset="0"/>
              </a:rPr>
              <a:t/>
            </a:r>
            <a:br>
              <a:rPr lang="as-IN" dirty="0">
                <a:latin typeface="Segoe UI" pitchFamily="34" charset="0"/>
                <a:ea typeface="Segoe UI" pitchFamily="34" charset="0"/>
              </a:rPr>
            </a:br>
            <a:r>
              <a:rPr lang="as-IN" dirty="0">
                <a:latin typeface="Segoe UI" pitchFamily="34" charset="0"/>
                <a:ea typeface="Segoe UI" pitchFamily="34" charset="0"/>
              </a:rPr>
              <a:t>বাংলায় ক্রিয়ার শেষে তেছ, তেছি,তেছে, তেছেন, চ্ছ, চ্ছি, চ্ছে, চ্ছেন, ছ্, ছি্, ছে্, ছে্ন ইত্যাদি উল্লেখ থাকে এবং তার সাথে সময়ের উল্লেখ থাকে।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9284" y="2667000"/>
            <a:ext cx="8426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Structure: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Subject + has been/have been + main verb + </a:t>
            </a:r>
            <a:r>
              <a:rPr lang="en-US" b="1" dirty="0" err="1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ing</a:t>
            </a:r>
            <a:r>
              <a:rPr lang="en-US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+ since/from/for + object.</a:t>
            </a:r>
            <a:endParaRPr lang="en-US" dirty="0">
              <a:solidFill>
                <a:srgbClr val="FF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1440" y="4238323"/>
            <a:ext cx="760395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have been doing this work for two days. (</a:t>
            </a:r>
            <a:r>
              <a:rPr lang="en-US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আমি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দুই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দিন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ধরে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কাজটি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করিতেছি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818" y="4800599"/>
            <a:ext cx="8602581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Fahim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has been suffering from fever since </a:t>
            </a:r>
            <a:r>
              <a:rPr lang="en-US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sunday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 last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 (</a:t>
            </a:r>
            <a:r>
              <a:rPr lang="as-IN" dirty="0">
                <a:latin typeface="Segoe UI" pitchFamily="34" charset="0"/>
                <a:ea typeface="Segoe UI" pitchFamily="34" charset="0"/>
              </a:rPr>
              <a:t>ফাহিম গত সোমবার হইতে জ্বরে </a:t>
            </a:r>
            <a:r>
              <a:rPr lang="as-IN" dirty="0" smtClean="0">
                <a:latin typeface="Segoe UI" pitchFamily="34" charset="0"/>
                <a:ea typeface="Segoe UI" pitchFamily="34" charset="0"/>
              </a:rPr>
              <a:t>ভুগিতেছে</a:t>
            </a:r>
            <a:r>
              <a:rPr lang="en-US" dirty="0" smtClean="0">
                <a:latin typeface="Segoe UI" pitchFamily="34" charset="0"/>
                <a:ea typeface="Segoe UI" pitchFamily="34" charset="0"/>
              </a:rPr>
              <a:t>)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40040" y="3633537"/>
            <a:ext cx="737535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He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has been reading since 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morning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. (</a:t>
            </a:r>
            <a:r>
              <a:rPr lang="en-US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সে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সকাল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থেকে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পড়িতেছে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6619" y="3406177"/>
            <a:ext cx="116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Example: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5621943"/>
            <a:ext cx="8763000" cy="92333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Note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 - Subject </a:t>
            </a:r>
            <a:r>
              <a:rPr lang="en-US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third person singular number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(he, she, it </a:t>
            </a:r>
            <a:r>
              <a:rPr lang="as-IN" dirty="0">
                <a:latin typeface="Segoe UI" pitchFamily="34" charset="0"/>
                <a:ea typeface="Segoe UI" pitchFamily="34" charset="0"/>
              </a:rPr>
              <a:t>কোন ব্যক্তি, বস্তু, জায়গা বা প্রাণীর নাম) বোঝালে </a:t>
            </a:r>
            <a:r>
              <a:rPr lang="en-US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has been </a:t>
            </a:r>
            <a:r>
              <a:rPr lang="as-IN" dirty="0">
                <a:latin typeface="Segoe UI" pitchFamily="34" charset="0"/>
                <a:ea typeface="Segoe UI" pitchFamily="34" charset="0"/>
              </a:rPr>
              <a:t>বসবে । </a:t>
            </a:r>
            <a:r>
              <a:rPr lang="en-US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I, we, you, they </a:t>
            </a:r>
            <a:r>
              <a:rPr lang="as-IN" dirty="0">
                <a:latin typeface="Segoe UI" pitchFamily="34" charset="0"/>
                <a:ea typeface="Segoe UI" pitchFamily="34" charset="0"/>
              </a:rPr>
              <a:t>এবং অন্যসব </a:t>
            </a:r>
            <a:r>
              <a:rPr lang="en-US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plural subject </a:t>
            </a:r>
            <a:r>
              <a:rPr lang="as-IN" dirty="0">
                <a:latin typeface="Segoe UI" pitchFamily="34" charset="0"/>
                <a:ea typeface="Segoe UI" pitchFamily="34" charset="0"/>
              </a:rPr>
              <a:t>এর শেষে </a:t>
            </a:r>
            <a:r>
              <a:rPr lang="en-US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have been </a:t>
            </a:r>
            <a:r>
              <a:rPr lang="as-IN" dirty="0">
                <a:latin typeface="Segoe UI" pitchFamily="34" charset="0"/>
                <a:ea typeface="Segoe UI" pitchFamily="34" charset="0"/>
              </a:rPr>
              <a:t>বসবে।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98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 animBg="1"/>
      <p:bldP spid="8" grpId="0" animBg="1"/>
      <p:bldP spid="9" grpId="0" animBg="1"/>
      <p:bldP spid="10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7" y="20855"/>
            <a:ext cx="9106993" cy="68371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08760" y="228600"/>
            <a:ext cx="3296979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Team Work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33685" y="1840468"/>
            <a:ext cx="85664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Team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292" y="2313313"/>
            <a:ext cx="3628508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1.  </a:t>
            </a:r>
            <a:r>
              <a:rPr lang="en-US" dirty="0"/>
              <a:t>You </a:t>
            </a:r>
            <a:r>
              <a:rPr lang="en-US" dirty="0" smtClean="0"/>
              <a:t>(am /is/are) </a:t>
            </a:r>
            <a:r>
              <a:rPr lang="en-US" dirty="0"/>
              <a:t>my friend .</a:t>
            </a:r>
            <a:endParaRPr lang="en-US" dirty="0" smtClean="0"/>
          </a:p>
          <a:p>
            <a:r>
              <a:rPr lang="en-US" dirty="0" smtClean="0"/>
              <a:t>2.  The </a:t>
            </a:r>
            <a:r>
              <a:rPr lang="en-US" dirty="0"/>
              <a:t>sun </a:t>
            </a:r>
            <a:r>
              <a:rPr lang="en-US" dirty="0" smtClean="0"/>
              <a:t>(rise/rises) </a:t>
            </a:r>
            <a:r>
              <a:rPr lang="en-US" dirty="0"/>
              <a:t>in the East</a:t>
            </a:r>
            <a:r>
              <a:rPr lang="en-US" dirty="0" smtClean="0"/>
              <a:t>.</a:t>
            </a:r>
          </a:p>
          <a:p>
            <a:r>
              <a:rPr lang="en-US" dirty="0" smtClean="0"/>
              <a:t>3.  I am (eat/eating) rice.</a:t>
            </a:r>
          </a:p>
          <a:p>
            <a:r>
              <a:rPr lang="en-US" dirty="0" smtClean="0"/>
              <a:t>4.  </a:t>
            </a:r>
            <a:r>
              <a:rPr lang="en-US" dirty="0" err="1" smtClean="0"/>
              <a:t>Rifat</a:t>
            </a:r>
            <a:r>
              <a:rPr lang="en-US" dirty="0" smtClean="0"/>
              <a:t> is (reading/ read) a book.</a:t>
            </a:r>
            <a:endParaRPr lang="en-US" dirty="0"/>
          </a:p>
          <a:p>
            <a:r>
              <a:rPr lang="en-US" dirty="0" smtClean="0"/>
              <a:t>5.  We (have/has) done the work.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4137" y="1066799"/>
            <a:ext cx="553767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 Tense </a:t>
            </a:r>
            <a:r>
              <a:rPr lang="bn-IN" sz="2400" dirty="0" smtClean="0"/>
              <a:t>অনুযায়ী সঠিক </a:t>
            </a:r>
            <a:r>
              <a:rPr lang="en-US" sz="2400" dirty="0" smtClean="0"/>
              <a:t>Verb </a:t>
            </a:r>
            <a:r>
              <a:rPr lang="bn-IN" sz="2400" dirty="0" smtClean="0"/>
              <a:t>টি নির্ণয় করঃ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983865" y="1666983"/>
            <a:ext cx="85664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Team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9600" y="2174814"/>
            <a:ext cx="4281949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I </a:t>
            </a:r>
            <a:r>
              <a:rPr lang="en-US" dirty="0"/>
              <a:t>(have/has ) a pen</a:t>
            </a:r>
            <a:r>
              <a:rPr lang="en-US" dirty="0" smtClean="0"/>
              <a:t>.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We are (go/going) to school.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He has just </a:t>
            </a:r>
            <a:r>
              <a:rPr lang="en-US" dirty="0" smtClean="0"/>
              <a:t>(play/played) </a:t>
            </a:r>
            <a:r>
              <a:rPr lang="en-US" dirty="0"/>
              <a:t>football.</a:t>
            </a:r>
          </a:p>
          <a:p>
            <a:pPr marL="342900" indent="-342900">
              <a:buAutoNum type="arabicPeriod"/>
            </a:pPr>
            <a:r>
              <a:rPr lang="en-US" dirty="0"/>
              <a:t>she </a:t>
            </a:r>
            <a:r>
              <a:rPr lang="en-US" dirty="0" smtClean="0"/>
              <a:t>(has/have) </a:t>
            </a:r>
            <a:r>
              <a:rPr lang="en-US" dirty="0"/>
              <a:t>studied for hours.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/>
              <a:t>I have been </a:t>
            </a:r>
            <a:r>
              <a:rPr lang="en-US" dirty="0" smtClean="0"/>
              <a:t>(do/doing) </a:t>
            </a:r>
            <a:r>
              <a:rPr lang="en-US" dirty="0"/>
              <a:t>this work for two days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97504" y="4572000"/>
            <a:ext cx="3815468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1. The </a:t>
            </a:r>
            <a:r>
              <a:rPr lang="en-US" dirty="0"/>
              <a:t>moon </a:t>
            </a:r>
            <a:r>
              <a:rPr lang="en-US" dirty="0" smtClean="0"/>
              <a:t>(shines/shine) </a:t>
            </a:r>
            <a:r>
              <a:rPr lang="en-US" dirty="0"/>
              <a:t>at night .</a:t>
            </a:r>
            <a:endParaRPr lang="en-US" dirty="0" smtClean="0"/>
          </a:p>
          <a:p>
            <a:r>
              <a:rPr lang="en-US" dirty="0"/>
              <a:t>2</a:t>
            </a:r>
            <a:r>
              <a:rPr lang="en-US" dirty="0" smtClean="0"/>
              <a:t>. The </a:t>
            </a:r>
            <a:r>
              <a:rPr lang="en-US" dirty="0"/>
              <a:t>boy  (play/plays)  football</a:t>
            </a:r>
            <a:r>
              <a:rPr lang="en-US" dirty="0" smtClean="0"/>
              <a:t>.</a:t>
            </a:r>
          </a:p>
          <a:p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dirty="0"/>
              <a:t>You are </a:t>
            </a:r>
            <a:r>
              <a:rPr lang="en-US" dirty="0" smtClean="0"/>
              <a:t>(read/reading) </a:t>
            </a:r>
            <a:r>
              <a:rPr lang="en-US" dirty="0"/>
              <a:t>book</a:t>
            </a:r>
            <a:r>
              <a:rPr lang="en-US" dirty="0" smtClean="0"/>
              <a:t>.</a:t>
            </a:r>
          </a:p>
          <a:p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en-US" dirty="0"/>
              <a:t>They have </a:t>
            </a:r>
            <a:r>
              <a:rPr lang="en-US" dirty="0" smtClean="0"/>
              <a:t>(made/make) </a:t>
            </a:r>
            <a:r>
              <a:rPr lang="en-US" dirty="0"/>
              <a:t>the garden</a:t>
            </a:r>
            <a:r>
              <a:rPr lang="en-US" dirty="0" smtClean="0"/>
              <a:t>.</a:t>
            </a:r>
          </a:p>
          <a:p>
            <a:r>
              <a:rPr lang="en-US" dirty="0"/>
              <a:t>5</a:t>
            </a:r>
            <a:r>
              <a:rPr lang="en-US" dirty="0" smtClean="0"/>
              <a:t>. It (has been/</a:t>
            </a:r>
            <a:r>
              <a:rPr lang="en-US" dirty="0"/>
              <a:t> </a:t>
            </a:r>
            <a:r>
              <a:rPr lang="en-US" dirty="0" smtClean="0"/>
              <a:t>have</a:t>
            </a:r>
            <a:r>
              <a:rPr lang="en-US" dirty="0"/>
              <a:t> </a:t>
            </a:r>
            <a:r>
              <a:rPr lang="en-US" dirty="0" smtClean="0"/>
              <a:t>been) raining</a:t>
            </a:r>
          </a:p>
          <a:p>
            <a:r>
              <a:rPr lang="en-US" dirty="0" smtClean="0"/>
              <a:t> </a:t>
            </a:r>
            <a:r>
              <a:rPr lang="en-US" dirty="0"/>
              <a:t>since </a:t>
            </a:r>
            <a:r>
              <a:rPr lang="en-US" dirty="0" smtClean="0"/>
              <a:t>morning.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33685" y="4114857"/>
            <a:ext cx="856645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Team 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57249" y="4572000"/>
            <a:ext cx="4117522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1. He (am/is) </a:t>
            </a:r>
            <a:r>
              <a:rPr lang="en-US" dirty="0"/>
              <a:t>a student</a:t>
            </a:r>
            <a:r>
              <a:rPr lang="en-US" dirty="0" smtClean="0"/>
              <a:t>.</a:t>
            </a:r>
          </a:p>
          <a:p>
            <a:pPr fontAlgn="base"/>
            <a:r>
              <a:rPr lang="en-US" dirty="0" smtClean="0"/>
              <a:t>2. </a:t>
            </a:r>
            <a:r>
              <a:rPr lang="en-US" dirty="0"/>
              <a:t>He </a:t>
            </a:r>
            <a:r>
              <a:rPr lang="en-US" dirty="0" smtClean="0"/>
              <a:t>(is/was) sleeping</a:t>
            </a:r>
            <a:endParaRPr lang="bn-IN" dirty="0" smtClean="0"/>
          </a:p>
          <a:p>
            <a:pPr fontAlgn="base"/>
            <a:r>
              <a:rPr lang="en-US" dirty="0" smtClean="0"/>
              <a:t>2. The </a:t>
            </a:r>
            <a:r>
              <a:rPr lang="en-US" dirty="0"/>
              <a:t>weather is </a:t>
            </a:r>
            <a:r>
              <a:rPr lang="en-US" dirty="0" smtClean="0"/>
              <a:t>(changing/change).</a:t>
            </a:r>
            <a:endParaRPr lang="en-US" dirty="0"/>
          </a:p>
          <a:p>
            <a:r>
              <a:rPr lang="en-US" dirty="0" smtClean="0"/>
              <a:t>3. </a:t>
            </a:r>
            <a:r>
              <a:rPr lang="en-US" dirty="0"/>
              <a:t>I have </a:t>
            </a:r>
            <a:r>
              <a:rPr lang="en-US" dirty="0" smtClean="0"/>
              <a:t>(read/reading) </a:t>
            </a:r>
            <a:r>
              <a:rPr lang="en-US" dirty="0"/>
              <a:t>the book</a:t>
            </a:r>
            <a:r>
              <a:rPr lang="en-US" dirty="0" smtClean="0"/>
              <a:t>.</a:t>
            </a:r>
          </a:p>
          <a:p>
            <a:r>
              <a:rPr lang="en-US" dirty="0" smtClean="0"/>
              <a:t>4. </a:t>
            </a:r>
            <a:r>
              <a:rPr lang="en-US" dirty="0"/>
              <a:t>He has </a:t>
            </a:r>
            <a:r>
              <a:rPr lang="en-US" dirty="0" smtClean="0"/>
              <a:t>(been/have been) reading</a:t>
            </a:r>
          </a:p>
          <a:p>
            <a:r>
              <a:rPr lang="en-US" dirty="0" smtClean="0"/>
              <a:t> </a:t>
            </a:r>
            <a:r>
              <a:rPr lang="en-US" dirty="0"/>
              <a:t>since </a:t>
            </a:r>
            <a:r>
              <a:rPr lang="en-US" dirty="0" smtClean="0"/>
              <a:t>morning.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32251" y="4102262"/>
            <a:ext cx="856645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Team 4</a:t>
            </a:r>
          </a:p>
        </p:txBody>
      </p:sp>
    </p:spTree>
    <p:extLst>
      <p:ext uri="{BB962C8B-B14F-4D97-AF65-F5344CB8AC3E}">
        <p14:creationId xmlns:p14="http://schemas.microsoft.com/office/powerpoint/2010/main" val="146549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6" y="1"/>
            <a:ext cx="9111114" cy="67917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21925" y="1129309"/>
            <a:ext cx="238238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Team 1 Correct  answer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4026" y="1692434"/>
            <a:ext cx="3418374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1. You </a:t>
            </a:r>
            <a:r>
              <a:rPr lang="en-US" dirty="0" smtClean="0">
                <a:solidFill>
                  <a:srgbClr val="FF0000"/>
                </a:solidFill>
              </a:rPr>
              <a:t>are</a:t>
            </a:r>
            <a:r>
              <a:rPr lang="en-US" dirty="0" smtClean="0"/>
              <a:t> </a:t>
            </a:r>
            <a:r>
              <a:rPr lang="en-US" dirty="0"/>
              <a:t>my </a:t>
            </a:r>
            <a:r>
              <a:rPr lang="en-US" dirty="0" smtClean="0"/>
              <a:t>friend.</a:t>
            </a:r>
            <a:endParaRPr lang="en-US" dirty="0"/>
          </a:p>
          <a:p>
            <a:r>
              <a:rPr lang="en-US" dirty="0"/>
              <a:t>2. The sun </a:t>
            </a:r>
            <a:r>
              <a:rPr lang="en-US" dirty="0" smtClean="0">
                <a:solidFill>
                  <a:srgbClr val="FF0000"/>
                </a:solidFill>
              </a:rPr>
              <a:t>rises</a:t>
            </a:r>
            <a:r>
              <a:rPr lang="en-US" dirty="0" smtClean="0"/>
              <a:t> </a:t>
            </a:r>
            <a:r>
              <a:rPr lang="en-US" dirty="0"/>
              <a:t>in the East.</a:t>
            </a:r>
          </a:p>
          <a:p>
            <a:r>
              <a:rPr lang="en-US" dirty="0"/>
              <a:t>3. I </a:t>
            </a:r>
            <a:r>
              <a:rPr lang="en-US" dirty="0">
                <a:solidFill>
                  <a:srgbClr val="FF0000"/>
                </a:solidFill>
              </a:rPr>
              <a:t>am </a:t>
            </a:r>
            <a:r>
              <a:rPr lang="en-US" dirty="0" smtClean="0">
                <a:solidFill>
                  <a:srgbClr val="FF0000"/>
                </a:solidFill>
              </a:rPr>
              <a:t>eating </a:t>
            </a:r>
            <a:r>
              <a:rPr lang="en-US" dirty="0"/>
              <a:t>rice.</a:t>
            </a:r>
          </a:p>
          <a:p>
            <a:r>
              <a:rPr lang="en-US" dirty="0"/>
              <a:t>4. </a:t>
            </a:r>
            <a:r>
              <a:rPr lang="en-US" dirty="0" err="1"/>
              <a:t>Rifat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is </a:t>
            </a:r>
            <a:r>
              <a:rPr lang="en-US" dirty="0" smtClean="0">
                <a:solidFill>
                  <a:srgbClr val="FF0000"/>
                </a:solidFill>
              </a:rPr>
              <a:t>reading </a:t>
            </a:r>
            <a:r>
              <a:rPr lang="en-US" dirty="0" smtClean="0"/>
              <a:t>a </a:t>
            </a:r>
            <a:r>
              <a:rPr lang="en-US" dirty="0"/>
              <a:t>book.</a:t>
            </a:r>
          </a:p>
          <a:p>
            <a:r>
              <a:rPr lang="en-US" dirty="0"/>
              <a:t>5. We </a:t>
            </a:r>
            <a:r>
              <a:rPr lang="en-US" dirty="0" smtClean="0">
                <a:solidFill>
                  <a:srgbClr val="FF0000"/>
                </a:solidFill>
              </a:rPr>
              <a:t>have </a:t>
            </a:r>
            <a:r>
              <a:rPr lang="en-US" dirty="0">
                <a:solidFill>
                  <a:srgbClr val="FF0000"/>
                </a:solidFill>
              </a:rPr>
              <a:t>done </a:t>
            </a:r>
            <a:r>
              <a:rPr lang="en-US" dirty="0"/>
              <a:t>the work.</a:t>
            </a:r>
          </a:p>
        </p:txBody>
      </p:sp>
      <p:sp>
        <p:nvSpPr>
          <p:cNvPr id="5" name="Rectangle 4"/>
          <p:cNvSpPr/>
          <p:nvPr/>
        </p:nvSpPr>
        <p:spPr>
          <a:xfrm>
            <a:off x="5209609" y="1115061"/>
            <a:ext cx="238238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Team 2 Correct  answer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91001" y="1682991"/>
            <a:ext cx="4419600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I </a:t>
            </a:r>
            <a:r>
              <a:rPr lang="en-US" dirty="0" smtClean="0">
                <a:solidFill>
                  <a:srgbClr val="FF0000"/>
                </a:solidFill>
              </a:rPr>
              <a:t>have</a:t>
            </a:r>
            <a:r>
              <a:rPr lang="en-US" dirty="0" smtClean="0"/>
              <a:t> a </a:t>
            </a:r>
            <a:r>
              <a:rPr lang="en-US" dirty="0"/>
              <a:t>pen</a:t>
            </a:r>
            <a:r>
              <a:rPr lang="en-US" dirty="0" smtClean="0"/>
              <a:t>.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We </a:t>
            </a:r>
            <a:r>
              <a:rPr lang="en-US" dirty="0">
                <a:solidFill>
                  <a:srgbClr val="FF0000"/>
                </a:solidFill>
              </a:rPr>
              <a:t>are </a:t>
            </a:r>
            <a:r>
              <a:rPr lang="en-US" dirty="0" smtClean="0">
                <a:solidFill>
                  <a:srgbClr val="FF0000"/>
                </a:solidFill>
              </a:rPr>
              <a:t>going </a:t>
            </a:r>
            <a:r>
              <a:rPr lang="en-US" dirty="0"/>
              <a:t>to school.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He </a:t>
            </a:r>
            <a:r>
              <a:rPr lang="en-US" dirty="0">
                <a:solidFill>
                  <a:srgbClr val="FF0000"/>
                </a:solidFill>
              </a:rPr>
              <a:t>has</a:t>
            </a:r>
            <a:r>
              <a:rPr lang="en-US" dirty="0"/>
              <a:t> just </a:t>
            </a:r>
            <a:r>
              <a:rPr lang="en-US" dirty="0" smtClean="0">
                <a:solidFill>
                  <a:srgbClr val="FF0000"/>
                </a:solidFill>
              </a:rPr>
              <a:t>played</a:t>
            </a:r>
            <a:r>
              <a:rPr lang="en-US" dirty="0" smtClean="0"/>
              <a:t> </a:t>
            </a:r>
            <a:r>
              <a:rPr lang="en-US" dirty="0"/>
              <a:t>football.</a:t>
            </a:r>
          </a:p>
          <a:p>
            <a:pPr marL="342900" indent="-342900">
              <a:buAutoNum type="arabicPeriod"/>
            </a:pPr>
            <a:r>
              <a:rPr lang="en-US" dirty="0"/>
              <a:t>she </a:t>
            </a:r>
            <a:r>
              <a:rPr lang="en-US" dirty="0" smtClean="0">
                <a:solidFill>
                  <a:srgbClr val="FF0000"/>
                </a:solidFill>
              </a:rPr>
              <a:t>has </a:t>
            </a:r>
            <a:r>
              <a:rPr lang="en-US" dirty="0">
                <a:solidFill>
                  <a:srgbClr val="FF0000"/>
                </a:solidFill>
              </a:rPr>
              <a:t>studied </a:t>
            </a:r>
            <a:r>
              <a:rPr lang="en-US" dirty="0"/>
              <a:t>for hours.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/>
              <a:t>I </a:t>
            </a:r>
            <a:r>
              <a:rPr lang="en-US" dirty="0">
                <a:solidFill>
                  <a:srgbClr val="FF0000"/>
                </a:solidFill>
              </a:rPr>
              <a:t>have been </a:t>
            </a:r>
            <a:r>
              <a:rPr lang="en-US" dirty="0" smtClean="0">
                <a:solidFill>
                  <a:srgbClr val="FF0000"/>
                </a:solidFill>
              </a:rPr>
              <a:t>doing </a:t>
            </a:r>
            <a:r>
              <a:rPr lang="en-US" dirty="0"/>
              <a:t>this work for two days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62021" y="3665770"/>
            <a:ext cx="2382383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Team 3 Correct  answer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3172" y="4267200"/>
            <a:ext cx="3579891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1.The </a:t>
            </a:r>
            <a:r>
              <a:rPr lang="en-US" dirty="0"/>
              <a:t>moon </a:t>
            </a:r>
            <a:r>
              <a:rPr lang="en-US" dirty="0" smtClean="0">
                <a:solidFill>
                  <a:srgbClr val="FF0000"/>
                </a:solidFill>
              </a:rPr>
              <a:t>shines</a:t>
            </a:r>
            <a:r>
              <a:rPr lang="en-US" dirty="0" smtClean="0"/>
              <a:t> </a:t>
            </a:r>
            <a:r>
              <a:rPr lang="en-US" dirty="0"/>
              <a:t>at night .</a:t>
            </a:r>
            <a:endParaRPr lang="en-US" dirty="0" smtClean="0"/>
          </a:p>
          <a:p>
            <a:r>
              <a:rPr lang="en-US" dirty="0"/>
              <a:t>2</a:t>
            </a:r>
            <a:r>
              <a:rPr lang="en-US" dirty="0" smtClean="0"/>
              <a:t>.The </a:t>
            </a:r>
            <a:r>
              <a:rPr lang="en-US" dirty="0"/>
              <a:t>boy  </a:t>
            </a:r>
            <a:r>
              <a:rPr lang="en-US" dirty="0" smtClean="0">
                <a:solidFill>
                  <a:srgbClr val="FF0000"/>
                </a:solidFill>
              </a:rPr>
              <a:t>plays</a:t>
            </a:r>
            <a:r>
              <a:rPr lang="en-US" dirty="0" smtClean="0"/>
              <a:t>  </a:t>
            </a:r>
            <a:r>
              <a:rPr lang="en-US" dirty="0"/>
              <a:t>football</a:t>
            </a:r>
            <a:r>
              <a:rPr lang="en-US" dirty="0" smtClean="0"/>
              <a:t>.</a:t>
            </a:r>
          </a:p>
          <a:p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dirty="0"/>
              <a:t>You </a:t>
            </a:r>
            <a:r>
              <a:rPr lang="en-US" dirty="0">
                <a:solidFill>
                  <a:srgbClr val="FF0000"/>
                </a:solidFill>
              </a:rPr>
              <a:t>are </a:t>
            </a:r>
            <a:r>
              <a:rPr lang="en-US" dirty="0" smtClean="0">
                <a:solidFill>
                  <a:srgbClr val="FF0000"/>
                </a:solidFill>
              </a:rPr>
              <a:t>reading </a:t>
            </a:r>
            <a:r>
              <a:rPr lang="en-US" dirty="0"/>
              <a:t>book</a:t>
            </a:r>
            <a:r>
              <a:rPr lang="en-US" dirty="0" smtClean="0"/>
              <a:t>.</a:t>
            </a:r>
          </a:p>
          <a:p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en-US" dirty="0"/>
              <a:t>They </a:t>
            </a:r>
            <a:r>
              <a:rPr lang="en-US" dirty="0">
                <a:solidFill>
                  <a:srgbClr val="FF0000"/>
                </a:solidFill>
              </a:rPr>
              <a:t>have </a:t>
            </a:r>
            <a:r>
              <a:rPr lang="en-US" dirty="0" smtClean="0">
                <a:solidFill>
                  <a:srgbClr val="FF0000"/>
                </a:solidFill>
              </a:rPr>
              <a:t>made </a:t>
            </a:r>
            <a:r>
              <a:rPr lang="en-US" dirty="0"/>
              <a:t>the garden</a:t>
            </a:r>
            <a:r>
              <a:rPr lang="en-US" dirty="0" smtClean="0"/>
              <a:t>.</a:t>
            </a:r>
          </a:p>
          <a:p>
            <a:r>
              <a:rPr lang="en-US" dirty="0"/>
              <a:t>5</a:t>
            </a:r>
            <a:r>
              <a:rPr lang="en-US" dirty="0" smtClean="0"/>
              <a:t>. It </a:t>
            </a:r>
            <a:r>
              <a:rPr lang="en-US" dirty="0" smtClean="0">
                <a:solidFill>
                  <a:srgbClr val="FF0000"/>
                </a:solidFill>
              </a:rPr>
              <a:t>has been raining </a:t>
            </a:r>
            <a:r>
              <a:rPr lang="en-US" dirty="0" smtClean="0"/>
              <a:t>since morning.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447834" y="3669309"/>
            <a:ext cx="238238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Team 4 Correct  answer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67451" y="4283937"/>
            <a:ext cx="394315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1.He </a:t>
            </a:r>
            <a:r>
              <a:rPr lang="en-US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</a:t>
            </a:r>
            <a:r>
              <a:rPr lang="en-US" dirty="0"/>
              <a:t>a student</a:t>
            </a:r>
            <a:r>
              <a:rPr lang="en-US" dirty="0" smtClean="0"/>
              <a:t>.</a:t>
            </a:r>
          </a:p>
          <a:p>
            <a:pPr fontAlgn="base"/>
            <a:r>
              <a:rPr lang="en-US" dirty="0" smtClean="0"/>
              <a:t>2. </a:t>
            </a:r>
            <a:r>
              <a:rPr lang="en-US" dirty="0"/>
              <a:t>He </a:t>
            </a:r>
            <a:r>
              <a:rPr lang="en-US" dirty="0" smtClean="0">
                <a:solidFill>
                  <a:srgbClr val="FF0000"/>
                </a:solidFill>
              </a:rPr>
              <a:t>is sleeping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bn-IN" dirty="0" smtClean="0">
              <a:solidFill>
                <a:schemeClr val="tx1"/>
              </a:solidFill>
            </a:endParaRPr>
          </a:p>
          <a:p>
            <a:pPr fontAlgn="base"/>
            <a:r>
              <a:rPr lang="en-US" dirty="0" smtClean="0"/>
              <a:t>2. The </a:t>
            </a:r>
            <a:r>
              <a:rPr lang="en-US" dirty="0"/>
              <a:t>weather </a:t>
            </a:r>
            <a:r>
              <a:rPr lang="en-US" dirty="0">
                <a:solidFill>
                  <a:srgbClr val="FF0000"/>
                </a:solidFill>
              </a:rPr>
              <a:t>is </a:t>
            </a:r>
            <a:r>
              <a:rPr lang="en-US" dirty="0" smtClean="0">
                <a:solidFill>
                  <a:srgbClr val="FF0000"/>
                </a:solidFill>
              </a:rPr>
              <a:t>changing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3. </a:t>
            </a:r>
            <a:r>
              <a:rPr lang="en-US" dirty="0"/>
              <a:t>I </a:t>
            </a:r>
            <a:r>
              <a:rPr lang="en-US" dirty="0">
                <a:solidFill>
                  <a:srgbClr val="FF0000"/>
                </a:solidFill>
              </a:rPr>
              <a:t>have </a:t>
            </a:r>
            <a:r>
              <a:rPr lang="en-US" dirty="0" smtClean="0">
                <a:solidFill>
                  <a:srgbClr val="FF0000"/>
                </a:solidFill>
              </a:rPr>
              <a:t>read </a:t>
            </a:r>
            <a:r>
              <a:rPr lang="en-US" dirty="0" smtClean="0"/>
              <a:t>the </a:t>
            </a:r>
            <a:r>
              <a:rPr lang="en-US" dirty="0"/>
              <a:t>book</a:t>
            </a:r>
            <a:r>
              <a:rPr lang="en-US" dirty="0" smtClean="0"/>
              <a:t>.</a:t>
            </a:r>
          </a:p>
          <a:p>
            <a:r>
              <a:rPr lang="en-US" dirty="0" smtClean="0"/>
              <a:t>4. </a:t>
            </a:r>
            <a:r>
              <a:rPr lang="en-US" dirty="0"/>
              <a:t>He </a:t>
            </a:r>
            <a:r>
              <a:rPr lang="en-US" dirty="0">
                <a:solidFill>
                  <a:srgbClr val="FF0000"/>
                </a:solidFill>
              </a:rPr>
              <a:t>has </a:t>
            </a:r>
            <a:r>
              <a:rPr lang="en-US" dirty="0" smtClean="0">
                <a:solidFill>
                  <a:srgbClr val="FF0000"/>
                </a:solidFill>
              </a:rPr>
              <a:t>been reading </a:t>
            </a:r>
            <a:r>
              <a:rPr lang="en-US" dirty="0" smtClean="0"/>
              <a:t>since morning.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30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55"/>
            <a:ext cx="9144000" cy="68371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383238"/>
            <a:ext cx="359887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smtClean="0"/>
              <a:t>Home Work…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828073" y="1676400"/>
            <a:ext cx="7444538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We (am/is/are) </a:t>
            </a:r>
            <a:r>
              <a:rPr lang="en-US" sz="2400" dirty="0"/>
              <a:t>good cricket players</a:t>
            </a:r>
            <a:r>
              <a:rPr lang="en-US" sz="2400" dirty="0" smtClean="0"/>
              <a:t>.</a:t>
            </a:r>
          </a:p>
          <a:p>
            <a:pPr marL="342900" indent="-342900">
              <a:buFontTx/>
              <a:buAutoNum type="arabicPeriod"/>
            </a:pPr>
            <a:r>
              <a:rPr lang="en-US" sz="2400" dirty="0"/>
              <a:t>He is </a:t>
            </a:r>
            <a:r>
              <a:rPr lang="en-US" sz="2400" dirty="0" smtClean="0"/>
              <a:t>(coming/is come/are coming)  </a:t>
            </a:r>
            <a:r>
              <a:rPr lang="en-US" sz="2400" dirty="0"/>
              <a:t>here for some tips.</a:t>
            </a:r>
          </a:p>
          <a:p>
            <a:pPr marL="342900" indent="-342900">
              <a:buFontTx/>
              <a:buAutoNum type="arabicPeriod"/>
            </a:pPr>
            <a:r>
              <a:rPr lang="en-US" sz="2400" dirty="0"/>
              <a:t>I </a:t>
            </a:r>
            <a:r>
              <a:rPr lang="en-US" sz="2400" dirty="0" smtClean="0"/>
              <a:t>(likes/like) </a:t>
            </a:r>
            <a:r>
              <a:rPr lang="en-US" sz="2400" dirty="0"/>
              <a:t>chocolate</a:t>
            </a:r>
            <a:r>
              <a:rPr lang="en-US" sz="2400" dirty="0" smtClean="0"/>
              <a:t>.</a:t>
            </a:r>
          </a:p>
          <a:p>
            <a:pPr marL="342900" indent="-342900">
              <a:buFontTx/>
              <a:buAutoNum type="arabicPeriod"/>
            </a:pPr>
            <a:r>
              <a:rPr lang="en-US" sz="2400" dirty="0" smtClean="0"/>
              <a:t>I ( has/have) worked.</a:t>
            </a:r>
          </a:p>
          <a:p>
            <a:pPr marL="342900" indent="-342900">
              <a:buFontTx/>
              <a:buAutoNum type="arabicPeriod"/>
            </a:pPr>
            <a:r>
              <a:rPr lang="en-US" sz="2400" dirty="0"/>
              <a:t>The sun </a:t>
            </a:r>
            <a:r>
              <a:rPr lang="en-US" sz="2400" dirty="0" smtClean="0"/>
              <a:t>(rises/rise)</a:t>
            </a:r>
            <a:r>
              <a:rPr lang="en-US" sz="2400" dirty="0"/>
              <a:t> at the east</a:t>
            </a:r>
            <a:r>
              <a:rPr lang="en-US" sz="2400" dirty="0" smtClean="0"/>
              <a:t>.</a:t>
            </a:r>
          </a:p>
          <a:p>
            <a:pPr marL="342900" indent="-342900">
              <a:buFontTx/>
              <a:buAutoNum type="arabicPeriod"/>
            </a:pPr>
            <a:r>
              <a:rPr lang="en-US" sz="2400" dirty="0"/>
              <a:t>She is </a:t>
            </a:r>
            <a:r>
              <a:rPr lang="en-US" sz="2400" dirty="0" smtClean="0"/>
              <a:t>(drink/drinking) </a:t>
            </a:r>
            <a:r>
              <a:rPr lang="en-US" sz="2400" dirty="0"/>
              <a:t>coffee</a:t>
            </a:r>
            <a:r>
              <a:rPr lang="en-US" sz="2400" dirty="0" smtClean="0"/>
              <a:t>.</a:t>
            </a:r>
          </a:p>
          <a:p>
            <a:pPr marL="342900" indent="-342900">
              <a:buFontTx/>
              <a:buAutoNum type="arabicPeriod"/>
            </a:pPr>
            <a:r>
              <a:rPr lang="en-US" sz="2400" dirty="0"/>
              <a:t>The poet </a:t>
            </a:r>
            <a:r>
              <a:rPr lang="en-US" sz="2400" dirty="0" smtClean="0"/>
              <a:t>(am/is/are) </a:t>
            </a:r>
            <a:r>
              <a:rPr lang="en-US" sz="2400" dirty="0"/>
              <a:t>writing romantic poems</a:t>
            </a:r>
            <a:r>
              <a:rPr lang="en-US" sz="2400" dirty="0" smtClean="0"/>
              <a:t>.</a:t>
            </a:r>
          </a:p>
          <a:p>
            <a:pPr marL="342900" indent="-342900">
              <a:buFontTx/>
              <a:buAutoNum type="arabicPeriod"/>
            </a:pPr>
            <a:r>
              <a:rPr lang="en-US" sz="2400" dirty="0"/>
              <a:t>He has already </a:t>
            </a:r>
            <a:r>
              <a:rPr lang="en-US" sz="2400" dirty="0" smtClean="0"/>
              <a:t>(pass/passed) </a:t>
            </a:r>
            <a:r>
              <a:rPr lang="en-US" sz="2400" dirty="0"/>
              <a:t>the S.S.C </a:t>
            </a:r>
            <a:r>
              <a:rPr lang="en-US" sz="2400" dirty="0" smtClean="0"/>
              <a:t>Examination.</a:t>
            </a:r>
            <a:endParaRPr lang="en-US" sz="2400" dirty="0"/>
          </a:p>
          <a:p>
            <a:pPr marL="342900" indent="-342900">
              <a:buFontTx/>
              <a:buAutoNum type="arabicPeriod"/>
            </a:pPr>
            <a:r>
              <a:rPr lang="en-US" sz="2400" dirty="0"/>
              <a:t>Students </a:t>
            </a:r>
            <a:r>
              <a:rPr lang="en-US" sz="2400" dirty="0" smtClean="0"/>
              <a:t>(have gone/</a:t>
            </a:r>
            <a:r>
              <a:rPr lang="en-US" sz="2400" dirty="0"/>
              <a:t> </a:t>
            </a:r>
            <a:r>
              <a:rPr lang="en-US" sz="2400" dirty="0" smtClean="0"/>
              <a:t>has gone) </a:t>
            </a:r>
            <a:r>
              <a:rPr lang="en-US" sz="2400" dirty="0"/>
              <a:t> to the </a:t>
            </a:r>
            <a:r>
              <a:rPr lang="en-US" sz="2400" dirty="0" smtClean="0"/>
              <a:t>library.</a:t>
            </a:r>
          </a:p>
          <a:p>
            <a:pPr marL="342900" indent="-342900">
              <a:buFontTx/>
              <a:buAutoNum type="arabicPeriod"/>
            </a:pPr>
            <a:r>
              <a:rPr lang="en-US" sz="2400" dirty="0" err="1"/>
              <a:t>Rafiq</a:t>
            </a:r>
            <a:r>
              <a:rPr lang="en-US" sz="2400" dirty="0"/>
              <a:t> </a:t>
            </a:r>
            <a:r>
              <a:rPr lang="en-US" sz="2400" dirty="0" smtClean="0"/>
              <a:t>(has broken/</a:t>
            </a:r>
            <a:r>
              <a:rPr lang="en-US" sz="2400" dirty="0"/>
              <a:t> have </a:t>
            </a:r>
            <a:r>
              <a:rPr lang="en-US" sz="2400" dirty="0" smtClean="0"/>
              <a:t>broken) </a:t>
            </a:r>
            <a:r>
              <a:rPr lang="en-US" sz="2400" dirty="0"/>
              <a:t> his </a:t>
            </a:r>
            <a:r>
              <a:rPr lang="en-US" sz="2400" dirty="0" smtClean="0"/>
              <a:t>arm.</a:t>
            </a:r>
          </a:p>
          <a:p>
            <a:pPr marL="342900" indent="-342900">
              <a:buFontTx/>
              <a:buAutoNum type="arabicPeriod"/>
            </a:pPr>
            <a:r>
              <a:rPr lang="en-US" sz="2400" dirty="0"/>
              <a:t>I </a:t>
            </a:r>
            <a:r>
              <a:rPr lang="en-US" sz="2400" dirty="0" smtClean="0"/>
              <a:t>(have </a:t>
            </a:r>
            <a:r>
              <a:rPr lang="en-US" sz="2400" dirty="0"/>
              <a:t>been </a:t>
            </a:r>
            <a:r>
              <a:rPr lang="en-US" sz="2400" dirty="0" smtClean="0"/>
              <a:t>writing/</a:t>
            </a:r>
            <a:r>
              <a:rPr lang="en-US" sz="2400" dirty="0"/>
              <a:t> has </a:t>
            </a:r>
            <a:r>
              <a:rPr lang="en-US" sz="2400" dirty="0" smtClean="0"/>
              <a:t>been writing)</a:t>
            </a:r>
            <a:r>
              <a:rPr lang="en-US" sz="2400" dirty="0"/>
              <a:t> for three hours</a:t>
            </a:r>
            <a:r>
              <a:rPr lang="en-US" sz="2400" dirty="0" smtClean="0"/>
              <a:t>.</a:t>
            </a:r>
          </a:p>
          <a:p>
            <a:pPr marL="342900" indent="-342900">
              <a:buFontTx/>
              <a:buAutoNum type="arabicPeriod"/>
            </a:pPr>
            <a:r>
              <a:rPr lang="en-US" sz="2400" dirty="0"/>
              <a:t>It has been raining </a:t>
            </a:r>
            <a:r>
              <a:rPr lang="en-US" sz="2400" dirty="0" smtClean="0"/>
              <a:t>(since/for)</a:t>
            </a:r>
            <a:r>
              <a:rPr lang="en-US" sz="2400" dirty="0"/>
              <a:t> Monday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860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5"/>
            <a:ext cx="9170470" cy="624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2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4"/>
            <a:ext cx="9135177" cy="68563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8" t="7116" r="16508" b="2877"/>
          <a:stretch/>
        </p:blipFill>
        <p:spPr>
          <a:xfrm>
            <a:off x="4343400" y="1824788"/>
            <a:ext cx="1258503" cy="37834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2133600"/>
            <a:ext cx="3866548" cy="3200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Puson </a:t>
            </a:r>
            <a:r>
              <a:rPr lang="en-US" sz="320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Debnath</a:t>
            </a:r>
            <a:endParaRPr lang="en-US" sz="3200" b="1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Assistant Teacher (Business Studies)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Nil </a:t>
            </a:r>
            <a:r>
              <a:rPr lang="en-US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kamal</a:t>
            </a:r>
            <a:r>
              <a:rPr lang="en-US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Osmania High School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Haimchar</a:t>
            </a:r>
            <a:r>
              <a:rPr lang="en-US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Chandpur</a:t>
            </a:r>
            <a:endParaRPr lang="en-US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Mobile: </a:t>
            </a:r>
            <a:r>
              <a:rPr lang="en-US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01787-748938</a:t>
            </a:r>
            <a:endParaRPr lang="en-US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E-mail</a:t>
            </a:r>
            <a:r>
              <a:rPr lang="en-US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: puson1000@gmail.com</a:t>
            </a:r>
            <a:endParaRPr lang="en-US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685800"/>
            <a:ext cx="518160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Introduction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63651"/>
            <a:ext cx="2194560" cy="27402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1009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0" cy="6858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4" r="26000" b="12456"/>
          <a:stretch/>
        </p:blipFill>
        <p:spPr>
          <a:xfrm>
            <a:off x="304800" y="449580"/>
            <a:ext cx="3383280" cy="1828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36469" y="685800"/>
            <a:ext cx="2808972" cy="533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eat rice.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71" y="1524000"/>
            <a:ext cx="3725992" cy="17380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96440" y="2393025"/>
            <a:ext cx="2964611" cy="4001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en-US" sz="2000" dirty="0" smtClean="0"/>
              <a:t>They are going </a:t>
            </a:r>
            <a:r>
              <a:rPr lang="en-US" sz="2000" dirty="0"/>
              <a:t>to </a:t>
            </a:r>
            <a:r>
              <a:rPr lang="en-US" sz="2000" dirty="0" smtClean="0"/>
              <a:t>school.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32" y="2906859"/>
            <a:ext cx="2769068" cy="18416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02267" y="3519755"/>
            <a:ext cx="2998255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have done the work.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75898" y="5029200"/>
            <a:ext cx="6324600" cy="135421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63000">
                <a:srgbClr val="00B050"/>
              </a:gs>
              <a:gs pos="100000">
                <a:srgbClr val="00B05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endParaRPr lang="en-GB" b="1" dirty="0" smtClean="0">
              <a:solidFill>
                <a:srgbClr val="002060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ctr"/>
            <a:r>
              <a:rPr lang="en-GB" sz="2800" b="1" dirty="0" smtClean="0">
                <a:solidFill>
                  <a:srgbClr val="FFFF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Can </a:t>
            </a:r>
            <a:r>
              <a:rPr lang="en-GB" sz="2800" b="1" dirty="0">
                <a:solidFill>
                  <a:srgbClr val="FFFF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you guess what I am going to discuss today?</a:t>
            </a:r>
            <a:r>
              <a:rPr lang="en-GB" sz="3600" b="1" dirty="0">
                <a:solidFill>
                  <a:srgbClr val="FFFF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GB" sz="3600" b="1" dirty="0">
                <a:solidFill>
                  <a:srgbClr val="FFFF00"/>
                </a:solidFill>
                <a:latin typeface="Book Antiqua" pitchFamily="18" charset="0"/>
              </a:rPr>
              <a:t>  </a:t>
            </a:r>
            <a:endParaRPr lang="en-GB" sz="3600" b="1" dirty="0" smtClean="0">
              <a:solidFill>
                <a:srgbClr val="FFFF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29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9782" y="970547"/>
            <a:ext cx="63927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So, our today’s topic is-</a:t>
            </a:r>
            <a:endParaRPr lang="en-US" sz="4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3048000"/>
            <a:ext cx="6858000" cy="120032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elaxed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Present Tense</a:t>
            </a:r>
            <a:endParaRPr lang="en-US" sz="72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25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47800" y="457200"/>
            <a:ext cx="5943599" cy="830997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/>
              <a:t>Learning Outcomes</a:t>
            </a:r>
          </a:p>
        </p:txBody>
      </p:sp>
      <p:sp>
        <p:nvSpPr>
          <p:cNvPr id="3" name="Rectangle 2"/>
          <p:cNvSpPr/>
          <p:nvPr/>
        </p:nvSpPr>
        <p:spPr>
          <a:xfrm>
            <a:off x="571500" y="1743777"/>
            <a:ext cx="7543800" cy="954107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/>
              <a:t>After the end of the class, the students will be able to---</a:t>
            </a:r>
          </a:p>
        </p:txBody>
      </p:sp>
      <p:sp>
        <p:nvSpPr>
          <p:cNvPr id="5" name="Rectangle 4"/>
          <p:cNvSpPr/>
          <p:nvPr/>
        </p:nvSpPr>
        <p:spPr>
          <a:xfrm>
            <a:off x="1916606" y="3558641"/>
            <a:ext cx="5017594" cy="535531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/>
              <a:t>Tell what is </a:t>
            </a:r>
            <a:r>
              <a:rPr lang="en-US" sz="3200" dirty="0" smtClean="0"/>
              <a:t>Present  Tense</a:t>
            </a:r>
            <a:r>
              <a:rPr lang="en-US" sz="32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936659" y="4343400"/>
            <a:ext cx="5302341" cy="52322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Write the kinds </a:t>
            </a:r>
            <a:r>
              <a:rPr lang="en-US" sz="2800" dirty="0" smtClean="0"/>
              <a:t>of Present </a:t>
            </a:r>
            <a:r>
              <a:rPr lang="en-US" sz="2800" dirty="0" smtClean="0"/>
              <a:t>Tenses.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916606" y="5105400"/>
            <a:ext cx="6617794" cy="48013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/>
              <a:t>Identify different </a:t>
            </a:r>
            <a:r>
              <a:rPr lang="en-US" sz="2800" dirty="0" smtClean="0"/>
              <a:t>types of Present </a:t>
            </a:r>
            <a:r>
              <a:rPr lang="en-US" sz="2800" dirty="0"/>
              <a:t>Tenses.</a:t>
            </a:r>
          </a:p>
        </p:txBody>
      </p:sp>
    </p:spTree>
    <p:extLst>
      <p:ext uri="{BB962C8B-B14F-4D97-AF65-F5344CB8AC3E}">
        <p14:creationId xmlns:p14="http://schemas.microsoft.com/office/powerpoint/2010/main" val="424043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218473" cy="69518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1488" y="2133600"/>
            <a:ext cx="6585112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dirty="0"/>
              <a:t>Present Tense </a:t>
            </a:r>
            <a:r>
              <a:rPr lang="as-IN" sz="3200" dirty="0"/>
              <a:t>এর চারটি </a:t>
            </a:r>
            <a:r>
              <a:rPr lang="en-US" sz="3200" dirty="0"/>
              <a:t>form </a:t>
            </a:r>
            <a:r>
              <a:rPr lang="as-IN" sz="3200" dirty="0"/>
              <a:t>রয়েছে।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947944" y="2974256"/>
            <a:ext cx="4840236" cy="584775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en-US" sz="3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Present Indefinite Tense</a:t>
            </a:r>
          </a:p>
        </p:txBody>
      </p:sp>
      <p:sp>
        <p:nvSpPr>
          <p:cNvPr id="6" name="Rectangle 5"/>
          <p:cNvSpPr/>
          <p:nvPr/>
        </p:nvSpPr>
        <p:spPr>
          <a:xfrm>
            <a:off x="1947944" y="3733800"/>
            <a:ext cx="5062456" cy="58477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en-US" sz="3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Present Continuous Tense</a:t>
            </a:r>
          </a:p>
        </p:txBody>
      </p:sp>
      <p:sp>
        <p:nvSpPr>
          <p:cNvPr id="7" name="Rectangle 6"/>
          <p:cNvSpPr/>
          <p:nvPr/>
        </p:nvSpPr>
        <p:spPr>
          <a:xfrm>
            <a:off x="1947944" y="4495800"/>
            <a:ext cx="5291056" cy="707886"/>
          </a:xfrm>
          <a:prstGeom prst="rect">
            <a:avLst/>
          </a:prstGeom>
          <a:effectLst>
            <a:glow rad="101600">
              <a:schemeClr val="accent3">
                <a:lumMod val="40000"/>
                <a:lumOff val="60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en-US" sz="4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Present Perfect Tense</a:t>
            </a:r>
          </a:p>
        </p:txBody>
      </p:sp>
      <p:sp>
        <p:nvSpPr>
          <p:cNvPr id="8" name="Rectangle 7"/>
          <p:cNvSpPr/>
          <p:nvPr/>
        </p:nvSpPr>
        <p:spPr>
          <a:xfrm>
            <a:off x="1934678" y="5334000"/>
            <a:ext cx="7056922" cy="646331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en-US" sz="3600" dirty="0">
                <a:latin typeface="Segoe UI" pitchFamily="34" charset="0"/>
                <a:ea typeface="Segoe UI" pitchFamily="34" charset="0"/>
                <a:cs typeface="Segoe UI" pitchFamily="34" charset="0"/>
              </a:rPr>
              <a:t>Present Perfect Continuous Tense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1313765"/>
            <a:ext cx="7620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dirty="0"/>
              <a:t>যে </a:t>
            </a:r>
            <a:r>
              <a:rPr lang="en-US" dirty="0"/>
              <a:t>Tense </a:t>
            </a:r>
            <a:r>
              <a:rPr lang="as-IN" dirty="0"/>
              <a:t>দ্বারা বর্তমানে কোনো কাজ করা হয় বা হচ্ছে এমন বোঝায় সে কাল বা </a:t>
            </a:r>
            <a:r>
              <a:rPr lang="en-US" dirty="0"/>
              <a:t>Tense Present tense.</a:t>
            </a:r>
          </a:p>
        </p:txBody>
      </p:sp>
      <p:sp>
        <p:nvSpPr>
          <p:cNvPr id="3" name="Rectangle 2"/>
          <p:cNvSpPr/>
          <p:nvPr/>
        </p:nvSpPr>
        <p:spPr>
          <a:xfrm>
            <a:off x="2426125" y="206943"/>
            <a:ext cx="337735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Present </a:t>
            </a:r>
            <a:r>
              <a:rPr lang="en-US" sz="2800" dirty="0" smtClean="0">
                <a:solidFill>
                  <a:schemeClr val="tx1"/>
                </a:solidFill>
              </a:rPr>
              <a:t>tense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as-IN" sz="2800" dirty="0" smtClean="0">
                <a:solidFill>
                  <a:schemeClr val="tx1"/>
                </a:solidFill>
              </a:rPr>
              <a:t>বর্তমান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as-IN" sz="2800" dirty="0">
                <a:solidFill>
                  <a:schemeClr val="tx1"/>
                </a:solidFill>
              </a:rPr>
              <a:t>কাল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98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67" y="0"/>
            <a:ext cx="9169667" cy="68763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1295400"/>
            <a:ext cx="7924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dirty="0">
                <a:latin typeface="Segoe UI" pitchFamily="34" charset="0"/>
                <a:ea typeface="Segoe UI" pitchFamily="34" charset="0"/>
              </a:rPr>
              <a:t>কোন কাজ </a:t>
            </a:r>
            <a:r>
              <a:rPr lang="as-IN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</a:rPr>
              <a:t>বর্তমানে হয়</a:t>
            </a:r>
            <a:r>
              <a:rPr lang="as-IN" b="1" dirty="0">
                <a:latin typeface="Segoe UI" pitchFamily="34" charset="0"/>
                <a:ea typeface="Segoe UI" pitchFamily="34" charset="0"/>
              </a:rPr>
              <a:t> </a:t>
            </a:r>
            <a:r>
              <a:rPr lang="as-IN" dirty="0">
                <a:latin typeface="Segoe UI" pitchFamily="34" charset="0"/>
                <a:ea typeface="Segoe UI" pitchFamily="34" charset="0"/>
              </a:rPr>
              <a:t>বোঝালে বা </a:t>
            </a:r>
            <a:r>
              <a:rPr lang="as-IN" b="1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</a:rPr>
              <a:t>অভ্যাসগত</a:t>
            </a:r>
            <a:r>
              <a:rPr lang="en-US" b="1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as-IN" b="1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</a:rPr>
              <a:t>সত্য</a:t>
            </a:r>
            <a:r>
              <a:rPr lang="as-IN" b="1" dirty="0">
                <a:latin typeface="Segoe UI" pitchFamily="34" charset="0"/>
                <a:ea typeface="Segoe UI" pitchFamily="34" charset="0"/>
              </a:rPr>
              <a:t> </a:t>
            </a:r>
            <a:r>
              <a:rPr lang="as-IN" dirty="0" smtClean="0">
                <a:latin typeface="Segoe UI" pitchFamily="34" charset="0"/>
                <a:ea typeface="Segoe UI" pitchFamily="34" charset="0"/>
              </a:rPr>
              <a:t>বোঝালে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as-IN" dirty="0" smtClean="0">
                <a:latin typeface="Segoe UI" pitchFamily="34" charset="0"/>
                <a:ea typeface="Segoe UI" pitchFamily="34" charset="0"/>
              </a:rPr>
              <a:t>বা</a:t>
            </a:r>
            <a:r>
              <a:rPr lang="as-IN" dirty="0">
                <a:latin typeface="Segoe UI" pitchFamily="34" charset="0"/>
                <a:ea typeface="Segoe UI" pitchFamily="34" charset="0"/>
              </a:rPr>
              <a:t> </a:t>
            </a:r>
            <a:r>
              <a:rPr lang="as-IN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</a:rPr>
              <a:t>চিরসত্য</a:t>
            </a:r>
            <a:r>
              <a:rPr lang="as-IN" b="1" dirty="0">
                <a:latin typeface="Segoe UI" pitchFamily="34" charset="0"/>
                <a:ea typeface="Segoe UI" pitchFamily="34" charset="0"/>
              </a:rPr>
              <a:t> </a:t>
            </a:r>
            <a:r>
              <a:rPr lang="as-IN" dirty="0">
                <a:latin typeface="Segoe UI" pitchFamily="34" charset="0"/>
                <a:ea typeface="Segoe UI" pitchFamily="34" charset="0"/>
              </a:rPr>
              <a:t>বোঝালে </a:t>
            </a:r>
            <a:r>
              <a:rPr lang="en-US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Present Indefinite Tense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 </a:t>
            </a:r>
            <a:r>
              <a:rPr lang="as-IN" dirty="0">
                <a:latin typeface="Segoe UI" pitchFamily="34" charset="0"/>
                <a:ea typeface="Segoe UI" pitchFamily="34" charset="0"/>
              </a:rPr>
              <a:t>হয়।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3892" y="2133600"/>
            <a:ext cx="788950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b="1" dirty="0"/>
              <a:t>বাংলায় চিনার উপায়:</a:t>
            </a:r>
            <a:r>
              <a:rPr lang="as-IN" dirty="0"/>
              <a:t/>
            </a:r>
            <a:br>
              <a:rPr lang="as-IN" dirty="0"/>
            </a:br>
            <a:r>
              <a:rPr lang="as-IN" dirty="0"/>
              <a:t>বাংলায় ক্রিয়ার শেষে </a:t>
            </a:r>
            <a:r>
              <a:rPr lang="as-IN" b="1" dirty="0">
                <a:solidFill>
                  <a:srgbClr val="FF0000"/>
                </a:solidFill>
              </a:rPr>
              <a:t>এ, অ, আ, ই, ও, এন, এস, আন, আয়</a:t>
            </a:r>
            <a:r>
              <a:rPr lang="as-IN" dirty="0"/>
              <a:t> ইত্যাদি থাকে।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304800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Structure:</a:t>
            </a:r>
            <a:br>
              <a:rPr lang="en-US" b="1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Subject + Main Verb + Object.</a:t>
            </a:r>
            <a:endParaRPr lang="en-US" dirty="0">
              <a:solidFill>
                <a:srgbClr val="FF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2264" y="4238506"/>
            <a:ext cx="3076936" cy="369332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eat rice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en-US" dirty="0" smtClean="0"/>
              <a:t>(</a:t>
            </a:r>
            <a:r>
              <a:rPr lang="as-IN" dirty="0" smtClean="0"/>
              <a:t>আমি </a:t>
            </a:r>
            <a:r>
              <a:rPr lang="as-IN" dirty="0"/>
              <a:t>ভাত </a:t>
            </a:r>
            <a:r>
              <a:rPr lang="as-IN" dirty="0" smtClean="0"/>
              <a:t>খাই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6388" y="3869174"/>
            <a:ext cx="116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Example: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52264" y="4724400"/>
            <a:ext cx="4143736" cy="369332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go to school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en-US" dirty="0" smtClean="0"/>
              <a:t>(</a:t>
            </a:r>
            <a:r>
              <a:rPr lang="as-IN" dirty="0"/>
              <a:t>আমি স্কুলে </a:t>
            </a:r>
            <a:r>
              <a:rPr lang="as-IN" dirty="0" smtClean="0"/>
              <a:t>যাই</a:t>
            </a:r>
            <a:r>
              <a:rPr lang="en-US" dirty="0" smtClean="0"/>
              <a:t>)</a:t>
            </a:r>
            <a:r>
              <a:rPr lang="as-IN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952264" y="5181600"/>
            <a:ext cx="5439136" cy="369332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The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sun rises in the East. </a:t>
            </a:r>
            <a:r>
              <a:rPr lang="en-US" dirty="0"/>
              <a:t>(</a:t>
            </a:r>
            <a:r>
              <a:rPr lang="en-US" dirty="0" err="1"/>
              <a:t>সূর্য</a:t>
            </a:r>
            <a:r>
              <a:rPr lang="en-US" dirty="0"/>
              <a:t> </a:t>
            </a:r>
            <a:r>
              <a:rPr lang="en-US" dirty="0" err="1"/>
              <a:t>পূর্ব</a:t>
            </a:r>
            <a:r>
              <a:rPr lang="en-US" dirty="0"/>
              <a:t> </a:t>
            </a:r>
            <a:r>
              <a:rPr lang="en-US" dirty="0" err="1"/>
              <a:t>দিকে</a:t>
            </a:r>
            <a:r>
              <a:rPr lang="en-US" dirty="0"/>
              <a:t> </a:t>
            </a:r>
            <a:r>
              <a:rPr lang="en-US" dirty="0" err="1"/>
              <a:t>উদিত</a:t>
            </a:r>
            <a:r>
              <a:rPr lang="en-US" dirty="0"/>
              <a:t> </a:t>
            </a:r>
            <a:r>
              <a:rPr lang="en-US" dirty="0" err="1" smtClean="0"/>
              <a:t>হয</a:t>
            </a:r>
            <a:r>
              <a:rPr lang="en-US" dirty="0" smtClean="0"/>
              <a:t>়)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447800" y="381000"/>
            <a:ext cx="5391240" cy="58477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Present Indefinite Tense</a:t>
            </a:r>
            <a:endParaRPr lang="en-US" sz="32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4356" y="5709286"/>
            <a:ext cx="7592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Note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 - Subject</a:t>
            </a:r>
            <a:r>
              <a:rPr lang="en-US" dirty="0"/>
              <a:t> 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third </a:t>
            </a:r>
            <a:r>
              <a:rPr lang="en-US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person singular number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 (he, she, it,</a:t>
            </a:r>
            <a:r>
              <a:rPr lang="en-US" dirty="0"/>
              <a:t> </a:t>
            </a:r>
            <a:r>
              <a:rPr lang="as-IN" dirty="0"/>
              <a:t>কোন ব্যক্তি, বস্তু, জায়গা বা প্রাণীর নাম) বোঝালে </a:t>
            </a:r>
            <a:r>
              <a:rPr lang="en-US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verb </a:t>
            </a:r>
            <a:r>
              <a:rPr lang="as-IN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</a:rPr>
              <a:t>এর শেষে </a:t>
            </a:r>
            <a:r>
              <a:rPr lang="en-US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 </a:t>
            </a:r>
            <a:r>
              <a:rPr lang="as-IN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</a:rPr>
              <a:t>বা </a:t>
            </a:r>
            <a:r>
              <a:rPr lang="en-US" b="1" dirty="0" err="1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es</a:t>
            </a:r>
            <a:r>
              <a:rPr lang="en-US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as-IN" b="1" dirty="0">
                <a:solidFill>
                  <a:srgbClr val="FF0000"/>
                </a:solidFill>
              </a:rPr>
              <a:t>বসে</a:t>
            </a:r>
            <a:r>
              <a:rPr lang="as-IN" dirty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43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 animBg="1"/>
      <p:bldP spid="7" grpId="0"/>
      <p:bldP spid="8" grpId="0" animBg="1"/>
      <p:bldP spid="9" grpId="0" animBg="1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-2"/>
            <a:ext cx="9235440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11430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>
                <a:latin typeface="Segoe UI" pitchFamily="34" charset="0"/>
                <a:ea typeface="Segoe UI" pitchFamily="34" charset="0"/>
              </a:rPr>
              <a:t>বর্তমানে কোন </a:t>
            </a:r>
            <a:r>
              <a:rPr lang="as-IN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</a:rPr>
              <a:t>কাজ চলছে বা নিকট ভবিষ্যতে চলবে </a:t>
            </a:r>
            <a:r>
              <a:rPr lang="as-IN" dirty="0">
                <a:latin typeface="Segoe UI" pitchFamily="34" charset="0"/>
                <a:ea typeface="Segoe UI" pitchFamily="34" charset="0"/>
              </a:rPr>
              <a:t>এরূপ বোঝালে </a:t>
            </a:r>
            <a:r>
              <a:rPr lang="en-US" b="1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Present Continuous Tense</a:t>
            </a:r>
            <a:r>
              <a:rPr lang="en-US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 </a:t>
            </a:r>
            <a:r>
              <a:rPr lang="as-IN" dirty="0">
                <a:latin typeface="Segoe UI" pitchFamily="34" charset="0"/>
                <a:ea typeface="Segoe UI" pitchFamily="34" charset="0"/>
              </a:rPr>
              <a:t>হয়।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1853" y="278290"/>
            <a:ext cx="5459633" cy="584775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Present Continuous Tense</a:t>
            </a:r>
            <a:endParaRPr lang="en-US" sz="32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133600"/>
            <a:ext cx="739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b="1" dirty="0"/>
              <a:t>বাংলায় চিনার উপায়:</a:t>
            </a:r>
            <a:r>
              <a:rPr lang="as-IN" dirty="0"/>
              <a:t/>
            </a:r>
            <a:br>
              <a:rPr lang="as-IN" dirty="0"/>
            </a:br>
            <a:r>
              <a:rPr lang="as-IN" dirty="0"/>
              <a:t>বাংলায় ক্রিয়া বা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verb</a:t>
            </a:r>
            <a:r>
              <a:rPr lang="en-US" dirty="0"/>
              <a:t> </a:t>
            </a:r>
            <a:r>
              <a:rPr lang="as-IN" dirty="0"/>
              <a:t>এর শেষে </a:t>
            </a:r>
            <a:r>
              <a:rPr lang="as-IN" dirty="0">
                <a:solidFill>
                  <a:srgbClr val="FF0000"/>
                </a:solidFill>
              </a:rPr>
              <a:t>তেছি, তেছ, তেছে, তেছেন, চ্ছ, চ্ছি, চ্ছে, চ্ছেন, ছি, ছেন,</a:t>
            </a:r>
            <a:r>
              <a:rPr lang="as-IN" dirty="0"/>
              <a:t> ইত্যাদি থাকে।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2680" y="3200400"/>
            <a:ext cx="812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Structure: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Subject + be verb (number </a:t>
            </a:r>
            <a:r>
              <a:rPr lang="as-IN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</a:rPr>
              <a:t>ও </a:t>
            </a:r>
            <a:r>
              <a:rPr lang="en-US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person </a:t>
            </a:r>
            <a:r>
              <a:rPr lang="as-IN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</a:rPr>
              <a:t>অনুযায়ী বসবে) + </a:t>
            </a:r>
            <a:r>
              <a:rPr lang="en-US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verb + </a:t>
            </a:r>
            <a:r>
              <a:rPr lang="en-US" b="1" dirty="0" err="1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ing</a:t>
            </a:r>
            <a:r>
              <a:rPr lang="en-US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+ object.</a:t>
            </a:r>
            <a:endParaRPr lang="en-US" dirty="0">
              <a:solidFill>
                <a:srgbClr val="FF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97720" y="4348469"/>
            <a:ext cx="414683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am eating rice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en-US" dirty="0" smtClean="0"/>
              <a:t>(</a:t>
            </a:r>
            <a:r>
              <a:rPr lang="as-IN" dirty="0"/>
              <a:t>আমি ভাত </a:t>
            </a:r>
            <a:r>
              <a:rPr lang="as-IN" dirty="0" smtClean="0"/>
              <a:t>খাইতেছি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8200" y="4038600"/>
            <a:ext cx="116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Example: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03257" y="4844534"/>
            <a:ext cx="4397543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He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is going to school. </a:t>
            </a:r>
            <a:r>
              <a:rPr lang="en-US" dirty="0"/>
              <a:t>(</a:t>
            </a:r>
            <a:r>
              <a:rPr lang="en-US" dirty="0" err="1"/>
              <a:t>সে</a:t>
            </a:r>
            <a:r>
              <a:rPr lang="en-US" dirty="0"/>
              <a:t> </a:t>
            </a:r>
            <a:r>
              <a:rPr lang="en-US" dirty="0" err="1"/>
              <a:t>স্কুলে</a:t>
            </a:r>
            <a:r>
              <a:rPr lang="en-US" dirty="0"/>
              <a:t> </a:t>
            </a:r>
            <a:r>
              <a:rPr lang="en-US" dirty="0" err="1"/>
              <a:t>যাইতেছে</a:t>
            </a:r>
            <a:r>
              <a:rPr lang="en-US" dirty="0"/>
              <a:t> 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019300" y="5386757"/>
            <a:ext cx="486218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You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are reading book. </a:t>
            </a:r>
            <a:r>
              <a:rPr lang="en-US" dirty="0"/>
              <a:t>(</a:t>
            </a:r>
            <a:r>
              <a:rPr lang="en-US" dirty="0" err="1"/>
              <a:t>তুমি</a:t>
            </a:r>
            <a:r>
              <a:rPr lang="en-US" dirty="0"/>
              <a:t> </a:t>
            </a:r>
            <a:r>
              <a:rPr lang="en-US" dirty="0" err="1"/>
              <a:t>বই</a:t>
            </a:r>
            <a:r>
              <a:rPr lang="en-US" dirty="0"/>
              <a:t> </a:t>
            </a:r>
            <a:r>
              <a:rPr lang="en-US" dirty="0" err="1"/>
              <a:t>পড়িতেছ</a:t>
            </a:r>
            <a:r>
              <a:rPr lang="en-US" dirty="0"/>
              <a:t> 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78277" y="5867400"/>
            <a:ext cx="8787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Note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 - I </a:t>
            </a:r>
            <a:r>
              <a:rPr lang="as-IN" dirty="0">
                <a:latin typeface="Segoe UI" pitchFamily="34" charset="0"/>
                <a:ea typeface="Segoe UI" pitchFamily="34" charset="0"/>
              </a:rPr>
              <a:t>এর পর </a:t>
            </a:r>
            <a:r>
              <a:rPr lang="en-US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am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as-IN" dirty="0">
                <a:latin typeface="Segoe UI" pitchFamily="34" charset="0"/>
                <a:ea typeface="Segoe UI" pitchFamily="34" charset="0"/>
              </a:rPr>
              <a:t>বসবে।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He, She, it </a:t>
            </a:r>
            <a:r>
              <a:rPr lang="as-IN" dirty="0">
                <a:latin typeface="Segoe UI" pitchFamily="34" charset="0"/>
                <a:ea typeface="Segoe UI" pitchFamily="34" charset="0"/>
              </a:rPr>
              <a:t>এবং অন্যসব </a:t>
            </a:r>
            <a:r>
              <a:rPr lang="en-US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third person singular number </a:t>
            </a:r>
            <a:r>
              <a:rPr lang="as-IN" dirty="0">
                <a:latin typeface="Segoe UI" pitchFamily="34" charset="0"/>
                <a:ea typeface="Segoe UI" pitchFamily="34" charset="0"/>
              </a:rPr>
              <a:t>এর পর </a:t>
            </a:r>
            <a:r>
              <a:rPr lang="en-US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is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as-IN" dirty="0">
                <a:latin typeface="Segoe UI" pitchFamily="34" charset="0"/>
                <a:ea typeface="Segoe UI" pitchFamily="34" charset="0"/>
              </a:rPr>
              <a:t>বসবে।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We, you, they </a:t>
            </a:r>
            <a:r>
              <a:rPr lang="as-IN" dirty="0">
                <a:latin typeface="Segoe UI" pitchFamily="34" charset="0"/>
                <a:ea typeface="Segoe UI" pitchFamily="34" charset="0"/>
              </a:rPr>
              <a:t>এবং </a:t>
            </a:r>
            <a:r>
              <a:rPr lang="en-US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Plural subject </a:t>
            </a:r>
            <a:r>
              <a:rPr lang="as-IN" dirty="0">
                <a:latin typeface="Segoe UI" pitchFamily="34" charset="0"/>
                <a:ea typeface="Segoe UI" pitchFamily="34" charset="0"/>
              </a:rPr>
              <a:t>এর শেষে </a:t>
            </a:r>
            <a:r>
              <a:rPr lang="en-US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are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as-IN" dirty="0">
                <a:latin typeface="Segoe UI" pitchFamily="34" charset="0"/>
                <a:ea typeface="Segoe UI" pitchFamily="34" charset="0"/>
              </a:rPr>
              <a:t>বসে।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96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 animBg="1"/>
      <p:bldP spid="8" grpId="0"/>
      <p:bldP spid="9" grpId="0" animBg="1"/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9" y="0"/>
            <a:ext cx="92202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1216" y="839002"/>
            <a:ext cx="7620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dirty="0">
                <a:latin typeface="Segoe UI" pitchFamily="34" charset="0"/>
                <a:ea typeface="Segoe UI" pitchFamily="34" charset="0"/>
              </a:rPr>
              <a:t>কোন কাজ শেষ হয়েছে অথচ তার ফল এখনও বর্তমান আছে (অপ্রকাশিত), এরূপ বোঝালে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Present perfect tense </a:t>
            </a:r>
            <a:r>
              <a:rPr lang="as-IN" dirty="0">
                <a:latin typeface="Segoe UI" pitchFamily="34" charset="0"/>
                <a:ea typeface="Segoe UI" pitchFamily="34" charset="0"/>
              </a:rPr>
              <a:t>হয়।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228600"/>
            <a:ext cx="423141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Present perfect tense </a:t>
            </a:r>
          </a:p>
        </p:txBody>
      </p:sp>
      <p:sp>
        <p:nvSpPr>
          <p:cNvPr id="5" name="Rectangle 4"/>
          <p:cNvSpPr/>
          <p:nvPr/>
        </p:nvSpPr>
        <p:spPr>
          <a:xfrm>
            <a:off x="311216" y="1600200"/>
            <a:ext cx="837558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b="1" dirty="0">
                <a:latin typeface="Segoe UI" pitchFamily="34" charset="0"/>
                <a:ea typeface="Segoe UI" pitchFamily="34" charset="0"/>
              </a:rPr>
              <a:t>বাংলায় চিনার উপায়:</a:t>
            </a:r>
            <a:r>
              <a:rPr lang="as-IN" dirty="0">
                <a:latin typeface="Segoe UI" pitchFamily="34" charset="0"/>
                <a:ea typeface="Segoe UI" pitchFamily="34" charset="0"/>
              </a:rPr>
              <a:t/>
            </a:r>
            <a:br>
              <a:rPr lang="as-IN" dirty="0">
                <a:latin typeface="Segoe UI" pitchFamily="34" charset="0"/>
                <a:ea typeface="Segoe UI" pitchFamily="34" charset="0"/>
              </a:rPr>
            </a:br>
            <a:r>
              <a:rPr lang="as-IN" dirty="0">
                <a:latin typeface="Segoe UI" pitchFamily="34" charset="0"/>
                <a:ea typeface="Segoe UI" pitchFamily="34" charset="0"/>
              </a:rPr>
              <a:t>বাংলায় ক্রিয়ার শেষে য়াছ, য়াছে, য়াছি, য়াছে, য়াছেন, য়েছ, ইয়াছ, ইয়াছি, ইয়াছে, ইয়েছ, ইয়াছেন ইত্যাদি বসে। এছাড়া করিনি, করি নাই, খাইনি, খাই নাই, বোঝালে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Present perfect tense </a:t>
            </a:r>
            <a:r>
              <a:rPr lang="as-IN" dirty="0">
                <a:latin typeface="Segoe UI" pitchFamily="34" charset="0"/>
                <a:ea typeface="Segoe UI" pitchFamily="34" charset="0"/>
              </a:rPr>
              <a:t>হয়।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1216" y="2971800"/>
            <a:ext cx="654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Structure: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Subject + have/has + past participle + object.</a:t>
            </a:r>
            <a:endParaRPr lang="en-US" dirty="0">
              <a:solidFill>
                <a:srgbClr val="FF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59364" y="5105400"/>
            <a:ext cx="641303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They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have done the work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 (</a:t>
            </a:r>
            <a:r>
              <a:rPr lang="en-US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তারা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কাজটি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করিয়াছে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3743864"/>
            <a:ext cx="116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Example: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59365" y="4113196"/>
            <a:ext cx="502025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have eaten rice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 (</a:t>
            </a:r>
            <a:r>
              <a:rPr lang="as-IN" dirty="0">
                <a:latin typeface="Segoe UI" pitchFamily="34" charset="0"/>
                <a:ea typeface="Segoe UI" pitchFamily="34" charset="0"/>
              </a:rPr>
              <a:t>আমি ভাত </a:t>
            </a:r>
            <a:r>
              <a:rPr lang="as-IN" dirty="0" smtClean="0">
                <a:latin typeface="Segoe UI" pitchFamily="34" charset="0"/>
                <a:ea typeface="Segoe UI" pitchFamily="34" charset="0"/>
              </a:rPr>
              <a:t>খাইয়াছি</a:t>
            </a:r>
            <a:r>
              <a:rPr lang="en-US" dirty="0" smtClean="0">
                <a:latin typeface="Segoe UI" pitchFamily="34" charset="0"/>
                <a:ea typeface="Segoe UI" pitchFamily="34" charset="0"/>
              </a:rPr>
              <a:t>)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58399" y="4596063"/>
            <a:ext cx="601085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He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has just played football. (</a:t>
            </a:r>
            <a:r>
              <a:rPr lang="en-US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সে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এইমাত্র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ফুটবল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খেলিয়াছে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1010" y="5562600"/>
            <a:ext cx="85559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Note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 - </a:t>
            </a:r>
            <a:r>
              <a:rPr lang="en-US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Subject </a:t>
            </a:r>
            <a:r>
              <a:rPr lang="en-US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third person singular number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 (he, she, it </a:t>
            </a:r>
            <a:r>
              <a:rPr lang="as-IN" dirty="0">
                <a:latin typeface="Segoe UI" pitchFamily="34" charset="0"/>
                <a:ea typeface="Segoe UI" pitchFamily="34" charset="0"/>
              </a:rPr>
              <a:t>কোন ব্যক্তি, বস্তু, জায়গা বা প্রাণীর নাম) বোঝালে </a:t>
            </a:r>
            <a:r>
              <a:rPr lang="en-US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has</a:t>
            </a:r>
            <a:r>
              <a:rPr lang="en-US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as-IN" b="1" dirty="0">
                <a:latin typeface="Segoe UI" pitchFamily="34" charset="0"/>
                <a:ea typeface="Segoe UI" pitchFamily="34" charset="0"/>
              </a:rPr>
              <a:t>বসবে </a:t>
            </a:r>
            <a:r>
              <a:rPr lang="as-IN" dirty="0">
                <a:latin typeface="Segoe UI" pitchFamily="34" charset="0"/>
                <a:ea typeface="Segoe UI" pitchFamily="34" charset="0"/>
              </a:rPr>
              <a:t>। </a:t>
            </a:r>
            <a:r>
              <a:rPr lang="en-US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I, we, you, they </a:t>
            </a:r>
            <a:r>
              <a:rPr lang="as-IN" b="1" dirty="0">
                <a:latin typeface="Segoe UI" pitchFamily="34" charset="0"/>
                <a:ea typeface="Segoe UI" pitchFamily="34" charset="0"/>
              </a:rPr>
              <a:t>এবং অন্যসব </a:t>
            </a:r>
            <a:r>
              <a:rPr lang="en-US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plural subject </a:t>
            </a:r>
            <a:r>
              <a:rPr lang="as-IN" b="1" dirty="0">
                <a:latin typeface="Segoe UI" pitchFamily="34" charset="0"/>
                <a:ea typeface="Segoe UI" pitchFamily="34" charset="0"/>
              </a:rPr>
              <a:t>এর শেষে </a:t>
            </a:r>
            <a:r>
              <a:rPr lang="en-US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have</a:t>
            </a:r>
            <a:r>
              <a:rPr lang="en-US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as-IN" b="1" dirty="0">
                <a:latin typeface="Segoe UI" pitchFamily="34" charset="0"/>
                <a:ea typeface="Segoe UI" pitchFamily="34" charset="0"/>
              </a:rPr>
              <a:t>বসবে।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40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 animBg="1"/>
      <p:bldP spid="8" grpId="0"/>
      <p:bldP spid="9" grpId="0" animBg="1"/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6652895</TotalTime>
  <Words>791</Words>
  <Application>Microsoft Office PowerPoint</Application>
  <PresentationFormat>On-screen Show (4:3)</PresentationFormat>
  <Paragraphs>130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puson</dc:creator>
  <cp:lastModifiedBy>puson</cp:lastModifiedBy>
  <cp:revision>208</cp:revision>
  <dcterms:created xsi:type="dcterms:W3CDTF">2006-08-16T00:00:00Z</dcterms:created>
  <dcterms:modified xsi:type="dcterms:W3CDTF">2021-08-26T10:39:16Z</dcterms:modified>
</cp:coreProperties>
</file>