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>
        <p:scale>
          <a:sx n="95" d="100"/>
          <a:sy n="95" d="100"/>
        </p:scale>
        <p:origin x="-4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292CC-8BC1-4AAF-BE94-0339614020AF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E847D-87F7-409A-B735-1B02DC5EC0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4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AF44-7E7F-477A-8A6B-11457BF2BFBA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C00-2EF4-450A-B3B7-5E6C3AF3F3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AF44-7E7F-477A-8A6B-11457BF2BFBA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C00-2EF4-450A-B3B7-5E6C3AF3F3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AF44-7E7F-477A-8A6B-11457BF2BFBA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C00-2EF4-450A-B3B7-5E6C3AF3F3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AF44-7E7F-477A-8A6B-11457BF2BFBA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C00-2EF4-450A-B3B7-5E6C3AF3F3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AF44-7E7F-477A-8A6B-11457BF2BFBA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C00-2EF4-450A-B3B7-5E6C3AF3F3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AF44-7E7F-477A-8A6B-11457BF2BFBA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C00-2EF4-450A-B3B7-5E6C3AF3F3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AF44-7E7F-477A-8A6B-11457BF2BFBA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C00-2EF4-450A-B3B7-5E6C3AF3F3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AF44-7E7F-477A-8A6B-11457BF2BFBA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C00-2EF4-450A-B3B7-5E6C3AF3F3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AF44-7E7F-477A-8A6B-11457BF2BFBA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C00-2EF4-450A-B3B7-5E6C3AF3F3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AF44-7E7F-477A-8A6B-11457BF2BFBA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C00-2EF4-450A-B3B7-5E6C3AF3F3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AF44-7E7F-477A-8A6B-11457BF2BFBA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C00-2EF4-450A-B3B7-5E6C3AF3F3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DBAF44-7E7F-477A-8A6B-11457BF2BFBA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8C7C00-2EF4-450A-B3B7-5E6C3AF3F35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5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3.jpeg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52400"/>
            <a:ext cx="6477000" cy="12191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Welcome</a:t>
            </a:r>
            <a:endParaRPr lang="en-US" sz="8800" dirty="0"/>
          </a:p>
        </p:txBody>
      </p:sp>
      <p:pic>
        <p:nvPicPr>
          <p:cNvPr id="3" name="Picture 3" descr="F:\giph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72922"/>
            <a:ext cx="69342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8177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371" y="457200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4400" dirty="0" smtClean="0"/>
              <a:t>If there is a vowel at the beginning of a word. It is usually preceded by </a:t>
            </a:r>
            <a:r>
              <a:rPr lang="en-US" sz="4400" b="1" dirty="0" smtClean="0"/>
              <a:t>An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034142" y="30480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4000" dirty="0" smtClean="0"/>
              <a:t>If there is a consonant at the beginning of a word. It is usually preceded by </a:t>
            </a:r>
            <a:r>
              <a:rPr lang="en-US" sz="4000" b="1" dirty="0" smtClean="0"/>
              <a:t>A.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2704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95319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71" y="3984274"/>
            <a:ext cx="1538526" cy="1677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F: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179" y="1142960"/>
            <a:ext cx="1460218" cy="1752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F:\70e672ce4346e748b0ad85fcb76b75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464" y="1142960"/>
            <a:ext cx="1447800" cy="1666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5" descr="F:\banana-path-isolated-260nw-7253757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55" y="3842577"/>
            <a:ext cx="1502817" cy="1818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F:\download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84" y="3810000"/>
            <a:ext cx="1685925" cy="1851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5494472" y="3380912"/>
            <a:ext cx="923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Pen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779309" y="3713089"/>
            <a:ext cx="715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27119" y="44097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eye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743200" y="8382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60520" y="502533"/>
            <a:ext cx="121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mango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772400" y="502533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toy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41701" y="3251424"/>
            <a:ext cx="144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banana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23146" y="3189869"/>
            <a:ext cx="1071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egg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426036" y="3204104"/>
            <a:ext cx="1473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houses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650581" y="838200"/>
            <a:ext cx="6834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200900" y="838200"/>
            <a:ext cx="571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705600" y="3585866"/>
            <a:ext cx="702851" cy="25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08390" y="3585865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1919" y="3585865"/>
            <a:ext cx="566737" cy="1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eye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90" y="1194282"/>
            <a:ext cx="1494658" cy="1687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F:\photo-1568605114967-8130f3a3699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3842577"/>
            <a:ext cx="1752599" cy="1732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2" descr="F:\download (7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72" y="1205721"/>
            <a:ext cx="1614320" cy="1664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7" name="TextBox 16"/>
          <p:cNvSpPr txBox="1"/>
          <p:nvPr/>
        </p:nvSpPr>
        <p:spPr>
          <a:xfrm>
            <a:off x="1277732" y="582237"/>
            <a:ext cx="1169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Quran</a:t>
            </a: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09689" y="964198"/>
            <a:ext cx="751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48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  <p:bldP spid="11" grpId="0"/>
      <p:bldP spid="1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95319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01957"/>
            <a:ext cx="1676400" cy="1692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F: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032" y="1666661"/>
            <a:ext cx="1592257" cy="1724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70e672ce4346e748b0ad85fcb76b75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237" y="1666660"/>
            <a:ext cx="1526448" cy="1664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banana-path-isolated-260nw-7253757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17" y="4344106"/>
            <a:ext cx="1533586" cy="164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download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989" y="4379295"/>
            <a:ext cx="1685925" cy="1692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1381" y="3852650"/>
            <a:ext cx="1209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A</a:t>
            </a:r>
            <a:r>
              <a:rPr lang="en-US" sz="2400" dirty="0" smtClean="0"/>
              <a:t> Pen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58883" y="1043008"/>
            <a:ext cx="1450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An</a:t>
            </a:r>
            <a:r>
              <a:rPr lang="en-US" sz="2400" dirty="0" smtClean="0"/>
              <a:t> eye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51381" y="1073786"/>
            <a:ext cx="161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A</a:t>
            </a:r>
            <a:r>
              <a:rPr lang="en-US" sz="2400" dirty="0" smtClean="0"/>
              <a:t> mango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397161" y="981453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 </a:t>
            </a:r>
            <a:r>
              <a:rPr lang="en-US" sz="2400" u="sng" dirty="0" smtClean="0"/>
              <a:t>A</a:t>
            </a:r>
            <a:r>
              <a:rPr lang="en-US" sz="2400" dirty="0" smtClean="0"/>
              <a:t> toy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10693" y="3780563"/>
            <a:ext cx="149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A </a:t>
            </a:r>
            <a:r>
              <a:rPr lang="en-US" sz="2400" dirty="0" smtClean="0"/>
              <a:t>banana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94337" y="3840219"/>
            <a:ext cx="1331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An</a:t>
            </a:r>
            <a:r>
              <a:rPr lang="en-US" sz="2400" dirty="0" smtClean="0"/>
              <a:t> egg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52631" y="3792211"/>
            <a:ext cx="170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A</a:t>
            </a:r>
            <a:r>
              <a:rPr lang="en-US" sz="2400" dirty="0" smtClean="0"/>
              <a:t> houses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45290" y="76200"/>
            <a:ext cx="237828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Solution :</a:t>
            </a:r>
            <a:endParaRPr lang="en-US" sz="3200" dirty="0"/>
          </a:p>
        </p:txBody>
      </p:sp>
      <p:pic>
        <p:nvPicPr>
          <p:cNvPr id="2050" name="Picture 2" descr="F:\photo-1568605114967-8130f3a3699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641" y="4383413"/>
            <a:ext cx="1708040" cy="168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eye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80" y="1585741"/>
            <a:ext cx="1696386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:\download (7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3" y="1593689"/>
            <a:ext cx="1695172" cy="1748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8835" y="1043008"/>
            <a:ext cx="165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The</a:t>
            </a:r>
            <a:r>
              <a:rPr lang="en-US" sz="2400" dirty="0" smtClean="0"/>
              <a:t> Quran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157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  <p:bldP spid="11" grpId="0"/>
      <p:bldP spid="12" grpId="0"/>
      <p:bldP spid="4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43251" y="152400"/>
            <a:ext cx="2667000" cy="1981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 smtClean="0"/>
              <a:t>H</a:t>
            </a:r>
            <a:endParaRPr lang="en-US" sz="13800" dirty="0"/>
          </a:p>
        </p:txBody>
      </p:sp>
      <p:sp>
        <p:nvSpPr>
          <p:cNvPr id="3" name="Right Arrow 2"/>
          <p:cNvSpPr/>
          <p:nvPr/>
        </p:nvSpPr>
        <p:spPr>
          <a:xfrm rot="8224779">
            <a:off x="2287882" y="1945324"/>
            <a:ext cx="1096212" cy="25723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10701" y="2648482"/>
            <a:ext cx="163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house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943599" y="2678274"/>
            <a:ext cx="1761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honest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10862" y="3171702"/>
            <a:ext cx="0" cy="467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636936" y="3199622"/>
            <a:ext cx="0" cy="430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70777" y="3630386"/>
            <a:ext cx="916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hialkhanMJ" pitchFamily="2" charset="0"/>
              </a:rPr>
              <a:t> n</a:t>
            </a:r>
            <a:endParaRPr lang="en-US" sz="3600" dirty="0">
              <a:latin typeface="Arhialkhan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5651" y="3663083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hialkhanMJ" pitchFamily="2" charset="0"/>
              </a:rPr>
              <a:t> </a:t>
            </a:r>
            <a:r>
              <a:rPr lang="en-US" sz="3600" dirty="0" smtClean="0">
                <a:latin typeface="ArhialkhanMJ" pitchFamily="2" charset="0"/>
              </a:rPr>
              <a:t>A</a:t>
            </a:r>
            <a:endParaRPr lang="en-US" sz="3600" dirty="0">
              <a:latin typeface="Arhialkhan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1971" y="4355903"/>
            <a:ext cx="2542982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Arial" pitchFamily="34" charset="0"/>
              <a:buChar char="•"/>
            </a:pPr>
            <a:r>
              <a:rPr lang="en-US" sz="3200" u="sng" dirty="0" smtClean="0">
                <a:latin typeface="+mj-lt"/>
              </a:rPr>
              <a:t>A </a:t>
            </a:r>
            <a:r>
              <a:rPr lang="en-US" sz="3200" dirty="0" smtClean="0">
                <a:latin typeface="+mj-lt"/>
              </a:rPr>
              <a:t>horse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en-US" sz="3200" u="sng" dirty="0" smtClean="0">
                <a:latin typeface="+mj-lt"/>
              </a:rPr>
              <a:t>A </a:t>
            </a:r>
            <a:r>
              <a:rPr lang="en-US" sz="3200" dirty="0" smtClean="0">
                <a:latin typeface="+mj-lt"/>
              </a:rPr>
              <a:t>house</a:t>
            </a:r>
            <a:endParaRPr lang="en-US" sz="3200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47153" y="4314404"/>
            <a:ext cx="2873498" cy="11314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n-US" sz="2400" u="sng" dirty="0" smtClean="0"/>
              <a:t>An</a:t>
            </a:r>
            <a:r>
              <a:rPr lang="en-US" sz="2400" dirty="0" smtClean="0"/>
              <a:t> honest man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400" u="sng" dirty="0" smtClean="0"/>
              <a:t>An</a:t>
            </a:r>
            <a:r>
              <a:rPr lang="en-US" sz="2400" dirty="0" smtClean="0"/>
              <a:t> honorable</a:t>
            </a:r>
            <a:endParaRPr lang="en-US" sz="2400" dirty="0"/>
          </a:p>
        </p:txBody>
      </p:sp>
      <p:sp>
        <p:nvSpPr>
          <p:cNvPr id="16" name="Right Arrow 15"/>
          <p:cNvSpPr/>
          <p:nvPr/>
        </p:nvSpPr>
        <p:spPr>
          <a:xfrm rot="2645385">
            <a:off x="5582215" y="1945326"/>
            <a:ext cx="1096212" cy="25723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0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0" y="490566"/>
            <a:ext cx="2590800" cy="1676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/>
              <a:t>U</a:t>
            </a:r>
          </a:p>
        </p:txBody>
      </p:sp>
      <p:sp>
        <p:nvSpPr>
          <p:cNvPr id="3" name="Down Arrow 2"/>
          <p:cNvSpPr/>
          <p:nvPr/>
        </p:nvSpPr>
        <p:spPr>
          <a:xfrm rot="2566600">
            <a:off x="2673991" y="1722596"/>
            <a:ext cx="201485" cy="973247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47688" y="2775449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university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812099" y="277544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umbrella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28800" y="3289131"/>
            <a:ext cx="0" cy="499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07563" y="3235009"/>
            <a:ext cx="0" cy="499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83180" y="3803331"/>
            <a:ext cx="100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hialkhanMJ" pitchFamily="2" charset="0"/>
              </a:rPr>
              <a:t>BD</a:t>
            </a:r>
            <a:endParaRPr lang="en-US" sz="3600" dirty="0">
              <a:latin typeface="Arhialkhan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7057" y="3788777"/>
            <a:ext cx="636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hialkhanMJ" pitchFamily="2" charset="0"/>
              </a:rPr>
              <a:t>Av</a:t>
            </a:r>
            <a:endParaRPr lang="en-US" sz="3200" dirty="0">
              <a:latin typeface="Arhialkhan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8800" y="4648200"/>
            <a:ext cx="308404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itchFamily="2" charset="2"/>
              <a:buChar char="§"/>
            </a:pPr>
            <a:r>
              <a:rPr lang="en-US" sz="3600" u="sng" dirty="0" smtClean="0"/>
              <a:t>An</a:t>
            </a:r>
            <a:r>
              <a:rPr lang="en-US" sz="3600" dirty="0" smtClean="0"/>
              <a:t> ugly bird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732001" y="4706035"/>
            <a:ext cx="3276599" cy="7803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itchFamily="2" charset="2"/>
              <a:buChar char="§"/>
            </a:pPr>
            <a:r>
              <a:rPr lang="en-US" sz="3200" u="sng" dirty="0" smtClean="0"/>
              <a:t>A </a:t>
            </a:r>
            <a:r>
              <a:rPr lang="en-US" sz="3200" dirty="0" smtClean="0"/>
              <a:t>union leader</a:t>
            </a:r>
            <a:endParaRPr lang="en-US" sz="3200" dirty="0"/>
          </a:p>
        </p:txBody>
      </p:sp>
      <p:sp>
        <p:nvSpPr>
          <p:cNvPr id="15" name="Down Arrow 14"/>
          <p:cNvSpPr/>
          <p:nvPr/>
        </p:nvSpPr>
        <p:spPr>
          <a:xfrm rot="18700517">
            <a:off x="5888112" y="1641424"/>
            <a:ext cx="272579" cy="105108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20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26488" y="208148"/>
            <a:ext cx="2209800" cy="177640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 smtClean="0"/>
              <a:t>O</a:t>
            </a:r>
            <a:endParaRPr lang="en-US" sz="13800" dirty="0"/>
          </a:p>
        </p:txBody>
      </p:sp>
      <p:sp>
        <p:nvSpPr>
          <p:cNvPr id="3" name="Right Arrow 2"/>
          <p:cNvSpPr/>
          <p:nvPr/>
        </p:nvSpPr>
        <p:spPr>
          <a:xfrm rot="8272818">
            <a:off x="2270882" y="1817289"/>
            <a:ext cx="12192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2058575">
            <a:off x="5559113" y="1764892"/>
            <a:ext cx="12192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46856" y="2542182"/>
            <a:ext cx="2558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An orange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029061" y="2491579"/>
            <a:ext cx="3962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one eyed man</a:t>
            </a:r>
            <a:endParaRPr lang="en-US" sz="4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81200" y="3199465"/>
            <a:ext cx="0" cy="543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50523" y="3099563"/>
            <a:ext cx="0" cy="379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3764299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3411" y="3515198"/>
            <a:ext cx="956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hialkhanMJ" pitchFamily="2" charset="0"/>
              </a:rPr>
              <a:t>Iqv</a:t>
            </a:r>
            <a:endParaRPr lang="en-US" sz="4400" dirty="0">
              <a:latin typeface="Arhialkhan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4547" y="4264542"/>
            <a:ext cx="4267201" cy="1371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itchFamily="2" charset="2"/>
              <a:buChar char="§"/>
            </a:pPr>
            <a:r>
              <a:rPr lang="en-US" sz="3600" dirty="0" smtClean="0"/>
              <a:t>A one taka note</a:t>
            </a:r>
          </a:p>
          <a:p>
            <a:pPr marL="342900" indent="-342900" algn="ctr">
              <a:buFont typeface="Wingdings" pitchFamily="2" charset="2"/>
              <a:buChar char="§"/>
            </a:pPr>
            <a:r>
              <a:rPr lang="en-US" sz="3600" dirty="0" smtClean="0"/>
              <a:t>A one lagged man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360903" y="4284639"/>
            <a:ext cx="3581400" cy="1371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itchFamily="2" charset="2"/>
              <a:buChar char="§"/>
            </a:pPr>
            <a:r>
              <a:rPr lang="en-US" sz="3600" u="sng" dirty="0" smtClean="0"/>
              <a:t>An</a:t>
            </a:r>
            <a:r>
              <a:rPr lang="en-US" sz="3600" dirty="0" smtClean="0"/>
              <a:t> oil cake</a:t>
            </a:r>
          </a:p>
          <a:p>
            <a:pPr marL="342900" indent="-342900" algn="ctr">
              <a:buFont typeface="Wingdings" pitchFamily="2" charset="2"/>
              <a:buChar char="§"/>
            </a:pPr>
            <a:r>
              <a:rPr lang="en-US" sz="3600" u="sng" dirty="0" smtClean="0"/>
              <a:t>An </a:t>
            </a:r>
            <a:r>
              <a:rPr lang="en-US" sz="3600" dirty="0" smtClean="0"/>
              <a:t>old man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73945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13" grpId="0"/>
      <p:bldP spid="14" grpId="0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71648" y="251613"/>
            <a:ext cx="2395752" cy="19079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chemeClr val="bg1"/>
                </a:solidFill>
              </a:rPr>
              <a:t>E</a:t>
            </a:r>
            <a:endParaRPr lang="en-US" sz="13800" dirty="0">
              <a:solidFill>
                <a:schemeClr val="bg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8264582">
            <a:off x="2519149" y="2065810"/>
            <a:ext cx="1143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2487432">
            <a:off x="5723685" y="2028406"/>
            <a:ext cx="1143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09949" y="2895599"/>
            <a:ext cx="1761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An egg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638798" y="2895599"/>
            <a:ext cx="3505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</a:t>
            </a:r>
            <a:r>
              <a:rPr lang="en-US" sz="3600" dirty="0"/>
              <a:t>E</a:t>
            </a:r>
            <a:r>
              <a:rPr lang="en-US" sz="3600" dirty="0" smtClean="0"/>
              <a:t>uropean</a:t>
            </a:r>
            <a:endParaRPr lang="en-US" sz="3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72200" y="3541930"/>
            <a:ext cx="0" cy="452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95500" y="41910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4021723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hrahmaputraEMJ" pitchFamily="2" charset="0"/>
              </a:rPr>
              <a:t>BD</a:t>
            </a:r>
            <a:endParaRPr lang="en-US" sz="4000" dirty="0">
              <a:latin typeface="BhrahmaputraE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90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052" y="228600"/>
            <a:ext cx="5838348" cy="82592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words that precede the</a:t>
            </a:r>
            <a:r>
              <a:rPr lang="en-US" sz="3600" dirty="0" smtClean="0">
                <a:latin typeface="DhanshirhiEMJ" pitchFamily="2" charset="0"/>
              </a:rPr>
              <a:t> </a:t>
            </a:r>
            <a:r>
              <a:rPr lang="en-US" sz="5400" dirty="0" smtClean="0">
                <a:latin typeface="DhanshirhiEMJ" pitchFamily="2" charset="0"/>
              </a:rPr>
              <a:t> </a:t>
            </a:r>
            <a:r>
              <a:rPr lang="en-US" sz="2800" dirty="0" smtClean="0">
                <a:latin typeface="DhanshirhiEMJ" pitchFamily="2" charset="0"/>
              </a:rPr>
              <a:t/>
            </a:r>
            <a:br>
              <a:rPr lang="en-US" sz="2800" dirty="0" smtClean="0">
                <a:latin typeface="DhanshirhiEMJ" pitchFamily="2" charset="0"/>
              </a:rPr>
            </a:br>
            <a:endParaRPr lang="en-US" sz="2800" dirty="0">
              <a:latin typeface="DhanshirhiEMJ" pitchFamily="2" charset="0"/>
            </a:endParaRPr>
          </a:p>
        </p:txBody>
      </p:sp>
      <p:pic>
        <p:nvPicPr>
          <p:cNvPr id="1027" name="Picture 3" descr="F:\cow-isolated-on-white-background-260nw-14975037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001" y="3203325"/>
            <a:ext cx="1337854" cy="85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Moosa-Bin-Shamsher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983" y="2400962"/>
            <a:ext cx="1371600" cy="70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download (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004" y="1350920"/>
            <a:ext cx="1272775" cy="67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the-three-storey-magurakhand-primary-school-that-collapsed-into-the-river-due-to-river-erosion-in-the-kathalbari-union-of-madaripur-15695886723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012" y="4222632"/>
            <a:ext cx="1446202" cy="74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download (8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012" y="5160924"/>
            <a:ext cx="1446202" cy="84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istockphoto-1253408733-612x6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604" y="2144990"/>
            <a:ext cx="1660082" cy="73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:\download (9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372" y="2998425"/>
            <a:ext cx="1636314" cy="8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F:\ea6c8902c3bf6a257eb21bcd10ca7d7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7602" y="4000392"/>
            <a:ext cx="1796035" cy="98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main-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348" y="5160924"/>
            <a:ext cx="188617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flipV="1">
            <a:off x="1750443" y="1577586"/>
            <a:ext cx="714768" cy="184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798446" y="4448778"/>
            <a:ext cx="756459" cy="275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798446" y="2652945"/>
            <a:ext cx="756459" cy="229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798446" y="3565065"/>
            <a:ext cx="756459" cy="211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455800" y="3381681"/>
            <a:ext cx="589795" cy="131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266585" y="2425413"/>
            <a:ext cx="664904" cy="157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036499" y="1339617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Sun</a:t>
            </a:r>
            <a:endParaRPr lang="en-US" sz="2000" dirty="0"/>
          </a:p>
        </p:txBody>
      </p:sp>
      <p:sp>
        <p:nvSpPr>
          <p:cNvPr id="24" name="Right Arrow 23"/>
          <p:cNvSpPr/>
          <p:nvPr/>
        </p:nvSpPr>
        <p:spPr>
          <a:xfrm>
            <a:off x="6266585" y="1485841"/>
            <a:ext cx="580598" cy="158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6354817" y="4399387"/>
            <a:ext cx="702648" cy="187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811279" y="5509038"/>
            <a:ext cx="743627" cy="264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6858" y="1459486"/>
            <a:ext cx="147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Quran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29886" y="2554709"/>
            <a:ext cx="1683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rich man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93253" y="3437991"/>
            <a:ext cx="1233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cow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92856" y="4410103"/>
            <a:ext cx="1433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Padma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73597" y="5378506"/>
            <a:ext cx="1537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Bay of Bengal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1335" y="2252835"/>
            <a:ext cx="1603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Moon</a:t>
            </a:r>
            <a:endParaRPr lang="en-US" sz="2000" dirty="0"/>
          </a:p>
        </p:txBody>
      </p:sp>
      <p:pic>
        <p:nvPicPr>
          <p:cNvPr id="12" name="Picture 2" descr="F:\download (4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603" y="1178222"/>
            <a:ext cx="1664035" cy="9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19619" y="3203325"/>
            <a:ext cx="2013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best player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811277" y="4248723"/>
            <a:ext cx="1693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Titanic</a:t>
            </a:r>
            <a:endParaRPr lang="en-US" sz="2000" dirty="0"/>
          </a:p>
        </p:txBody>
      </p:sp>
      <p:sp>
        <p:nvSpPr>
          <p:cNvPr id="18" name="Right Arrow 17"/>
          <p:cNvSpPr/>
          <p:nvPr/>
        </p:nvSpPr>
        <p:spPr>
          <a:xfrm>
            <a:off x="6266585" y="5485798"/>
            <a:ext cx="728863" cy="215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49157" y="5378506"/>
            <a:ext cx="1543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err="1" smtClean="0"/>
              <a:t>Ittafaq</a:t>
            </a:r>
            <a:endParaRPr lang="en-US" sz="2000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1033675" cy="10668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186179" y="6248400"/>
            <a:ext cx="141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  <a:r>
              <a:rPr lang="en-US" sz="2400" dirty="0" smtClean="0"/>
              <a:t>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58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3" grpId="0" animBg="1"/>
      <p:bldP spid="17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5" grpId="0"/>
      <p:bldP spid="16" grpId="0"/>
      <p:bldP spid="18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4114799" cy="99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l">
              <a:buNone/>
            </a:pPr>
            <a:r>
              <a:rPr lang="en-US" dirty="0" smtClean="0"/>
              <a:t>Exercise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8305800" cy="4343400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blurRad="38100" stA="26000" endPos="23000" dist="25400" dir="5400000" sy="-100000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60070" indent="-514350">
              <a:buAutoNum type="alphaLcParenR"/>
            </a:pPr>
            <a:r>
              <a:rPr lang="en-US" sz="2800" dirty="0" smtClean="0"/>
              <a:t>English is …. International Language b) He is </a:t>
            </a:r>
          </a:p>
          <a:p>
            <a:pPr marL="45720" indent="0">
              <a:buNone/>
            </a:pPr>
            <a:r>
              <a:rPr lang="en-US" sz="2800" dirty="0" smtClean="0"/>
              <a:t>….. teacher. c) …. Bay of Bengal. D) Dhaka stands on …. </a:t>
            </a:r>
            <a:r>
              <a:rPr lang="en-US" sz="2800" dirty="0" err="1" smtClean="0"/>
              <a:t>Buriganga</a:t>
            </a:r>
            <a:r>
              <a:rPr lang="en-US" sz="2800" dirty="0" smtClean="0"/>
              <a:t>. e) Jamal is .…best boy in the class. f) …. Rich are not always happy. g) There is …. University in Dhaka. </a:t>
            </a:r>
            <a:r>
              <a:rPr lang="en-US" sz="2800" dirty="0"/>
              <a:t>h</a:t>
            </a:r>
            <a:r>
              <a:rPr lang="en-US" sz="2800" dirty="0" smtClean="0"/>
              <a:t>) He is …. M.A  i) …. Prime Minister. J) My father is …. B.A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75540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812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Solution 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457200" y="2133600"/>
            <a:ext cx="8153400" cy="26776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 </a:t>
            </a:r>
            <a:r>
              <a:rPr lang="en-US" sz="2800" dirty="0"/>
              <a:t>a) English is </a:t>
            </a:r>
            <a:r>
              <a:rPr lang="en-US" sz="2800" u="sng" dirty="0" smtClean="0"/>
              <a:t>an</a:t>
            </a:r>
            <a:r>
              <a:rPr lang="en-US" sz="2800" dirty="0" smtClean="0"/>
              <a:t> International </a:t>
            </a:r>
            <a:r>
              <a:rPr lang="en-US" sz="2800" dirty="0"/>
              <a:t>Language b) He is </a:t>
            </a:r>
          </a:p>
          <a:p>
            <a:r>
              <a:rPr lang="en-US" sz="2800" u="sng" dirty="0"/>
              <a:t>a</a:t>
            </a:r>
            <a:r>
              <a:rPr lang="en-US" sz="2800" dirty="0" smtClean="0"/>
              <a:t> </a:t>
            </a:r>
            <a:r>
              <a:rPr lang="en-US" sz="2800" dirty="0"/>
              <a:t>teacher. c) </a:t>
            </a:r>
            <a:r>
              <a:rPr lang="en-US" sz="2800" u="sng" dirty="0"/>
              <a:t>T</a:t>
            </a:r>
            <a:r>
              <a:rPr lang="en-US" sz="2800" u="sng" dirty="0" smtClean="0"/>
              <a:t>he</a:t>
            </a:r>
            <a:r>
              <a:rPr lang="en-US" sz="2800" dirty="0" smtClean="0"/>
              <a:t> </a:t>
            </a:r>
            <a:r>
              <a:rPr lang="en-US" sz="2800" dirty="0"/>
              <a:t>Bay of Bengal. </a:t>
            </a:r>
            <a:r>
              <a:rPr lang="en-US" sz="2800" dirty="0" smtClean="0"/>
              <a:t>D) </a:t>
            </a:r>
            <a:r>
              <a:rPr lang="en-US" sz="2800" dirty="0"/>
              <a:t>Dhaka stands on </a:t>
            </a:r>
            <a:r>
              <a:rPr lang="en-US" sz="2800" u="sng" dirty="0" smtClean="0"/>
              <a:t>the</a:t>
            </a:r>
            <a:r>
              <a:rPr lang="en-US" sz="2800" dirty="0" smtClean="0"/>
              <a:t> </a:t>
            </a:r>
            <a:r>
              <a:rPr lang="en-US" sz="2800" dirty="0" err="1"/>
              <a:t>Buriganga</a:t>
            </a:r>
            <a:r>
              <a:rPr lang="en-US" sz="2800" dirty="0"/>
              <a:t>. e) Jamal is </a:t>
            </a:r>
            <a:r>
              <a:rPr lang="en-US" sz="2800" u="sng" dirty="0" smtClean="0"/>
              <a:t>the</a:t>
            </a:r>
            <a:r>
              <a:rPr lang="en-US" sz="2800" dirty="0" smtClean="0"/>
              <a:t> best </a:t>
            </a:r>
            <a:r>
              <a:rPr lang="en-US" sz="2800" dirty="0"/>
              <a:t>boy in the class. f) </a:t>
            </a:r>
            <a:r>
              <a:rPr lang="en-US" sz="2800" u="sng" dirty="0" smtClean="0"/>
              <a:t>The</a:t>
            </a:r>
            <a:r>
              <a:rPr lang="en-US" sz="2800" dirty="0" smtClean="0"/>
              <a:t> Rich </a:t>
            </a:r>
            <a:r>
              <a:rPr lang="en-US" sz="2800" dirty="0"/>
              <a:t>are not always happy. g) There is </a:t>
            </a:r>
            <a:r>
              <a:rPr lang="en-US" sz="2800" u="sng" dirty="0"/>
              <a:t>a</a:t>
            </a:r>
            <a:r>
              <a:rPr lang="en-US" sz="2800" dirty="0" smtClean="0"/>
              <a:t> </a:t>
            </a:r>
            <a:r>
              <a:rPr lang="en-US" sz="2800" dirty="0"/>
              <a:t>University in Dhaka. h) He is </a:t>
            </a:r>
            <a:r>
              <a:rPr lang="en-US" sz="2800" u="sng" dirty="0" smtClean="0"/>
              <a:t>an</a:t>
            </a:r>
            <a:r>
              <a:rPr lang="en-US" sz="2800" dirty="0" smtClean="0"/>
              <a:t> M.A  </a:t>
            </a:r>
            <a:r>
              <a:rPr lang="en-US" sz="2800" dirty="0"/>
              <a:t>i) </a:t>
            </a:r>
            <a:r>
              <a:rPr lang="en-US" sz="2800" u="sng" dirty="0" smtClean="0"/>
              <a:t>The </a:t>
            </a:r>
            <a:r>
              <a:rPr lang="en-US" sz="2800" dirty="0"/>
              <a:t>Prime Minister. J) My father is </a:t>
            </a:r>
            <a:r>
              <a:rPr lang="en-US" sz="2800" u="sng" dirty="0"/>
              <a:t>a</a:t>
            </a:r>
            <a:r>
              <a:rPr lang="en-US" sz="2800" dirty="0" smtClean="0"/>
              <a:t> </a:t>
            </a:r>
            <a:r>
              <a:rPr lang="en-US" sz="2800" dirty="0"/>
              <a:t>B.A</a:t>
            </a:r>
          </a:p>
        </p:txBody>
      </p:sp>
    </p:spTree>
    <p:extLst>
      <p:ext uri="{BB962C8B-B14F-4D97-AF65-F5344CB8AC3E}">
        <p14:creationId xmlns:p14="http://schemas.microsoft.com/office/powerpoint/2010/main" val="378646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3627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TEACHER’S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1752600"/>
            <a:ext cx="5257800" cy="383357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dirty="0" err="1" smtClean="0"/>
              <a:t>Md.Rafiqul</a:t>
            </a:r>
            <a:r>
              <a:rPr lang="en-US" sz="3600" dirty="0" smtClean="0"/>
              <a:t> Islam</a:t>
            </a:r>
          </a:p>
          <a:p>
            <a:pPr marL="45720" indent="0">
              <a:buNone/>
            </a:pPr>
            <a:r>
              <a:rPr lang="en-US" sz="3200" dirty="0" smtClean="0"/>
              <a:t>Senior Teacher</a:t>
            </a:r>
          </a:p>
          <a:p>
            <a:pPr marL="45720" indent="0">
              <a:buNone/>
            </a:pPr>
            <a:r>
              <a:rPr lang="en-US" sz="3200" dirty="0" err="1" smtClean="0"/>
              <a:t>Sureswar</a:t>
            </a:r>
            <a:r>
              <a:rPr lang="en-US" sz="3200" dirty="0" smtClean="0"/>
              <a:t> High School and college </a:t>
            </a:r>
          </a:p>
          <a:p>
            <a:pPr marL="45720" indent="0">
              <a:buNone/>
            </a:pPr>
            <a:r>
              <a:rPr lang="en-US" sz="3200" dirty="0" err="1" smtClean="0"/>
              <a:t>Naria</a:t>
            </a:r>
            <a:r>
              <a:rPr lang="en-US" sz="3200" dirty="0" smtClean="0"/>
              <a:t>, </a:t>
            </a:r>
            <a:r>
              <a:rPr lang="en-US" sz="3200" dirty="0" err="1" smtClean="0"/>
              <a:t>Shariatpur</a:t>
            </a:r>
            <a:r>
              <a:rPr lang="en-US" sz="3200" dirty="0" smtClean="0"/>
              <a:t>.</a:t>
            </a:r>
          </a:p>
          <a:p>
            <a:pPr marL="45720" indent="0">
              <a:buNone/>
            </a:pPr>
            <a:r>
              <a:rPr lang="en-US" sz="2600" dirty="0" smtClean="0"/>
              <a:t>Email: rafiq91269@gmail.com</a:t>
            </a:r>
          </a:p>
          <a:p>
            <a:endParaRPr lang="en-US" dirty="0"/>
          </a:p>
        </p:txBody>
      </p:sp>
      <p:pic>
        <p:nvPicPr>
          <p:cNvPr id="2050" name="Picture 2" descr="F:\226264422_1227093614421421_249947953386905309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04363"/>
            <a:ext cx="2362200" cy="3184289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81881836"/>
      </p:ext>
    </p:extLst>
  </p:cSld>
  <p:clrMapOvr>
    <a:masterClrMapping/>
  </p:clrMapOvr>
  <p:transition spd="slow">
    <p:cov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6002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F:\thank-you-images-with-flowers-gi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38" y="533400"/>
            <a:ext cx="7891714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6940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4302711" cy="114300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2438400"/>
            <a:ext cx="6172200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English 2nd paper</a:t>
            </a:r>
          </a:p>
          <a:p>
            <a:r>
              <a:rPr lang="en-US" sz="4400" dirty="0" smtClean="0"/>
              <a:t>Grammar item</a:t>
            </a:r>
          </a:p>
          <a:p>
            <a:r>
              <a:rPr lang="en-US" sz="4400" dirty="0" smtClean="0"/>
              <a:t>Made for class </a:t>
            </a:r>
            <a:r>
              <a:rPr lang="en-US" sz="4400" dirty="0" smtClean="0"/>
              <a:t>eight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4999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696200" cy="1066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6000" dirty="0" smtClean="0"/>
              <a:t>Look at the picture</a:t>
            </a:r>
            <a:endParaRPr lang="en-US" sz="6000" dirty="0"/>
          </a:p>
        </p:txBody>
      </p:sp>
      <p:pic>
        <p:nvPicPr>
          <p:cNvPr id="3074" name="Picture 2" descr="F:\1953191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0191"/>
            <a:ext cx="2003453" cy="113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232290"/>
            <a:ext cx="1959374" cy="12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download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4648200"/>
            <a:ext cx="2059295" cy="139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316111" y="2110718"/>
            <a:ext cx="1066800" cy="301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505200" y="3688815"/>
            <a:ext cx="1066800" cy="289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508624" y="5187433"/>
            <a:ext cx="1215775" cy="316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24400" y="1830185"/>
            <a:ext cx="2814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 smtClean="0"/>
              <a:t>A</a:t>
            </a:r>
            <a:r>
              <a:rPr lang="en-US" sz="5400" dirty="0" smtClean="0"/>
              <a:t> pen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4399" y="3396428"/>
            <a:ext cx="2990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/>
              <a:t>An</a:t>
            </a:r>
            <a:r>
              <a:rPr lang="en-US" sz="4800" dirty="0" smtClean="0"/>
              <a:t> orange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4899962" y="4870964"/>
            <a:ext cx="3177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/>
              <a:t>The</a:t>
            </a:r>
            <a:r>
              <a:rPr lang="en-US" sz="4800" dirty="0" smtClean="0"/>
              <a:t> Sun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650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106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What do you think about these words…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447800" y="1905000"/>
            <a:ext cx="6019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A, An, The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6481" y="3886200"/>
            <a:ext cx="48768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Articles…?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7553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543800" cy="990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/>
              <a:t>Yes, today’s lesson is….</a:t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Rounded Rectangle 2"/>
          <p:cNvSpPr/>
          <p:nvPr/>
        </p:nvSpPr>
        <p:spPr>
          <a:xfrm>
            <a:off x="2057400" y="2590800"/>
            <a:ext cx="5029200" cy="2590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Article</a:t>
            </a:r>
            <a:endParaRPr lang="en-US" sz="115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5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381000"/>
            <a:ext cx="2514600" cy="914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TARGET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7543800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At the end of the lesson the students will be able to know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/>
              <a:t>  Kinds of article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/>
              <a:t>  Identify articles.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/>
              <a:t>  Fill the gapes with appropriate articles.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032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556" y="914400"/>
            <a:ext cx="7543800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At first we have to know about English letters 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48267" y="2782711"/>
            <a:ext cx="73152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Total English letter is 26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They are Vowel – 5 ,  Consonant – 21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5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9969" y="381000"/>
            <a:ext cx="4634231" cy="1066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Kinds of Article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1848897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Two kinds of Article: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3048000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4400" dirty="0" smtClean="0"/>
              <a:t>Indefinite Article- </a:t>
            </a:r>
            <a:r>
              <a:rPr lang="en-US" sz="4400" dirty="0" err="1" smtClean="0"/>
              <a:t>a,an</a:t>
            </a:r>
            <a:r>
              <a:rPr lang="en-US" sz="4400" dirty="0" smtClean="0"/>
              <a:t>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400" dirty="0" smtClean="0"/>
              <a:t>Definite Article - The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5963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742</TotalTime>
  <Words>441</Words>
  <Application>Microsoft Office PowerPoint</Application>
  <PresentationFormat>On-screen Show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Slipstream</vt:lpstr>
      <vt:lpstr>PowerPoint Presentation</vt:lpstr>
      <vt:lpstr>TEACHER’S IDENTITY</vt:lpstr>
      <vt:lpstr>PRESENTATION</vt:lpstr>
      <vt:lpstr>Look at the picture</vt:lpstr>
      <vt:lpstr>What do you think about these words… </vt:lpstr>
      <vt:lpstr>Yes, today’s lesson is…. </vt:lpstr>
      <vt:lpstr>TARGET</vt:lpstr>
      <vt:lpstr>PowerPoint Presentation</vt:lpstr>
      <vt:lpstr>Kinds of Article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words that precede the   </vt:lpstr>
      <vt:lpstr>Exercise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TEACHER’S IDENTITY</dc:title>
  <dc:creator>user</dc:creator>
  <cp:lastModifiedBy>user</cp:lastModifiedBy>
  <cp:revision>143</cp:revision>
  <dcterms:created xsi:type="dcterms:W3CDTF">2021-08-15T09:50:38Z</dcterms:created>
  <dcterms:modified xsi:type="dcterms:W3CDTF">2021-08-26T15:20:37Z</dcterms:modified>
</cp:coreProperties>
</file>