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89" r:id="rId3"/>
    <p:sldId id="271" r:id="rId4"/>
    <p:sldId id="272" r:id="rId5"/>
    <p:sldId id="274" r:id="rId6"/>
    <p:sldId id="273" r:id="rId7"/>
    <p:sldId id="276" r:id="rId8"/>
    <p:sldId id="277" r:id="rId9"/>
    <p:sldId id="278" r:id="rId10"/>
    <p:sldId id="279" r:id="rId11"/>
    <p:sldId id="280" r:id="rId12"/>
    <p:sldId id="281" r:id="rId13"/>
    <p:sldId id="282" r:id="rId14"/>
    <p:sldId id="288" r:id="rId15"/>
    <p:sldId id="284" r:id="rId16"/>
    <p:sldId id="285" r:id="rId17"/>
    <p:sldId id="28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982" autoAdjust="0"/>
    <p:restoredTop sz="94660"/>
  </p:normalViewPr>
  <p:slideViewPr>
    <p:cSldViewPr>
      <p:cViewPr varScale="1">
        <p:scale>
          <a:sx n="73" d="100"/>
          <a:sy n="73" d="100"/>
        </p:scale>
        <p:origin x="-119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9220199" cy="6857999"/>
          </a:xfrm>
          <a:prstGeom prst="rect">
            <a:avLst/>
          </a:prstGeom>
        </p:spPr>
      </p:pic>
      <p:sp>
        <p:nvSpPr>
          <p:cNvPr id="4" name="Rectangle 3"/>
          <p:cNvSpPr/>
          <p:nvPr/>
        </p:nvSpPr>
        <p:spPr>
          <a:xfrm>
            <a:off x="457200" y="228600"/>
            <a:ext cx="1125629" cy="6001643"/>
          </a:xfrm>
          <a:prstGeom prst="rect">
            <a:avLst/>
          </a:prstGeom>
          <a:noFill/>
        </p:spPr>
        <p:txBody>
          <a:bodyPr wrap="none" lIns="91440" tIns="45720" rIns="91440" bIns="45720">
            <a:spAutoFit/>
          </a:bodyPr>
          <a:lstStyle/>
          <a:p>
            <a:pPr algn="ctr"/>
            <a:r>
              <a:rPr lang="en-US" sz="96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স্বা</a:t>
            </a:r>
            <a:endParaRPr lang="en-US" sz="9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a:p>
            <a:pPr algn="ctr"/>
            <a:r>
              <a:rPr lang="en-US" sz="9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গ</a:t>
            </a:r>
          </a:p>
          <a:p>
            <a:pPr algn="ctr"/>
            <a:r>
              <a:rPr lang="en-US" sz="9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ত</a:t>
            </a:r>
          </a:p>
          <a:p>
            <a:pPr algn="ctr"/>
            <a:r>
              <a:rPr lang="en-US" sz="9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a:t>
            </a:r>
            <a:endParaRPr lang="en-US" sz="9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89012" y="2209800"/>
            <a:ext cx="4925096" cy="4223075"/>
          </a:xfrm>
          <a:prstGeom prst="rect">
            <a:avLst/>
          </a:prstGeom>
        </p:spPr>
      </p:pic>
      <p:sp>
        <p:nvSpPr>
          <p:cNvPr id="6" name="Vertical Scroll 5"/>
          <p:cNvSpPr/>
          <p:nvPr/>
        </p:nvSpPr>
        <p:spPr>
          <a:xfrm>
            <a:off x="191057" y="228600"/>
            <a:ext cx="1806898" cy="6400800"/>
          </a:xfrm>
          <a:prstGeom prst="verticalScrol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94325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5800" y="1600200"/>
            <a:ext cx="8305800" cy="4665103"/>
          </a:xfrm>
          <a:prstGeom prst="rect">
            <a:avLst/>
          </a:prstGeom>
        </p:spPr>
      </p:pic>
      <p:sp>
        <p:nvSpPr>
          <p:cNvPr id="5" name="Bevel 4"/>
          <p:cNvSpPr/>
          <p:nvPr/>
        </p:nvSpPr>
        <p:spPr>
          <a:xfrm>
            <a:off x="2057400" y="76200"/>
            <a:ext cx="5105399" cy="1042416"/>
          </a:xfrm>
          <a:prstGeom prst="beve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Flowchart: Terminator 6"/>
          <p:cNvSpPr/>
          <p:nvPr/>
        </p:nvSpPr>
        <p:spPr>
          <a:xfrm>
            <a:off x="3009900" y="304800"/>
            <a:ext cx="3657600" cy="533400"/>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err="1"/>
              <a:t>কম্পিউটারের</a:t>
            </a:r>
            <a:r>
              <a:rPr lang="en-US" sz="2800" b="1" dirty="0"/>
              <a:t> </a:t>
            </a:r>
            <a:r>
              <a:rPr lang="en-US" sz="2800" b="1" dirty="0" err="1"/>
              <a:t>শ্রেণিবিভাগ</a:t>
            </a:r>
            <a:endParaRPr lang="en-US" sz="2800" b="1" dirty="0"/>
          </a:p>
        </p:txBody>
      </p:sp>
    </p:spTree>
    <p:extLst>
      <p:ext uri="{BB962C8B-B14F-4D97-AF65-F5344CB8AC3E}">
        <p14:creationId xmlns:p14="http://schemas.microsoft.com/office/powerpoint/2010/main" xmlns="" val="2375188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umon\Desktop\Pic of Computer\generations-of-computer-1-7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951130"/>
            <a:ext cx="8686800" cy="525589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600200" y="304800"/>
            <a:ext cx="5334000" cy="646331"/>
          </a:xfrm>
          <a:prstGeom prst="rect">
            <a:avLst/>
          </a:prstGeom>
          <a:solidFill>
            <a:schemeClr val="accent1">
              <a:lumMod val="60000"/>
              <a:lumOff val="40000"/>
            </a:schemeClr>
          </a:solidFill>
        </p:spPr>
        <p:txBody>
          <a:bodyPr wrap="square" rtlCol="0">
            <a:spAutoFit/>
          </a:bodyPr>
          <a:lstStyle/>
          <a:p>
            <a:pPr algn="ctr"/>
            <a:r>
              <a:rPr lang="en-US" sz="3600" dirty="0" err="1" smtClean="0">
                <a:latin typeface="NikoshBAN" pitchFamily="2" charset="0"/>
                <a:cs typeface="NikoshBAN" pitchFamily="2" charset="0"/>
              </a:rPr>
              <a:t>কম্পিউটারের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প্রজন্ম</a:t>
            </a:r>
            <a:endParaRPr lang="en-US" dirty="0">
              <a:latin typeface="NikoshBAN" pitchFamily="2" charset="0"/>
              <a:cs typeface="NikoshBAN" pitchFamily="2" charset="0"/>
            </a:endParaRPr>
          </a:p>
        </p:txBody>
      </p:sp>
      <p:sp>
        <p:nvSpPr>
          <p:cNvPr id="3" name="TextBox 2"/>
          <p:cNvSpPr txBox="1"/>
          <p:nvPr/>
        </p:nvSpPr>
        <p:spPr>
          <a:xfrm>
            <a:off x="609600" y="5867400"/>
            <a:ext cx="1371600" cy="646331"/>
          </a:xfrm>
          <a:prstGeom prst="rect">
            <a:avLst/>
          </a:prstGeom>
          <a:blipFill>
            <a:blip r:embed="rId3"/>
            <a:tile tx="0" ty="0" sx="100000" sy="100000" flip="none" algn="tl"/>
          </a:blipFill>
        </p:spPr>
        <p:txBody>
          <a:bodyPr wrap="square" rtlCol="0">
            <a:spAutoFit/>
          </a:bodyPr>
          <a:lstStyle/>
          <a:p>
            <a:pPr algn="ctr"/>
            <a:r>
              <a:rPr lang="en-US" dirty="0" smtClean="0">
                <a:latin typeface="NikoshBAN" pitchFamily="2" charset="0"/>
                <a:cs typeface="NikoshBAN" pitchFamily="2" charset="0"/>
              </a:rPr>
              <a:t>1ম</a:t>
            </a:r>
          </a:p>
          <a:p>
            <a:pPr algn="ctr"/>
            <a:r>
              <a:rPr lang="en-US" dirty="0" smtClean="0">
                <a:latin typeface="NikoshBAN" pitchFamily="2" charset="0"/>
                <a:cs typeface="NikoshBAN" pitchFamily="2" charset="0"/>
              </a:rPr>
              <a:t>১৯৪৬-১৯৫৮</a:t>
            </a:r>
            <a:endParaRPr lang="en-US" dirty="0">
              <a:latin typeface="NikoshBAN" pitchFamily="2" charset="0"/>
              <a:cs typeface="NikoshBAN" pitchFamily="2" charset="0"/>
            </a:endParaRPr>
          </a:p>
        </p:txBody>
      </p:sp>
      <p:sp>
        <p:nvSpPr>
          <p:cNvPr id="5" name="TextBox 4"/>
          <p:cNvSpPr txBox="1"/>
          <p:nvPr/>
        </p:nvSpPr>
        <p:spPr>
          <a:xfrm>
            <a:off x="2286000" y="5854727"/>
            <a:ext cx="1371600" cy="646331"/>
          </a:xfrm>
          <a:prstGeom prst="rect">
            <a:avLst/>
          </a:prstGeom>
          <a:blipFill>
            <a:blip r:embed="rId3"/>
            <a:tile tx="0" ty="0" sx="100000" sy="100000" flip="none" algn="tl"/>
          </a:blipFill>
        </p:spPr>
        <p:txBody>
          <a:bodyPr wrap="square" rtlCol="0">
            <a:spAutoFit/>
          </a:bodyPr>
          <a:lstStyle/>
          <a:p>
            <a:pPr algn="ctr"/>
            <a:r>
              <a:rPr lang="en-US" dirty="0" smtClean="0">
                <a:latin typeface="NikoshBAN" pitchFamily="2" charset="0"/>
                <a:cs typeface="NikoshBAN" pitchFamily="2" charset="0"/>
              </a:rPr>
              <a:t>২য়</a:t>
            </a:r>
          </a:p>
          <a:p>
            <a:pPr algn="ctr"/>
            <a:r>
              <a:rPr lang="en-US" dirty="0" smtClean="0">
                <a:latin typeface="NikoshBAN" pitchFamily="2" charset="0"/>
                <a:cs typeface="NikoshBAN" pitchFamily="2" charset="0"/>
              </a:rPr>
              <a:t>১৯৫৮-১৯৬৫</a:t>
            </a:r>
            <a:endParaRPr lang="en-US" dirty="0">
              <a:latin typeface="NikoshBAN" pitchFamily="2" charset="0"/>
              <a:cs typeface="NikoshBAN" pitchFamily="2" charset="0"/>
            </a:endParaRPr>
          </a:p>
        </p:txBody>
      </p:sp>
      <p:sp>
        <p:nvSpPr>
          <p:cNvPr id="6" name="TextBox 5"/>
          <p:cNvSpPr txBox="1"/>
          <p:nvPr/>
        </p:nvSpPr>
        <p:spPr>
          <a:xfrm>
            <a:off x="3886200" y="5837692"/>
            <a:ext cx="1371600" cy="646331"/>
          </a:xfrm>
          <a:prstGeom prst="rect">
            <a:avLst/>
          </a:prstGeom>
          <a:blipFill>
            <a:blip r:embed="rId3"/>
            <a:tile tx="0" ty="0" sx="100000" sy="100000" flip="none" algn="tl"/>
          </a:blipFill>
        </p:spPr>
        <p:txBody>
          <a:bodyPr wrap="square" rtlCol="0">
            <a:spAutoFit/>
          </a:bodyPr>
          <a:lstStyle/>
          <a:p>
            <a:pPr algn="ctr"/>
            <a:r>
              <a:rPr lang="en-US" dirty="0" smtClean="0">
                <a:latin typeface="NikoshBAN" pitchFamily="2" charset="0"/>
                <a:cs typeface="NikoshBAN" pitchFamily="2" charset="0"/>
              </a:rPr>
              <a:t>৩য়</a:t>
            </a:r>
          </a:p>
          <a:p>
            <a:pPr algn="ctr"/>
            <a:r>
              <a:rPr lang="en-US" dirty="0" smtClean="0">
                <a:latin typeface="NikoshBAN" pitchFamily="2" charset="0"/>
                <a:cs typeface="NikoshBAN" pitchFamily="2" charset="0"/>
              </a:rPr>
              <a:t>১৯৬৫-১৯৭১</a:t>
            </a:r>
            <a:endParaRPr lang="en-US" dirty="0">
              <a:latin typeface="NikoshBAN" pitchFamily="2" charset="0"/>
              <a:cs typeface="NikoshBAN" pitchFamily="2" charset="0"/>
            </a:endParaRPr>
          </a:p>
        </p:txBody>
      </p:sp>
      <p:sp>
        <p:nvSpPr>
          <p:cNvPr id="7" name="TextBox 6"/>
          <p:cNvSpPr txBox="1"/>
          <p:nvPr/>
        </p:nvSpPr>
        <p:spPr>
          <a:xfrm>
            <a:off x="5486400" y="5867400"/>
            <a:ext cx="1371600" cy="646331"/>
          </a:xfrm>
          <a:prstGeom prst="rect">
            <a:avLst/>
          </a:prstGeom>
          <a:blipFill>
            <a:blip r:embed="rId3"/>
            <a:tile tx="0" ty="0" sx="100000" sy="100000" flip="none" algn="tl"/>
          </a:blipFill>
        </p:spPr>
        <p:txBody>
          <a:bodyPr wrap="square" rtlCol="0">
            <a:spAutoFit/>
          </a:bodyPr>
          <a:lstStyle/>
          <a:p>
            <a:pPr algn="ctr"/>
            <a:r>
              <a:rPr lang="en-US" dirty="0" smtClean="0">
                <a:latin typeface="NikoshBAN" pitchFamily="2" charset="0"/>
                <a:cs typeface="NikoshBAN" pitchFamily="2" charset="0"/>
              </a:rPr>
              <a:t>৪র্থ</a:t>
            </a:r>
          </a:p>
          <a:p>
            <a:pPr algn="ctr"/>
            <a:r>
              <a:rPr lang="en-US" dirty="0" smtClean="0">
                <a:latin typeface="NikoshBAN" pitchFamily="2" charset="0"/>
                <a:cs typeface="NikoshBAN" pitchFamily="2" charset="0"/>
              </a:rPr>
              <a:t>১৯৭১- </a:t>
            </a:r>
            <a:r>
              <a:rPr lang="en-US" dirty="0" err="1" smtClean="0">
                <a:latin typeface="NikoshBAN" pitchFamily="2" charset="0"/>
                <a:cs typeface="NikoshBAN" pitchFamily="2" charset="0"/>
              </a:rPr>
              <a:t>বর্তমান</a:t>
            </a:r>
            <a:endParaRPr lang="en-US" dirty="0">
              <a:latin typeface="NikoshBAN" pitchFamily="2" charset="0"/>
              <a:cs typeface="NikoshBAN" pitchFamily="2" charset="0"/>
            </a:endParaRPr>
          </a:p>
        </p:txBody>
      </p:sp>
      <p:sp>
        <p:nvSpPr>
          <p:cNvPr id="8" name="TextBox 7"/>
          <p:cNvSpPr txBox="1"/>
          <p:nvPr/>
        </p:nvSpPr>
        <p:spPr>
          <a:xfrm>
            <a:off x="7086600" y="5879068"/>
            <a:ext cx="1371600" cy="646331"/>
          </a:xfrm>
          <a:prstGeom prst="rect">
            <a:avLst/>
          </a:prstGeom>
          <a:blipFill>
            <a:blip r:embed="rId3"/>
            <a:tile tx="0" ty="0" sx="100000" sy="100000" flip="none" algn="tl"/>
          </a:blipFill>
        </p:spPr>
        <p:txBody>
          <a:bodyPr wrap="square" rtlCol="0">
            <a:spAutoFit/>
          </a:bodyPr>
          <a:lstStyle/>
          <a:p>
            <a:pPr algn="ctr"/>
            <a:r>
              <a:rPr lang="en-US" dirty="0" smtClean="0">
                <a:latin typeface="NikoshBAN" pitchFamily="2" charset="0"/>
                <a:cs typeface="NikoshBAN" pitchFamily="2" charset="0"/>
              </a:rPr>
              <a:t>৫ম</a:t>
            </a:r>
          </a:p>
          <a:p>
            <a:pPr algn="ctr"/>
            <a:r>
              <a:rPr lang="en-US" dirty="0" err="1" smtClean="0">
                <a:latin typeface="NikoshBAN" pitchFamily="2" charset="0"/>
                <a:cs typeface="NikoshBAN" pitchFamily="2" charset="0"/>
              </a:rPr>
              <a:t>ভবিষ্য</a:t>
            </a:r>
            <a:r>
              <a:rPr lang="en-US" dirty="0" smtClean="0">
                <a:latin typeface="NikoshBAN" pitchFamily="2" charset="0"/>
                <a:cs typeface="NikoshBAN" pitchFamily="2" charset="0"/>
              </a:rPr>
              <a:t>ৎ</a:t>
            </a:r>
            <a:endParaRPr lang="en-US" dirty="0">
              <a:latin typeface="NikoshBAN" pitchFamily="2" charset="0"/>
              <a:cs typeface="NikoshBAN" pitchFamily="2" charset="0"/>
            </a:endParaRPr>
          </a:p>
        </p:txBody>
      </p:sp>
      <p:pic>
        <p:nvPicPr>
          <p:cNvPr id="4" name="Picture 3"/>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xmlns="" val="0"/>
              </a:ext>
            </a:extLst>
          </a:blip>
          <a:stretch>
            <a:fillRect/>
          </a:stretch>
        </p:blipFill>
        <p:spPr>
          <a:xfrm>
            <a:off x="685800" y="4495801"/>
            <a:ext cx="1314450" cy="990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209801" y="4495800"/>
            <a:ext cx="1447800" cy="99060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Picture 9"/>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867152" y="4519208"/>
            <a:ext cx="1543047" cy="967194"/>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474595" y="4495800"/>
            <a:ext cx="1383406" cy="990601"/>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086600" y="4547669"/>
            <a:ext cx="1447799" cy="958050"/>
          </a:xfrm>
          <a:prstGeom prst="rect">
            <a:avLst/>
          </a:prstGeom>
        </p:spPr>
      </p:pic>
      <p:sp>
        <p:nvSpPr>
          <p:cNvPr id="13" name="Flowchart: Alternate Process 12"/>
          <p:cNvSpPr/>
          <p:nvPr/>
        </p:nvSpPr>
        <p:spPr>
          <a:xfrm>
            <a:off x="3886200" y="3124200"/>
            <a:ext cx="1371600" cy="9906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err="1" smtClean="0"/>
              <a:t>কম্পিউটার</a:t>
            </a:r>
            <a:endParaRPr lang="en-US" sz="2400" b="1" dirty="0" smtClean="0"/>
          </a:p>
          <a:p>
            <a:pPr algn="ctr"/>
            <a:r>
              <a:rPr lang="en-US" sz="2400" b="1" dirty="0" err="1" smtClean="0"/>
              <a:t>প্রজন্ম</a:t>
            </a:r>
            <a:endParaRPr lang="en-US" sz="2400" b="1" dirty="0"/>
          </a:p>
        </p:txBody>
      </p:sp>
    </p:spTree>
    <p:extLst>
      <p:ext uri="{BB962C8B-B14F-4D97-AF65-F5344CB8AC3E}">
        <p14:creationId xmlns:p14="http://schemas.microsoft.com/office/powerpoint/2010/main" xmlns="" val="65418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ipe(down)">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cxnSp>
        <p:nvCxnSpPr>
          <p:cNvPr id="3" name="Straight Connector 2"/>
          <p:cNvCxnSpPr/>
          <p:nvPr/>
        </p:nvCxnSpPr>
        <p:spPr>
          <a:xfrm>
            <a:off x="1447800" y="914400"/>
            <a:ext cx="5943600" cy="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5" name="Straight Arrow Connector 4"/>
          <p:cNvCxnSpPr/>
          <p:nvPr/>
        </p:nvCxnSpPr>
        <p:spPr>
          <a:xfrm>
            <a:off x="1447800" y="914400"/>
            <a:ext cx="0" cy="1066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 name="Straight Arrow Connector 6"/>
          <p:cNvCxnSpPr/>
          <p:nvPr/>
        </p:nvCxnSpPr>
        <p:spPr>
          <a:xfrm>
            <a:off x="7391400" y="928352"/>
            <a:ext cx="0" cy="105284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8" name="TextBox 7"/>
          <p:cNvSpPr txBox="1"/>
          <p:nvPr/>
        </p:nvSpPr>
        <p:spPr>
          <a:xfrm>
            <a:off x="2667000" y="76200"/>
            <a:ext cx="3505200" cy="584775"/>
          </a:xfrm>
          <a:prstGeom prst="rect">
            <a:avLst/>
          </a:prstGeom>
          <a:noFill/>
        </p:spPr>
        <p:txBody>
          <a:bodyPr wrap="square" rtlCol="0">
            <a:spAutoFit/>
          </a:bodyPr>
          <a:lstStyle/>
          <a:p>
            <a:pPr algn="ctr"/>
            <a:r>
              <a:rPr lang="en-US" sz="3200" dirty="0" err="1" smtClean="0">
                <a:latin typeface="NikoshBAN" pitchFamily="2" charset="0"/>
                <a:cs typeface="NikoshBAN" pitchFamily="2" charset="0"/>
              </a:rPr>
              <a:t>হার্ডওয়্যার</a:t>
            </a:r>
            <a:r>
              <a:rPr lang="en-US" sz="3200" dirty="0" smtClean="0">
                <a:latin typeface="NikoshBAN" pitchFamily="2" charset="0"/>
                <a:cs typeface="NikoshBAN" pitchFamily="2" charset="0"/>
              </a:rPr>
              <a:t>, ২ </a:t>
            </a:r>
            <a:r>
              <a:rPr lang="en-US" sz="3200" dirty="0" err="1" smtClean="0">
                <a:latin typeface="NikoshBAN" pitchFamily="2" charset="0"/>
                <a:cs typeface="NikoshBAN" pitchFamily="2" charset="0"/>
              </a:rPr>
              <a:t>প্রকার</a:t>
            </a:r>
            <a:endParaRPr lang="en-US" dirty="0">
              <a:latin typeface="NikoshBAN" pitchFamily="2" charset="0"/>
              <a:cs typeface="NikoshBAN" pitchFamily="2" charset="0"/>
            </a:endParaRPr>
          </a:p>
        </p:txBody>
      </p:sp>
      <p:cxnSp>
        <p:nvCxnSpPr>
          <p:cNvPr id="13" name="Straight Arrow Connector 12"/>
          <p:cNvCxnSpPr/>
          <p:nvPr/>
        </p:nvCxnSpPr>
        <p:spPr>
          <a:xfrm>
            <a:off x="4495800" y="660975"/>
            <a:ext cx="0" cy="267377"/>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0507" y="4855457"/>
            <a:ext cx="4724400" cy="1261884"/>
          </a:xfrm>
          <a:prstGeom prst="rect">
            <a:avLst/>
          </a:prstGeom>
          <a:solidFill>
            <a:schemeClr val="bg1"/>
          </a:solidFill>
        </p:spPr>
        <p:txBody>
          <a:bodyPr wrap="square" rtlCol="0">
            <a:spAutoFit/>
          </a:bodyPr>
          <a:lstStyle/>
          <a:p>
            <a:pPr algn="ctr"/>
            <a:r>
              <a:rPr lang="en-US" sz="2800" b="1" dirty="0" err="1" smtClean="0">
                <a:latin typeface="NikoshBAN" pitchFamily="2" charset="0"/>
                <a:cs typeface="NikoshBAN" pitchFamily="2" charset="0"/>
              </a:rPr>
              <a:t>ইনপুট</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ডিভাইসঃ</a:t>
            </a:r>
            <a:endParaRPr lang="en-US" sz="2400" b="1" dirty="0" smtClean="0">
              <a:latin typeface="NikoshBAN" pitchFamily="2" charset="0"/>
              <a:cs typeface="NikoshBAN" pitchFamily="2" charset="0"/>
            </a:endParaRPr>
          </a:p>
          <a:p>
            <a:pPr algn="ctr"/>
            <a:r>
              <a:rPr lang="en-US" sz="2400" dirty="0" err="1" smtClean="0">
                <a:latin typeface="NikoshBAN" pitchFamily="2" charset="0"/>
                <a:cs typeface="NikoshBAN" pitchFamily="2" charset="0"/>
              </a:rPr>
              <a:t>কীবোর্ড</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মাউস</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মাইক্রোফোন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জয়স্টিক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স্ক্যানার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ডিজিটাল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ক্যামেরা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কার্ড</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রিডার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ইত্যাদি</a:t>
            </a:r>
            <a:r>
              <a:rPr lang="en-US" sz="2400" dirty="0" smtClean="0">
                <a:latin typeface="NikoshBAN" pitchFamily="2" charset="0"/>
                <a:cs typeface="NikoshBAN" pitchFamily="2" charset="0"/>
              </a:rPr>
              <a:t>।</a:t>
            </a:r>
            <a:endParaRPr lang="en-US" dirty="0">
              <a:latin typeface="NikoshBAN" pitchFamily="2" charset="0"/>
              <a:cs typeface="NikoshBAN" pitchFamily="2" charset="0"/>
            </a:endParaRPr>
          </a:p>
        </p:txBody>
      </p:sp>
      <p:sp>
        <p:nvSpPr>
          <p:cNvPr id="18" name="TextBox 17"/>
          <p:cNvSpPr txBox="1"/>
          <p:nvPr/>
        </p:nvSpPr>
        <p:spPr>
          <a:xfrm>
            <a:off x="5410200" y="4858677"/>
            <a:ext cx="3505200" cy="1261884"/>
          </a:xfrm>
          <a:prstGeom prst="rect">
            <a:avLst/>
          </a:prstGeom>
          <a:solidFill>
            <a:schemeClr val="bg1"/>
          </a:solidFill>
        </p:spPr>
        <p:txBody>
          <a:bodyPr wrap="square" rtlCol="0">
            <a:spAutoFit/>
          </a:bodyPr>
          <a:lstStyle/>
          <a:p>
            <a:pPr algn="ctr"/>
            <a:r>
              <a:rPr lang="en-US" sz="2800" b="1" dirty="0" err="1" smtClean="0">
                <a:latin typeface="NikoshBAN" pitchFamily="2" charset="0"/>
                <a:cs typeface="NikoshBAN" pitchFamily="2" charset="0"/>
              </a:rPr>
              <a:t>আউটপুট</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ডিভাইসঃ</a:t>
            </a:r>
            <a:endParaRPr lang="en-US" sz="2800" b="1" dirty="0" smtClean="0">
              <a:latin typeface="NikoshBAN" pitchFamily="2" charset="0"/>
              <a:cs typeface="NikoshBAN" pitchFamily="2" charset="0"/>
            </a:endParaRPr>
          </a:p>
          <a:p>
            <a:pPr algn="ctr"/>
            <a:r>
              <a:rPr lang="en-US" sz="2400" dirty="0" err="1" smtClean="0">
                <a:latin typeface="NikoshBAN" pitchFamily="2" charset="0"/>
                <a:cs typeface="NikoshBAN" pitchFamily="2" charset="0"/>
              </a:rPr>
              <a:t>মনিটর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প্রিন্টার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প্লটার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স্পিকার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ডিস্ক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ম্যাগনেটিক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টেপ</a:t>
            </a:r>
            <a:r>
              <a:rPr lang="en-US" sz="2400" dirty="0">
                <a:latin typeface="NikoshBAN" pitchFamily="2" charset="0"/>
                <a:cs typeface="NikoshBAN" pitchFamily="2" charset="0"/>
              </a:rPr>
              <a:t> </a:t>
            </a:r>
            <a:r>
              <a:rPr lang="en-US" sz="2400" dirty="0" err="1" smtClean="0">
                <a:latin typeface="NikoshBAN" pitchFamily="2" charset="0"/>
                <a:cs typeface="NikoshBAN" pitchFamily="2" charset="0"/>
              </a:rPr>
              <a:t>ইত্যাদি</a:t>
            </a:r>
            <a:r>
              <a:rPr lang="en-US" sz="2400" dirty="0" smtClean="0">
                <a:latin typeface="NikoshBAN" pitchFamily="2" charset="0"/>
                <a:cs typeface="NikoshBAN" pitchFamily="2" charset="0"/>
              </a:rPr>
              <a:t>।</a:t>
            </a:r>
            <a:endParaRPr lang="en-US" dirty="0">
              <a:latin typeface="NikoshBAN" pitchFamily="2" charset="0"/>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4800" y="1980126"/>
            <a:ext cx="4720107" cy="260795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410200" y="1995151"/>
            <a:ext cx="3505200" cy="2610100"/>
          </a:xfrm>
          <a:prstGeom prst="rect">
            <a:avLst/>
          </a:prstGeom>
        </p:spPr>
      </p:pic>
    </p:spTree>
    <p:extLst>
      <p:ext uri="{BB962C8B-B14F-4D97-AF65-F5344CB8AC3E}">
        <p14:creationId xmlns:p14="http://schemas.microsoft.com/office/powerpoint/2010/main" xmlns="" val="206092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276600" y="304800"/>
            <a:ext cx="4724400" cy="2133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09600" y="2667000"/>
            <a:ext cx="8305800" cy="3876675"/>
          </a:xfrm>
          <a:prstGeom prst="rect">
            <a:avLst/>
          </a:prstGeom>
        </p:spPr>
      </p:pic>
      <p:sp>
        <p:nvSpPr>
          <p:cNvPr id="5" name="TextBox 4"/>
          <p:cNvSpPr txBox="1"/>
          <p:nvPr/>
        </p:nvSpPr>
        <p:spPr>
          <a:xfrm>
            <a:off x="304800" y="304800"/>
            <a:ext cx="2743200" cy="1015663"/>
          </a:xfrm>
          <a:prstGeom prst="rect">
            <a:avLst/>
          </a:prstGeom>
          <a:noFill/>
        </p:spPr>
        <p:txBody>
          <a:bodyPr wrap="square" rtlCol="0">
            <a:spAutoFit/>
          </a:bodyPr>
          <a:lstStyle/>
          <a:p>
            <a:r>
              <a:rPr lang="en-US" sz="6000" dirty="0" err="1" smtClean="0"/>
              <a:t>সফটওয়্যার</a:t>
            </a:r>
            <a:endParaRPr lang="en-US" sz="6000" dirty="0"/>
          </a:p>
        </p:txBody>
      </p:sp>
    </p:spTree>
    <p:extLst>
      <p:ext uri="{BB962C8B-B14F-4D97-AF65-F5344CB8AC3E}">
        <p14:creationId xmlns:p14="http://schemas.microsoft.com/office/powerpoint/2010/main" xmlns="" val="3646764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ight Arrow 3"/>
          <p:cNvSpPr/>
          <p:nvPr/>
        </p:nvSpPr>
        <p:spPr>
          <a:xfrm>
            <a:off x="4343400" y="1633537"/>
            <a:ext cx="1066800" cy="3476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53112" y="1295400"/>
            <a:ext cx="2986088" cy="1200329"/>
          </a:xfrm>
          <a:prstGeom prst="rect">
            <a:avLst/>
          </a:prstGeom>
          <a:solidFill>
            <a:schemeClr val="accent6">
              <a:lumMod val="40000"/>
              <a:lumOff val="60000"/>
            </a:schemeClr>
          </a:solidFill>
        </p:spPr>
        <p:txBody>
          <a:bodyPr wrap="square" rtlCol="0">
            <a:spAutoFit/>
          </a:bodyPr>
          <a:lstStyle/>
          <a:p>
            <a:r>
              <a:rPr lang="bn-BD" sz="3600" dirty="0">
                <a:latin typeface="NikoshBAN" pitchFamily="2" charset="0"/>
                <a:cs typeface="NikoshBAN" pitchFamily="2" charset="0"/>
              </a:rPr>
              <a:t>এরিথমেটিক লজিক ইউনিট</a:t>
            </a:r>
            <a:endParaRPr lang="en-US" dirty="0"/>
          </a:p>
        </p:txBody>
      </p:sp>
      <p:sp>
        <p:nvSpPr>
          <p:cNvPr id="6" name="TextBox 5"/>
          <p:cNvSpPr txBox="1"/>
          <p:nvPr/>
        </p:nvSpPr>
        <p:spPr>
          <a:xfrm>
            <a:off x="685800" y="228600"/>
            <a:ext cx="7620000" cy="861774"/>
          </a:xfrm>
          <a:prstGeom prst="rect">
            <a:avLst/>
          </a:prstGeom>
          <a:noFill/>
        </p:spPr>
        <p:txBody>
          <a:bodyPr wrap="square" rtlCol="0">
            <a:spAutoFit/>
          </a:bodyPr>
          <a:lstStyle/>
          <a:p>
            <a:pPr algn="ct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a:p>
            <a:endParaRPr lang="en-US" dirty="0"/>
          </a:p>
        </p:txBody>
      </p:sp>
      <p:sp>
        <p:nvSpPr>
          <p:cNvPr id="9" name="Right Arrow 8"/>
          <p:cNvSpPr/>
          <p:nvPr/>
        </p:nvSpPr>
        <p:spPr>
          <a:xfrm>
            <a:off x="4191000" y="3655218"/>
            <a:ext cx="1066800" cy="3476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18464" y="3536661"/>
            <a:ext cx="2663536" cy="707886"/>
          </a:xfrm>
          <a:prstGeom prst="rect">
            <a:avLst/>
          </a:prstGeom>
          <a:solidFill>
            <a:schemeClr val="accent6">
              <a:lumMod val="40000"/>
              <a:lumOff val="60000"/>
            </a:schemeClr>
          </a:solidFill>
        </p:spPr>
        <p:txBody>
          <a:bodyPr wrap="square">
            <a:spAutoFit/>
          </a:bodyPr>
          <a:lstStyle/>
          <a:p>
            <a:r>
              <a:rPr lang="en-US" sz="4000" dirty="0" err="1" smtClean="0"/>
              <a:t>কন্ট্রোল</a:t>
            </a:r>
            <a:r>
              <a:rPr lang="en-US" sz="4000" dirty="0" smtClean="0"/>
              <a:t> </a:t>
            </a:r>
            <a:r>
              <a:rPr lang="en-US" sz="4000" dirty="0" err="1" smtClean="0"/>
              <a:t>ইউনিট</a:t>
            </a:r>
            <a:endParaRPr lang="en-US" sz="4000" dirty="0"/>
          </a:p>
        </p:txBody>
      </p:sp>
      <p:sp>
        <p:nvSpPr>
          <p:cNvPr id="13" name="Right Arrow 12"/>
          <p:cNvSpPr/>
          <p:nvPr/>
        </p:nvSpPr>
        <p:spPr>
          <a:xfrm>
            <a:off x="4114800" y="5710020"/>
            <a:ext cx="1066800" cy="3476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715001" y="5474842"/>
            <a:ext cx="2590799" cy="646331"/>
          </a:xfrm>
          <a:prstGeom prst="rect">
            <a:avLst/>
          </a:prstGeom>
          <a:solidFill>
            <a:schemeClr val="accent6">
              <a:lumMod val="40000"/>
              <a:lumOff val="60000"/>
            </a:schemeClr>
          </a:solidFill>
        </p:spPr>
        <p:txBody>
          <a:bodyPr wrap="square">
            <a:spAutoFit/>
          </a:bodyPr>
          <a:lstStyle/>
          <a:p>
            <a:r>
              <a:rPr lang="en-US" sz="3600" dirty="0" err="1" smtClean="0"/>
              <a:t>মেমরি</a:t>
            </a:r>
            <a:r>
              <a:rPr lang="en-US" sz="3600" dirty="0" smtClean="0"/>
              <a:t> </a:t>
            </a:r>
            <a:r>
              <a:rPr lang="en-US" sz="3600" dirty="0" err="1" smtClean="0"/>
              <a:t>ইউনিট</a:t>
            </a:r>
            <a:endParaRPr lang="en-US" sz="2000" dirty="0"/>
          </a:p>
        </p:txBody>
      </p:sp>
      <p:sp>
        <p:nvSpPr>
          <p:cNvPr id="2" name="TextBox 1"/>
          <p:cNvSpPr txBox="1"/>
          <p:nvPr/>
        </p:nvSpPr>
        <p:spPr>
          <a:xfrm>
            <a:off x="0" y="22815"/>
            <a:ext cx="9144000" cy="646331"/>
          </a:xfrm>
          <a:prstGeom prst="rect">
            <a:avLst/>
          </a:prstGeom>
          <a:solidFill>
            <a:schemeClr val="accent6">
              <a:lumMod val="20000"/>
              <a:lumOff val="80000"/>
            </a:schemeClr>
          </a:solidFill>
        </p:spPr>
        <p:txBody>
          <a:bodyPr wrap="square" rtlCol="0">
            <a:spAutoFit/>
          </a:bodyPr>
          <a:lstStyle/>
          <a:p>
            <a:pPr algn="ctr"/>
            <a:r>
              <a:rPr lang="bn-BD" sz="3600" dirty="0">
                <a:latin typeface="NikoshBAN" pitchFamily="2" charset="0"/>
                <a:cs typeface="NikoshBAN" pitchFamily="2" charset="0"/>
              </a:rPr>
              <a:t>কম্পিউটারের অভ্যন্তরীণ সংগঠন ও </a:t>
            </a:r>
            <a:r>
              <a:rPr lang="bn-BD" sz="3600" dirty="0" smtClean="0">
                <a:latin typeface="NikoshBAN" pitchFamily="2" charset="0"/>
                <a:cs typeface="NikoshBAN" pitchFamily="2" charset="0"/>
              </a:rPr>
              <a:t>মৌলিক </a:t>
            </a:r>
            <a:r>
              <a:rPr lang="bn-BD" sz="3600" dirty="0">
                <a:latin typeface="NikoshBAN" pitchFamily="2" charset="0"/>
                <a:cs typeface="NikoshBAN" pitchFamily="2" charset="0"/>
              </a:rPr>
              <a:t>কার্যাবলি</a:t>
            </a:r>
            <a:endParaRPr lang="en-US" sz="2000" dirty="0"/>
          </a:p>
        </p:txBody>
      </p:sp>
      <p:pic>
        <p:nvPicPr>
          <p:cNvPr id="3" name="Picture 2"/>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xmlns="" val="0"/>
              </a:ext>
            </a:extLst>
          </a:blip>
          <a:stretch>
            <a:fillRect/>
          </a:stretch>
        </p:blipFill>
        <p:spPr>
          <a:xfrm>
            <a:off x="273676" y="4964891"/>
            <a:ext cx="3307723" cy="165304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9724" y="2884876"/>
            <a:ext cx="3307723" cy="178117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73676" y="834873"/>
            <a:ext cx="3079124" cy="1832127"/>
          </a:xfrm>
          <a:prstGeom prst="rect">
            <a:avLst/>
          </a:prstGeom>
        </p:spPr>
      </p:pic>
      <p:sp>
        <p:nvSpPr>
          <p:cNvPr id="14" name="Right Arrow 13"/>
          <p:cNvSpPr/>
          <p:nvPr/>
        </p:nvSpPr>
        <p:spPr>
          <a:xfrm>
            <a:off x="0" y="-70240"/>
            <a:ext cx="762000" cy="766416"/>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393830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21" presetClass="entr" presetSubtype="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heel(1)">
                                      <p:cBhvr>
                                        <p:cTn id="26" dur="2000"/>
                                        <p:tgtEl>
                                          <p:spTgt spid="13"/>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heel(1)">
                                      <p:cBhvr>
                                        <p:cTn id="2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8" grpId="0" animBg="1"/>
      <p:bldP spid="13" grpId="0" animBg="1"/>
      <p:bldP spid="12"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63714" y="3349581"/>
            <a:ext cx="8305800" cy="2514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bn-BD" sz="3600" dirty="0" smtClean="0">
              <a:latin typeface="NikoshBAN" pitchFamily="2" charset="0"/>
              <a:cs typeface="NikoshBAN" pitchFamily="2" charset="0"/>
            </a:endParaRPr>
          </a:p>
          <a:p>
            <a:endParaRPr lang="en-US" sz="3600" dirty="0" smtClean="0">
              <a:latin typeface="NikoshBAN" pitchFamily="2" charset="0"/>
              <a:cs typeface="NikoshBAN" pitchFamily="2" charset="0"/>
            </a:endParaRPr>
          </a:p>
          <a:p>
            <a:r>
              <a:rPr lang="en-US" sz="3600" dirty="0" smtClean="0">
                <a:latin typeface="NikoshBAN" pitchFamily="2" charset="0"/>
                <a:cs typeface="NikoshBAN" pitchFamily="2" charset="0"/>
              </a:rPr>
              <a:t>১। </a:t>
            </a:r>
            <a:r>
              <a:rPr lang="en-US" sz="3600" dirty="0" err="1" smtClean="0">
                <a:latin typeface="NikoshBAN" pitchFamily="2" charset="0"/>
                <a:cs typeface="NikoshBAN" pitchFamily="2" charset="0"/>
              </a:rPr>
              <a:t>কম্পিউটার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বলতে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বুঝ</a:t>
            </a:r>
            <a:r>
              <a:rPr lang="en-US" sz="3600" dirty="0" smtClean="0">
                <a:latin typeface="NikoshBAN" pitchFamily="2" charset="0"/>
                <a:cs typeface="NikoshBAN" pitchFamily="2" charset="0"/>
              </a:rPr>
              <a:t>?</a:t>
            </a:r>
            <a:endParaRPr lang="bn-BD" sz="3600" dirty="0">
              <a:latin typeface="NikoshBAN" pitchFamily="2" charset="0"/>
              <a:cs typeface="NikoshBAN" pitchFamily="2" charset="0"/>
            </a:endParaRPr>
          </a:p>
          <a:p>
            <a:r>
              <a:rPr lang="en-US" sz="3600" dirty="0">
                <a:latin typeface="NikoshBAN" pitchFamily="2" charset="0"/>
                <a:cs typeface="NikoshBAN" pitchFamily="2" charset="0"/>
              </a:rPr>
              <a:t>২</a:t>
            </a:r>
            <a:r>
              <a:rPr lang="bn-BD" sz="3600" dirty="0" smtClean="0">
                <a:latin typeface="NikoshBAN" pitchFamily="2" charset="0"/>
                <a:cs typeface="NikoshBAN" pitchFamily="2" charset="0"/>
              </a:rPr>
              <a:t>। </a:t>
            </a:r>
            <a:r>
              <a:rPr lang="en-US" sz="3600" dirty="0" err="1" smtClean="0">
                <a:latin typeface="NikoshBAN" pitchFamily="2" charset="0"/>
                <a:cs typeface="NikoshBAN" pitchFamily="2" charset="0"/>
              </a:rPr>
              <a:t>কম্পিউটারের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জনক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a:t>
            </a:r>
            <a:r>
              <a:rPr lang="bn-BD" sz="3600" dirty="0" smtClean="0">
                <a:latin typeface="NikoshBAN" pitchFamily="2" charset="0"/>
                <a:cs typeface="NikoshBAN" pitchFamily="2" charset="0"/>
              </a:rPr>
              <a:t>?</a:t>
            </a:r>
          </a:p>
          <a:p>
            <a:r>
              <a:rPr lang="en-US" sz="3600" dirty="0">
                <a:latin typeface="NikoshBAN" pitchFamily="2" charset="0"/>
                <a:cs typeface="NikoshBAN" pitchFamily="2" charset="0"/>
              </a:rPr>
              <a:t>৩</a:t>
            </a:r>
            <a:r>
              <a:rPr lang="bn-BD" sz="3600" dirty="0" smtClean="0">
                <a:latin typeface="NikoshBAN" pitchFamily="2" charset="0"/>
                <a:cs typeface="NikoshBAN" pitchFamily="2" charset="0"/>
              </a:rPr>
              <a:t>।</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 </a:t>
            </a:r>
            <a:r>
              <a:rPr lang="en-US" sz="3600" dirty="0" err="1" smtClean="0">
                <a:latin typeface="NikoshBAN" pitchFamily="2" charset="0"/>
                <a:cs typeface="NikoshBAN" pitchFamily="2" charset="0"/>
              </a:rPr>
              <a:t>কম্পিউটারের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প্রজন্ম</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কয়টি</a:t>
            </a:r>
            <a:r>
              <a:rPr lang="en-US" sz="3600" dirty="0">
                <a:latin typeface="NikoshBAN" pitchFamily="2" charset="0"/>
                <a:cs typeface="NikoshBAN" pitchFamily="2" charset="0"/>
              </a:rPr>
              <a:t> ও</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লেখো</a:t>
            </a:r>
            <a:r>
              <a:rPr lang="bn-BD" sz="3600" dirty="0" smtClean="0">
                <a:latin typeface="NikoshBAN" pitchFamily="2" charset="0"/>
                <a:cs typeface="NikoshBAN" pitchFamily="2" charset="0"/>
              </a:rPr>
              <a:t> ।</a:t>
            </a:r>
            <a:endParaRPr lang="en-US" sz="3600" dirty="0" smtClean="0">
              <a:latin typeface="NikoshBAN" pitchFamily="2" charset="0"/>
              <a:cs typeface="NikoshBAN" pitchFamily="2" charset="0"/>
            </a:endParaRPr>
          </a:p>
          <a:p>
            <a:r>
              <a:rPr lang="en-US" sz="3600" dirty="0">
                <a:solidFill>
                  <a:schemeClr val="tx1"/>
                </a:solidFill>
                <a:latin typeface="NikoshBAN" pitchFamily="2" charset="0"/>
                <a:cs typeface="NikoshBAN" pitchFamily="2" charset="0"/>
              </a:rPr>
              <a:t>৪</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প্রাচীন</a:t>
            </a:r>
            <a:r>
              <a:rPr lang="en-US" sz="3600" dirty="0" smtClean="0">
                <a:solidFill>
                  <a:schemeClr val="tx1"/>
                </a:solidFill>
                <a:latin typeface="NikoshBAN" pitchFamily="2" charset="0"/>
                <a:cs typeface="NikoshBAN" pitchFamily="2" charset="0"/>
              </a:rPr>
              <a:t> ৪ </a:t>
            </a:r>
            <a:r>
              <a:rPr lang="en-US" sz="3600" dirty="0" err="1" smtClean="0">
                <a:solidFill>
                  <a:schemeClr val="tx1"/>
                </a:solidFill>
                <a:latin typeface="NikoshBAN" pitchFamily="2" charset="0"/>
                <a:cs typeface="NikoshBAN" pitchFamily="2" charset="0"/>
              </a:rPr>
              <a:t>টি</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গণনা</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যন্ত্রের</a:t>
            </a:r>
            <a:r>
              <a:rPr lang="en-US" sz="3600" dirty="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নাম</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লেখো</a:t>
            </a:r>
            <a:r>
              <a:rPr lang="en-US" sz="3600" dirty="0" smtClean="0">
                <a:solidFill>
                  <a:schemeClr val="tx1"/>
                </a:solidFill>
                <a:latin typeface="NikoshBAN" pitchFamily="2" charset="0"/>
                <a:cs typeface="NikoshBAN" pitchFamily="2" charset="0"/>
              </a:rPr>
              <a:t>।</a:t>
            </a:r>
            <a:endParaRPr lang="bn-BD" sz="3600" dirty="0">
              <a:solidFill>
                <a:schemeClr val="tx1"/>
              </a:solidFill>
              <a:latin typeface="Times New Roman" pitchFamily="18" charset="0"/>
              <a:cs typeface="NikoshBAN" pitchFamily="2" charset="0"/>
            </a:endParaRPr>
          </a:p>
          <a:p>
            <a:r>
              <a:rPr lang="bn-BD" sz="3600" dirty="0" smtClean="0">
                <a:solidFill>
                  <a:schemeClr val="tx1"/>
                </a:solidFill>
                <a:latin typeface="NikoshBAN" pitchFamily="2" charset="0"/>
                <a:cs typeface="NikoshBAN" pitchFamily="2" charset="0"/>
              </a:rPr>
              <a:t> </a:t>
            </a:r>
            <a:endParaRPr lang="en-US" sz="3600" dirty="0">
              <a:solidFill>
                <a:schemeClr val="tx1"/>
              </a:solidFill>
              <a:latin typeface="NikoshBAN" pitchFamily="2" charset="0"/>
              <a:cs typeface="NikoshBAN" pitchFamily="2" charset="0"/>
            </a:endParaRPr>
          </a:p>
          <a:p>
            <a:r>
              <a:rPr lang="bn-BD"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4799" y="343436"/>
            <a:ext cx="3044693" cy="2018764"/>
          </a:xfrm>
          <a:prstGeom prst="rect">
            <a:avLst/>
          </a:prstGeom>
        </p:spPr>
      </p:pic>
      <p:sp>
        <p:nvSpPr>
          <p:cNvPr id="3" name="Explosion 2 2"/>
          <p:cNvSpPr/>
          <p:nvPr/>
        </p:nvSpPr>
        <p:spPr>
          <a:xfrm>
            <a:off x="4343400" y="-4293"/>
            <a:ext cx="4526114" cy="3157470"/>
          </a:xfrm>
          <a:prstGeom prst="irregularSeal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Rectangle 5"/>
          <p:cNvSpPr/>
          <p:nvPr/>
        </p:nvSpPr>
        <p:spPr>
          <a:xfrm>
            <a:off x="4373714" y="1081554"/>
            <a:ext cx="4236886" cy="1446550"/>
          </a:xfrm>
          <a:prstGeom prst="rect">
            <a:avLst/>
          </a:prstGeom>
        </p:spPr>
        <p:txBody>
          <a:bodyPr wrap="square">
            <a:spAutoFit/>
          </a:bodyPr>
          <a:lstStyle/>
          <a:p>
            <a:pPr algn="ctr"/>
            <a:r>
              <a:rPr lang="bn-BD" sz="4400" b="1" dirty="0">
                <a:ln w="9525">
                  <a:solidFill>
                    <a:schemeClr val="bg1"/>
                  </a:solidFill>
                  <a:prstDash val="solid"/>
                </a:ln>
                <a:effectLst>
                  <a:outerShdw blurRad="12700" dist="38100" dir="2700000" algn="tl" rotWithShape="0">
                    <a:schemeClr val="bg1">
                      <a:lumMod val="50000"/>
                    </a:schemeClr>
                  </a:outerShdw>
                </a:effectLst>
                <a:latin typeface="NikoshBAN" pitchFamily="2" charset="0"/>
                <a:cs typeface="NikoshBAN" pitchFamily="2" charset="0"/>
              </a:rPr>
              <a:t>উত্তর বলি </a:t>
            </a:r>
          </a:p>
          <a:p>
            <a:pPr algn="ctr"/>
            <a:r>
              <a:rPr lang="bn-BD" sz="4400" b="1" dirty="0">
                <a:ln w="9525">
                  <a:solidFill>
                    <a:schemeClr val="bg1"/>
                  </a:solidFill>
                  <a:prstDash val="solid"/>
                </a:ln>
                <a:effectLst>
                  <a:outerShdw blurRad="12700" dist="38100" dir="2700000" algn="tl" rotWithShape="0">
                    <a:schemeClr val="bg1">
                      <a:lumMod val="50000"/>
                    </a:schemeClr>
                  </a:outerShdw>
                </a:effectLst>
                <a:latin typeface="NikoshBAN" pitchFamily="2" charset="0"/>
                <a:cs typeface="NikoshBAN" pitchFamily="2" charset="0"/>
              </a:rPr>
              <a:t>(একক কাজ)</a:t>
            </a:r>
            <a:endParaRPr lang="en-US" sz="4400" b="1" dirty="0">
              <a:ln w="9525">
                <a:solidFill>
                  <a:schemeClr val="bg1"/>
                </a:solidFill>
                <a:prstDash val="solid"/>
              </a:ln>
              <a:effectLst>
                <a:outerShdw blurRad="12700" dist="38100" dir="2700000" algn="tl" rotWithShape="0">
                  <a:schemeClr val="bg1">
                    <a:lumMod val="5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xmlns="" val="23223905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Rounded Rectangle 4"/>
          <p:cNvSpPr/>
          <p:nvPr/>
        </p:nvSpPr>
        <p:spPr>
          <a:xfrm>
            <a:off x="387325" y="4031089"/>
            <a:ext cx="8223275" cy="215721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solidFill>
                  <a:schemeClr val="tx1"/>
                </a:solidFill>
                <a:latin typeface="NikoshBAN" pitchFamily="2" charset="0"/>
                <a:cs typeface="NikoshBAN" pitchFamily="2" charset="0"/>
              </a:rPr>
              <a:t>১। </a:t>
            </a:r>
            <a:r>
              <a:rPr lang="bn-BD" sz="4000" dirty="0">
                <a:solidFill>
                  <a:schemeClr val="tx1"/>
                </a:solidFill>
                <a:latin typeface="NikoshBAN" pitchFamily="2" charset="0"/>
                <a:cs typeface="NikoshBAN" pitchFamily="2" charset="0"/>
              </a:rPr>
              <a:t> কম্পিউটারের  </a:t>
            </a:r>
            <a:r>
              <a:rPr lang="bn-BD" sz="4000" dirty="0" smtClean="0">
                <a:solidFill>
                  <a:schemeClr val="tx1"/>
                </a:solidFill>
                <a:latin typeface="NikoshBAN" pitchFamily="2" charset="0"/>
                <a:cs typeface="NikoshBAN" pitchFamily="2" charset="0"/>
              </a:rPr>
              <a:t>ইতিহাস</a:t>
            </a:r>
            <a:r>
              <a:rPr lang="en-US" sz="4000" dirty="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সংক্ষেপে</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লেখ</a:t>
            </a:r>
            <a:r>
              <a:rPr lang="en-US" sz="4000" dirty="0" smtClean="0">
                <a:solidFill>
                  <a:schemeClr val="tx1"/>
                </a:solidFill>
                <a:latin typeface="NikoshBAN" pitchFamily="2" charset="0"/>
                <a:cs typeface="NikoshBAN" pitchFamily="2" charset="0"/>
              </a:rPr>
              <a:t>।</a:t>
            </a:r>
            <a:endParaRPr lang="bn-BD" sz="4000" dirty="0">
              <a:solidFill>
                <a:schemeClr val="tx1"/>
              </a:solidFill>
              <a:latin typeface="NikoshBAN" pitchFamily="2" charset="0"/>
              <a:cs typeface="NikoshBAN" pitchFamily="2" charset="0"/>
            </a:endParaRPr>
          </a:p>
          <a:p>
            <a:r>
              <a:rPr lang="bn-BD" sz="4000" dirty="0" smtClean="0">
                <a:solidFill>
                  <a:schemeClr val="tx1"/>
                </a:solidFill>
                <a:latin typeface="NikoshBAN" pitchFamily="2" charset="0"/>
                <a:cs typeface="NikoshBAN" pitchFamily="2" charset="0"/>
              </a:rPr>
              <a:t>২।</a:t>
            </a:r>
            <a:r>
              <a:rPr lang="en-US" sz="4000" dirty="0" smtClean="0">
                <a:solidFill>
                  <a:schemeClr val="tx1"/>
                </a:solidFill>
                <a:latin typeface="NikoshBAN" pitchFamily="2" charset="0"/>
                <a:cs typeface="NikoshBAN" pitchFamily="2" charset="0"/>
              </a:rPr>
              <a:t> </a:t>
            </a:r>
            <a:r>
              <a:rPr lang="bn-BD" sz="4000" dirty="0">
                <a:solidFill>
                  <a:schemeClr val="tx1"/>
                </a:solidFill>
                <a:latin typeface="NikoshBAN" pitchFamily="2" charset="0"/>
                <a:cs typeface="NikoshBAN" pitchFamily="2" charset="0"/>
              </a:rPr>
              <a:t>প্রাচীন গণনা যন্ত্র </a:t>
            </a:r>
            <a:r>
              <a:rPr lang="bn-BD" sz="4000" dirty="0" smtClean="0">
                <a:solidFill>
                  <a:schemeClr val="tx1"/>
                </a:solidFill>
                <a:latin typeface="NikoshBAN" pitchFamily="2" charset="0"/>
                <a:cs typeface="NikoshBAN" pitchFamily="2" charset="0"/>
              </a:rPr>
              <a:t>সম্পর্কে</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আলোচনা</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করো</a:t>
            </a:r>
            <a:r>
              <a:rPr lang="en-US" sz="4000" dirty="0" smtClean="0">
                <a:solidFill>
                  <a:schemeClr val="tx1"/>
                </a:solidFill>
                <a:latin typeface="NikoshBAN" pitchFamily="2" charset="0"/>
                <a:cs typeface="NikoshBAN" pitchFamily="2" charset="0"/>
              </a:rPr>
              <a:t>।</a:t>
            </a:r>
            <a:endParaRPr lang="bn-BD" sz="4000" dirty="0">
              <a:solidFill>
                <a:schemeClr val="tx1"/>
              </a:solidFill>
              <a:latin typeface="NikoshBAN" pitchFamily="2" charset="0"/>
              <a:cs typeface="NikoshBAN" pitchFamily="2" charset="0"/>
            </a:endParaRPr>
          </a:p>
        </p:txBody>
      </p:sp>
      <p:sp>
        <p:nvSpPr>
          <p:cNvPr id="6" name="Isosceles Triangle 5"/>
          <p:cNvSpPr/>
          <p:nvPr/>
        </p:nvSpPr>
        <p:spPr>
          <a:xfrm>
            <a:off x="2860662" y="76200"/>
            <a:ext cx="3276600" cy="1371600"/>
          </a:xfrm>
          <a:prstGeom prst="triangl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Left-Right Arrow 6"/>
          <p:cNvSpPr/>
          <p:nvPr/>
        </p:nvSpPr>
        <p:spPr>
          <a:xfrm>
            <a:off x="2212962" y="1143000"/>
            <a:ext cx="4568838" cy="11704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p:cNvSpPr/>
          <p:nvPr/>
        </p:nvSpPr>
        <p:spPr>
          <a:xfrm>
            <a:off x="2860662" y="1981200"/>
            <a:ext cx="3276600" cy="1475940"/>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Flowchart: Predefined Process 8"/>
          <p:cNvSpPr/>
          <p:nvPr/>
        </p:nvSpPr>
        <p:spPr>
          <a:xfrm>
            <a:off x="4040181" y="2001474"/>
            <a:ext cx="914400" cy="1427526"/>
          </a:xfrm>
          <a:prstGeom prst="flowChartPredefined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Rectangle 9"/>
          <p:cNvSpPr/>
          <p:nvPr/>
        </p:nvSpPr>
        <p:spPr>
          <a:xfrm>
            <a:off x="3167042" y="2375680"/>
            <a:ext cx="457201" cy="762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Rectangle 10"/>
          <p:cNvSpPr/>
          <p:nvPr/>
        </p:nvSpPr>
        <p:spPr>
          <a:xfrm>
            <a:off x="5355420" y="2325837"/>
            <a:ext cx="435779" cy="87456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TextBox 11"/>
          <p:cNvSpPr txBox="1"/>
          <p:nvPr/>
        </p:nvSpPr>
        <p:spPr>
          <a:xfrm>
            <a:off x="1925630" y="1145767"/>
            <a:ext cx="5143501"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i="1" u="sng" dirty="0" err="1" smtClean="0">
                <a:ln w="17780" cmpd="sng">
                  <a:solidFill>
                    <a:schemeClr val="accent1">
                      <a:tint val="3000"/>
                    </a:schemeClr>
                  </a:solidFill>
                  <a:prstDash val="solid"/>
                  <a:miter lim="800000"/>
                </a:ln>
                <a:solidFill>
                  <a:srgbClr val="000066"/>
                </a:solidFill>
                <a:effectLst>
                  <a:outerShdw blurRad="55000" dist="50800" dir="5400000" algn="tl">
                    <a:srgbClr val="000000">
                      <a:alpha val="33000"/>
                    </a:srgbClr>
                  </a:outerShdw>
                </a:effectLst>
                <a:latin typeface="NikoshBAN" pitchFamily="2" charset="0"/>
                <a:cs typeface="NikoshBAN" pitchFamily="2" charset="0"/>
              </a:rPr>
              <a:t>বাড়ির</a:t>
            </a:r>
            <a:r>
              <a:rPr lang="en-US" sz="5400" b="1" i="1" u="sng" dirty="0" smtClean="0">
                <a:ln w="17780" cmpd="sng">
                  <a:solidFill>
                    <a:schemeClr val="accent1">
                      <a:tint val="3000"/>
                    </a:schemeClr>
                  </a:solidFill>
                  <a:prstDash val="solid"/>
                  <a:miter lim="800000"/>
                </a:ln>
                <a:solidFill>
                  <a:srgbClr val="000066"/>
                </a:solidFill>
                <a:effectLst>
                  <a:outerShdw blurRad="55000" dist="50800" dir="5400000" algn="tl">
                    <a:srgbClr val="000000">
                      <a:alpha val="33000"/>
                    </a:srgbClr>
                  </a:outerShdw>
                </a:effectLst>
                <a:latin typeface="NikoshBAN" pitchFamily="2" charset="0"/>
                <a:cs typeface="NikoshBAN" pitchFamily="2" charset="0"/>
              </a:rPr>
              <a:t> </a:t>
            </a:r>
            <a:r>
              <a:rPr lang="en-US" sz="5400" b="1" i="1" u="sng" dirty="0" err="1" smtClean="0">
                <a:ln w="17780" cmpd="sng">
                  <a:solidFill>
                    <a:schemeClr val="accent1">
                      <a:tint val="3000"/>
                    </a:schemeClr>
                  </a:solidFill>
                  <a:prstDash val="solid"/>
                  <a:miter lim="800000"/>
                </a:ln>
                <a:solidFill>
                  <a:srgbClr val="000066"/>
                </a:solidFill>
                <a:effectLst>
                  <a:outerShdw blurRad="55000" dist="50800" dir="5400000" algn="tl">
                    <a:srgbClr val="000000">
                      <a:alpha val="33000"/>
                    </a:srgbClr>
                  </a:outerShdw>
                </a:effectLst>
                <a:latin typeface="NikoshBAN" pitchFamily="2" charset="0"/>
                <a:cs typeface="NikoshBAN" pitchFamily="2" charset="0"/>
              </a:rPr>
              <a:t>কাজ</a:t>
            </a:r>
            <a:endParaRPr lang="en-US" sz="5400" b="1" i="1" u="sng" dirty="0">
              <a:ln w="17780" cmpd="sng">
                <a:solidFill>
                  <a:schemeClr val="accent1">
                    <a:tint val="3000"/>
                  </a:schemeClr>
                </a:solidFill>
                <a:prstDash val="solid"/>
                <a:miter lim="800000"/>
              </a:ln>
              <a:solidFill>
                <a:srgbClr val="000066"/>
              </a:solidFill>
              <a:effectLst>
                <a:outerShdw blurRad="55000" dist="50800" dir="5400000" algn="tl">
                  <a:srgbClr val="000000">
                    <a:alpha val="33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xmlns="" val="40238862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ultidocument 2"/>
          <p:cNvSpPr/>
          <p:nvPr/>
        </p:nvSpPr>
        <p:spPr>
          <a:xfrm>
            <a:off x="23611" y="-6439"/>
            <a:ext cx="9144000" cy="6858000"/>
          </a:xfrm>
          <a:prstGeom prst="flowChartMultidocument">
            <a:avLst/>
          </a:prstGeom>
          <a:gradFill>
            <a:gsLst>
              <a:gs pos="0">
                <a:srgbClr val="FF0000"/>
              </a:gs>
              <a:gs pos="89000">
                <a:srgbClr val="FFFF00"/>
              </a:gs>
              <a:gs pos="63000">
                <a:schemeClr val="accent5">
                  <a:lumMod val="40000"/>
                  <a:lumOff val="60000"/>
                </a:schemeClr>
              </a:gs>
              <a:gs pos="71000">
                <a:srgbClr val="0070C0"/>
              </a:gs>
              <a:gs pos="80000">
                <a:srgbClr val="00B050"/>
              </a:gs>
              <a:gs pos="97000">
                <a:srgbClr val="002060"/>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6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 panose="02000000000000000000" pitchFamily="2" charset="0"/>
                <a:cs typeface="Nikosh" panose="02000000000000000000" pitchFamily="2" charset="0"/>
              </a:rPr>
              <a:t>সবাইকে</a:t>
            </a:r>
            <a:r>
              <a:rPr lang="en-US" sz="9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 panose="02000000000000000000" pitchFamily="2" charset="0"/>
                <a:cs typeface="Nikosh" panose="02000000000000000000" pitchFamily="2" charset="0"/>
              </a:rPr>
              <a:t> </a:t>
            </a:r>
            <a:r>
              <a:rPr lang="en-US" sz="96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 panose="02000000000000000000" pitchFamily="2" charset="0"/>
                <a:cs typeface="Nikosh" panose="02000000000000000000" pitchFamily="2" charset="0"/>
              </a:rPr>
              <a:t>আন্তরিক</a:t>
            </a:r>
            <a:r>
              <a:rPr lang="en-US" sz="9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 panose="02000000000000000000" pitchFamily="2" charset="0"/>
                <a:cs typeface="Nikosh" panose="02000000000000000000" pitchFamily="2" charset="0"/>
              </a:rPr>
              <a:t> </a:t>
            </a:r>
            <a:r>
              <a:rPr lang="en-US" sz="96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 panose="02000000000000000000" pitchFamily="2" charset="0"/>
                <a:cs typeface="Nikosh" panose="02000000000000000000" pitchFamily="2" charset="0"/>
              </a:rPr>
              <a:t>ধন্যবাদ</a:t>
            </a:r>
            <a:endParaRPr lang="en-US" sz="9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 panose="02000000000000000000" pitchFamily="2" charset="0"/>
              <a:cs typeface="Nikosh"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3610" y="1072"/>
            <a:ext cx="1347989" cy="134798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48399" y="4495800"/>
            <a:ext cx="2943897" cy="2362200"/>
          </a:xfrm>
          <a:prstGeom prst="rect">
            <a:avLst/>
          </a:prstGeom>
        </p:spPr>
      </p:pic>
    </p:spTree>
    <p:extLst>
      <p:ext uri="{BB962C8B-B14F-4D97-AF65-F5344CB8AC3E}">
        <p14:creationId xmlns:p14="http://schemas.microsoft.com/office/powerpoint/2010/main" xmlns="" val="3757130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5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0" y="3018782"/>
            <a:ext cx="4787557" cy="2400657"/>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b="1" dirty="0">
                <a:latin typeface="NikoshBAN" pitchFamily="2" charset="0"/>
                <a:cs typeface="NikoshBAN" pitchFamily="2" charset="0"/>
              </a:rPr>
              <a:t> </a:t>
            </a:r>
            <a:r>
              <a:rPr lang="bn-BD" sz="2400" b="1" dirty="0">
                <a:solidFill>
                  <a:srgbClr val="00B050"/>
                </a:solidFill>
                <a:latin typeface="NikoshBAN" pitchFamily="2" charset="0"/>
                <a:cs typeface="NikoshBAN" pitchFamily="2" charset="0"/>
              </a:rPr>
              <a:t>প্রকৌ, মোঃ মোস্তাফিজুর রহমান খান</a:t>
            </a:r>
          </a:p>
          <a:p>
            <a:pPr algn="ctr"/>
            <a:r>
              <a:rPr lang="bn-BD" sz="1500" dirty="0">
                <a:latin typeface="NikoshBAN" pitchFamily="2" charset="0"/>
                <a:cs typeface="NikoshBAN" pitchFamily="2" charset="0"/>
              </a:rPr>
              <a:t>ডিপ্লোমা ইন ইঞ্জিনি</a:t>
            </a:r>
            <a:r>
              <a:rPr lang="en-US" sz="1500" dirty="0" err="1">
                <a:latin typeface="NikoshBAN" pitchFamily="2" charset="0"/>
                <a:cs typeface="NikoshBAN" pitchFamily="2" charset="0"/>
              </a:rPr>
              <a:t>য়া</a:t>
            </a:r>
            <a:r>
              <a:rPr lang="bn-BD" sz="1500" dirty="0">
                <a:latin typeface="NikoshBAN" pitchFamily="2" charset="0"/>
                <a:cs typeface="NikoshBAN" pitchFamily="2" charset="0"/>
              </a:rPr>
              <a:t>রিং (কম্পিউটার)</a:t>
            </a:r>
          </a:p>
          <a:p>
            <a:pPr algn="ctr"/>
            <a:r>
              <a:rPr lang="bn-BD" sz="1500" dirty="0">
                <a:latin typeface="NikoshBAN" pitchFamily="2" charset="0"/>
                <a:cs typeface="NikoshBAN" pitchFamily="2" charset="0"/>
              </a:rPr>
              <a:t>আধ্যক্ষ(ভারপ্রাপ্ত) ও</a:t>
            </a:r>
            <a:endParaRPr lang="en-US" sz="1500" dirty="0">
              <a:latin typeface="NikoshBAN" panose="02000000000000000000" pitchFamily="2" charset="0"/>
              <a:cs typeface="NikoshBAN" panose="02000000000000000000" pitchFamily="2" charset="0"/>
            </a:endParaRPr>
          </a:p>
          <a:p>
            <a:pPr algn="ctr"/>
            <a:r>
              <a:rPr lang="en-US" dirty="0" err="1">
                <a:latin typeface="NikoshBAN" pitchFamily="2" charset="0"/>
                <a:cs typeface="NikoshBAN" pitchFamily="2" charset="0"/>
              </a:rPr>
              <a:t>প্রভাষক</a:t>
            </a:r>
            <a:r>
              <a:rPr lang="en-US" dirty="0">
                <a:latin typeface="NikoshBAN" pitchFamily="2" charset="0"/>
                <a:cs typeface="NikoshBAN" pitchFamily="2" charset="0"/>
              </a:rPr>
              <a:t> (</a:t>
            </a:r>
            <a:r>
              <a:rPr lang="en-US" dirty="0" err="1">
                <a:latin typeface="NikoshBAN" pitchFamily="2" charset="0"/>
                <a:cs typeface="NikoshBAN" pitchFamily="2" charset="0"/>
              </a:rPr>
              <a:t>কম্পিউটার</a:t>
            </a:r>
            <a:r>
              <a:rPr lang="en-US" dirty="0">
                <a:latin typeface="NikoshBAN" pitchFamily="2" charset="0"/>
                <a:cs typeface="NikoshBAN" pitchFamily="2" charset="0"/>
              </a:rPr>
              <a:t> </a:t>
            </a:r>
            <a:r>
              <a:rPr lang="en-US" dirty="0" err="1">
                <a:latin typeface="NikoshBAN" pitchFamily="2" charset="0"/>
                <a:cs typeface="NikoshBAN" pitchFamily="2" charset="0"/>
              </a:rPr>
              <a:t>অপারেশন</a:t>
            </a:r>
            <a:r>
              <a:rPr lang="en-US" dirty="0">
                <a:latin typeface="NikoshBAN" pitchFamily="2" charset="0"/>
                <a:cs typeface="NikoshBAN" pitchFamily="2" charset="0"/>
              </a:rPr>
              <a:t>) </a:t>
            </a:r>
            <a:endParaRPr lang="bn-BD" dirty="0">
              <a:latin typeface="NikoshBAN" pitchFamily="2" charset="0"/>
              <a:cs typeface="NikoshBAN" pitchFamily="2" charset="0"/>
            </a:endParaRPr>
          </a:p>
          <a:p>
            <a:pPr algn="ctr"/>
            <a:r>
              <a:rPr lang="bn-BD" sz="2400" b="1" dirty="0">
                <a:latin typeface="NikoshBAN" pitchFamily="2" charset="0"/>
                <a:cs typeface="NikoshBAN" pitchFamily="2" charset="0"/>
              </a:rPr>
              <a:t>ছোটবাই</a:t>
            </a:r>
            <a:r>
              <a:rPr lang="en-US" sz="2400" b="1" dirty="0">
                <a:latin typeface="NikoshBAN" pitchFamily="2" charset="0"/>
                <a:cs typeface="NikoshBAN" pitchFamily="2" charset="0"/>
              </a:rPr>
              <a:t>শ</a:t>
            </a:r>
            <a:r>
              <a:rPr lang="bn-BD" sz="2400" b="1" dirty="0">
                <a:latin typeface="NikoshBAN" pitchFamily="2" charset="0"/>
                <a:cs typeface="NikoshBAN" pitchFamily="2" charset="0"/>
              </a:rPr>
              <a:t>দিয়া বিজনেস ম্যানেজমেন্ট ইন্সটিটিউট</a:t>
            </a:r>
            <a:r>
              <a:rPr lang="en-US" sz="2400" b="1" dirty="0">
                <a:latin typeface="NikoshBAN" pitchFamily="2" charset="0"/>
                <a:cs typeface="NikoshBAN" pitchFamily="2" charset="0"/>
              </a:rPr>
              <a:t>,</a:t>
            </a:r>
            <a:endParaRPr lang="en-US" b="1" dirty="0">
              <a:latin typeface="NikoshBAN" pitchFamily="2" charset="0"/>
              <a:cs typeface="NikoshBAN" pitchFamily="2" charset="0"/>
            </a:endParaRPr>
          </a:p>
          <a:p>
            <a:pPr algn="ctr"/>
            <a:r>
              <a:rPr lang="bn-BD" b="1" dirty="0">
                <a:latin typeface="NikoshBAN" pitchFamily="2" charset="0"/>
                <a:cs typeface="NikoshBAN" pitchFamily="2" charset="0"/>
              </a:rPr>
              <a:t>রাঙ্গাবালী, পটুয়াখালী।</a:t>
            </a:r>
          </a:p>
          <a:p>
            <a:pPr algn="ctr"/>
            <a:r>
              <a:rPr lang="bn-BD" dirty="0">
                <a:latin typeface="NikoshBAN" pitchFamily="2" charset="0"/>
                <a:cs typeface="NikoshBAN" pitchFamily="2" charset="0"/>
              </a:rPr>
              <a:t>মোবাইল : ০১৭৪৬১২০৯২৩</a:t>
            </a:r>
          </a:p>
          <a:p>
            <a:pPr algn="ctr"/>
            <a:r>
              <a:rPr lang="en-US" sz="1600" dirty="0">
                <a:solidFill>
                  <a:srgbClr val="00B0F0"/>
                </a:solidFill>
                <a:latin typeface="NikoshBAN" pitchFamily="2" charset="0"/>
                <a:cs typeface="Ekushey Durga" panose="03080603080002020207" pitchFamily="66"/>
              </a:rPr>
              <a:t>E</a:t>
            </a:r>
            <a:r>
              <a:rPr lang="bn-BD" sz="1600" dirty="0" smtClean="0">
                <a:solidFill>
                  <a:srgbClr val="00B0F0"/>
                </a:solidFill>
                <a:latin typeface="NikoshBAN" pitchFamily="2" charset="0"/>
                <a:cs typeface="Ekushey Durga" panose="03080603080002020207" pitchFamily="66"/>
              </a:rPr>
              <a:t>mail-www.engmrkhan</a:t>
            </a:r>
            <a:r>
              <a:rPr lang="en-US" sz="1600" dirty="0">
                <a:solidFill>
                  <a:srgbClr val="00B0F0"/>
                </a:solidFill>
                <a:latin typeface="NikoshBAN" pitchFamily="2" charset="0"/>
                <a:cs typeface="Ekushey Durga" panose="03080603080002020207" pitchFamily="66"/>
              </a:rPr>
              <a:t>8</a:t>
            </a:r>
            <a:r>
              <a:rPr lang="bn-BD" sz="1600" dirty="0" smtClean="0">
                <a:solidFill>
                  <a:srgbClr val="00B0F0"/>
                </a:solidFill>
                <a:latin typeface="NikoshBAN" pitchFamily="2" charset="0"/>
                <a:cs typeface="Ekushey Durga" panose="03080603080002020207" pitchFamily="66"/>
              </a:rPr>
              <a:t>@gmail.com</a:t>
            </a:r>
            <a:endParaRPr lang="en-US" sz="1200" dirty="0">
              <a:latin typeface="NikoshBAN" panose="02000000000000000000" pitchFamily="2" charset="0"/>
              <a:cs typeface="Ekushey Durga" panose="03080603080002020207" pitchFamily="66"/>
            </a:endParaRPr>
          </a:p>
        </p:txBody>
      </p:sp>
      <p:sp>
        <p:nvSpPr>
          <p:cNvPr id="9" name="TextBox 8"/>
          <p:cNvSpPr txBox="1"/>
          <p:nvPr/>
        </p:nvSpPr>
        <p:spPr>
          <a:xfrm>
            <a:off x="5003039" y="3916550"/>
            <a:ext cx="4005330" cy="1938992"/>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2400" dirty="0">
                <a:latin typeface="NikoshBAN" panose="02000000000000000000" pitchFamily="2" charset="0"/>
                <a:cs typeface="NikoshBAN" panose="02000000000000000000" pitchFamily="2" charset="0"/>
              </a:rPr>
              <a:t>শ্রেণিঃ একাদশ (এইচএসসি বিএম)</a:t>
            </a:r>
          </a:p>
          <a:p>
            <a:r>
              <a:rPr lang="bn-BD" sz="2400" dirty="0">
                <a:latin typeface="NikoshBAN" panose="02000000000000000000" pitchFamily="2" charset="0"/>
                <a:cs typeface="NikoshBAN" panose="02000000000000000000" pitchFamily="2" charset="0"/>
              </a:rPr>
              <a:t>বিষয়ঃ কম্পিউটার অফিস অ্যাপ্লিকেশন-১  </a:t>
            </a:r>
          </a:p>
          <a:p>
            <a:r>
              <a:rPr lang="bn-BD" sz="2400" dirty="0">
                <a:latin typeface="NikoshBAN" panose="02000000000000000000" pitchFamily="2" charset="0"/>
                <a:cs typeface="NikoshBAN" panose="02000000000000000000" pitchFamily="2" charset="0"/>
              </a:rPr>
              <a:t>অধ্যায়ঃ </a:t>
            </a:r>
            <a:r>
              <a:rPr lang="en-US" sz="2400" dirty="0" smtClean="0">
                <a:latin typeface="NikoshBAN" panose="02000000000000000000" pitchFamily="2" charset="0"/>
                <a:cs typeface="NikoshBAN" panose="02000000000000000000" pitchFamily="2" charset="0"/>
              </a:rPr>
              <a:t>১ম</a:t>
            </a:r>
            <a:r>
              <a:rPr lang="bn-IN" sz="2400" dirty="0" smtClean="0">
                <a:latin typeface="NikoshBAN" panose="02000000000000000000" pitchFamily="2" charset="0"/>
                <a:cs typeface="NikoshBAN" panose="02000000000000000000" pitchFamily="2" charset="0"/>
              </a:rPr>
              <a:t> </a:t>
            </a:r>
            <a:endParaRPr lang="bn-BD" sz="2400" dirty="0">
              <a:latin typeface="NikoshBAN" panose="02000000000000000000" pitchFamily="2" charset="0"/>
              <a:cs typeface="NikoshBAN" panose="02000000000000000000" pitchFamily="2" charset="0"/>
            </a:endParaRPr>
          </a:p>
          <a:p>
            <a:r>
              <a:rPr lang="bn-BD" sz="2400" dirty="0">
                <a:latin typeface="NikoshBAN" panose="02000000000000000000" pitchFamily="2" charset="0"/>
                <a:cs typeface="NikoshBAN" panose="02000000000000000000" pitchFamily="2" charset="0"/>
              </a:rPr>
              <a:t>সময়ঃ ৫০ মিনিট</a:t>
            </a:r>
          </a:p>
          <a:p>
            <a:r>
              <a:rPr lang="bn-BD" sz="2400" dirty="0">
                <a:latin typeface="NikoshBAN" panose="02000000000000000000" pitchFamily="2" charset="0"/>
                <a:cs typeface="NikoshBAN" panose="02000000000000000000" pitchFamily="2" charset="0"/>
              </a:rPr>
              <a:t>পাঠের বিষয়ঃ ছবি দেখে ঘোষণা।</a:t>
            </a:r>
            <a:endParaRPr lang="en-US" sz="2400" dirty="0">
              <a:latin typeface="NikoshBAN" panose="02000000000000000000" pitchFamily="2" charset="0"/>
              <a:cs typeface="NikoshBAN" panose="02000000000000000000" pitchFamily="2" charset="0"/>
            </a:endParaRPr>
          </a:p>
        </p:txBody>
      </p:sp>
      <p:cxnSp>
        <p:nvCxnSpPr>
          <p:cNvPr id="10" name="Straight Connector 9"/>
          <p:cNvCxnSpPr/>
          <p:nvPr/>
        </p:nvCxnSpPr>
        <p:spPr>
          <a:xfrm>
            <a:off x="4787557" y="1460640"/>
            <a:ext cx="32362" cy="471156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02689" y="454505"/>
            <a:ext cx="1825580" cy="646331"/>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3600" b="1" dirty="0" err="1">
                <a:solidFill>
                  <a:schemeClr val="tx1">
                    <a:lumMod val="85000"/>
                    <a:lumOff val="15000"/>
                  </a:schemeClr>
                </a:solidFill>
                <a:latin typeface="NikoshBAN" panose="02000000000000000000" pitchFamily="2" charset="0"/>
                <a:cs typeface="NikoshBAN" panose="02000000000000000000" pitchFamily="2" charset="0"/>
              </a:rPr>
              <a:t>পরিচিতি</a:t>
            </a:r>
            <a:endParaRPr lang="en-US" sz="3600" b="1" dirty="0">
              <a:solidFill>
                <a:schemeClr val="tx1">
                  <a:lumMod val="85000"/>
                  <a:lumOff val="15000"/>
                </a:schemeClr>
              </a:solidFill>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00800" y="390845"/>
            <a:ext cx="2081146" cy="26118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72763" y="380211"/>
            <a:ext cx="1879309" cy="19867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99608582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tile tx="0" ty="0" sx="9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228600" y="152400"/>
            <a:ext cx="8763000" cy="646331"/>
          </a:xfrm>
          <a:prstGeom prst="rect">
            <a:avLst/>
          </a:prstGeom>
          <a:solidFill>
            <a:srgbClr val="00B050"/>
          </a:solidFill>
        </p:spPr>
        <p:txBody>
          <a:bodyPr wrap="square" rtlCol="0">
            <a:spAutoFit/>
          </a:bodyPr>
          <a:lstStyle/>
          <a:p>
            <a:pPr algn="ctr"/>
            <a:r>
              <a:rPr lang="bn-BD" sz="3600" b="1" dirty="0">
                <a:solidFill>
                  <a:schemeClr val="bg1"/>
                </a:solidFill>
                <a:latin typeface="NikoshBAN" pitchFamily="2" charset="0"/>
                <a:cs typeface="NikoshBAN" pitchFamily="2" charset="0"/>
              </a:rPr>
              <a:t>ছবিগুলো দেখো ও চিন্তা করো, ছবিগুলো কিসের?</a:t>
            </a:r>
            <a:endParaRPr lang="en-US" b="1"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81000" y="1066800"/>
            <a:ext cx="4145102" cy="307694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876800" y="914400"/>
            <a:ext cx="3779698" cy="322934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96024" y="4408054"/>
            <a:ext cx="3794975" cy="206894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876800" y="4408054"/>
            <a:ext cx="3779698" cy="2103290"/>
          </a:xfrm>
          <a:prstGeom prst="rect">
            <a:avLst/>
          </a:prstGeom>
        </p:spPr>
      </p:pic>
    </p:spTree>
    <p:extLst>
      <p:ext uri="{BB962C8B-B14F-4D97-AF65-F5344CB8AC3E}">
        <p14:creationId xmlns:p14="http://schemas.microsoft.com/office/powerpoint/2010/main" xmlns="" val="204303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alphaModFix amt="15000"/>
          </a:blip>
          <a:tile tx="0" ty="0" sx="100000" sy="100000" flip="none" algn="tl"/>
        </a:blipFill>
        <a:effectLst/>
      </p:bgPr>
    </p:bg>
    <p:spTree>
      <p:nvGrpSpPr>
        <p:cNvPr id="1" name=""/>
        <p:cNvGrpSpPr/>
        <p:nvPr/>
      </p:nvGrpSpPr>
      <p:grpSpPr>
        <a:xfrm>
          <a:off x="0" y="0"/>
          <a:ext cx="0" cy="0"/>
          <a:chOff x="0" y="0"/>
          <a:chExt cx="0" cy="0"/>
        </a:xfrm>
      </p:grpSpPr>
      <p:sp>
        <p:nvSpPr>
          <p:cNvPr id="4" name="Cube 3"/>
          <p:cNvSpPr/>
          <p:nvPr/>
        </p:nvSpPr>
        <p:spPr>
          <a:xfrm>
            <a:off x="3080734" y="109696"/>
            <a:ext cx="2710466" cy="685800"/>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743200" y="259004"/>
            <a:ext cx="3124200" cy="646331"/>
          </a:xfrm>
          <a:prstGeom prst="rect">
            <a:avLst/>
          </a:prstGeom>
          <a:noFill/>
        </p:spPr>
        <p:txBody>
          <a:bodyPr wrap="square" rtlCol="0">
            <a:spAutoFit/>
          </a:bodyPr>
          <a:lstStyle/>
          <a:p>
            <a:pPr algn="ctr"/>
            <a:r>
              <a:rPr lang="bn-BD" sz="3600" dirty="0" smtClean="0">
                <a:latin typeface="NikoshBAN" pitchFamily="2" charset="0"/>
                <a:cs typeface="NikoshBAN" pitchFamily="2" charset="0"/>
              </a:rPr>
              <a:t>আজকের পাঠ</a:t>
            </a:r>
            <a:endParaRPr lang="en-US" dirty="0">
              <a:latin typeface="NikoshBAN" pitchFamily="2" charset="0"/>
              <a:cs typeface="NikoshBAN" pitchFamily="2" charset="0"/>
            </a:endParaRPr>
          </a:p>
        </p:txBody>
      </p:sp>
      <p:sp>
        <p:nvSpPr>
          <p:cNvPr id="7" name="Rounded Rectangle 6"/>
          <p:cNvSpPr/>
          <p:nvPr/>
        </p:nvSpPr>
        <p:spPr>
          <a:xfrm>
            <a:off x="533400" y="4267200"/>
            <a:ext cx="8395952" cy="2133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838200" y="4495800"/>
            <a:ext cx="6934200" cy="1815882"/>
          </a:xfrm>
          <a:prstGeom prst="rect">
            <a:avLst/>
          </a:prstGeom>
          <a:noFill/>
        </p:spPr>
        <p:txBody>
          <a:bodyPr wrap="square" rtlCol="0">
            <a:spAutoFit/>
          </a:bodyPr>
          <a:lstStyle/>
          <a:p>
            <a:r>
              <a:rPr lang="bn-BD" sz="2800" dirty="0" smtClean="0">
                <a:latin typeface="NikoshBAN" pitchFamily="2" charset="0"/>
                <a:cs typeface="NikoshBAN" pitchFamily="2" charset="0"/>
              </a:rPr>
              <a:t>কম্পিউটারের প্রাথমিক ধারণাঃ</a:t>
            </a:r>
            <a:endParaRPr lang="bn-BD" sz="2400" dirty="0" smtClean="0">
              <a:latin typeface="NikoshBAN" pitchFamily="2" charset="0"/>
              <a:cs typeface="NikoshBAN" pitchFamily="2" charset="0"/>
            </a:endParaRPr>
          </a:p>
          <a:p>
            <a:r>
              <a:rPr lang="bn-BD" sz="2800" dirty="0" smtClean="0">
                <a:latin typeface="NikoshBAN" pitchFamily="2" charset="0"/>
                <a:cs typeface="NikoshBAN" pitchFamily="2" charset="0"/>
              </a:rPr>
              <a:t>কম্পিউটারের  ইতিহাস, প্রাচীন গণনা যন্ত্র, কম্পিউটারের শ্রেণি  বিভাগ, কম্পিউটারের প্রজন্ম, হার্ডওয়্যার ও সফটওয়্যার, কম্পিউটারের অভ্যন্তরীণ সংগঠন ও মৌলিক কার্যাবলী।</a:t>
            </a:r>
            <a:endParaRPr lang="en-US" dirty="0">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971196" y="1054643"/>
            <a:ext cx="3940984" cy="221433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28700" y="1133935"/>
            <a:ext cx="3429000" cy="2568440"/>
          </a:xfrm>
          <a:prstGeom prst="rect">
            <a:avLst/>
          </a:prstGeom>
        </p:spPr>
      </p:pic>
    </p:spTree>
    <p:extLst>
      <p:ext uri="{BB962C8B-B14F-4D97-AF65-F5344CB8AC3E}">
        <p14:creationId xmlns:p14="http://schemas.microsoft.com/office/powerpoint/2010/main" xmlns="" val="236847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4000" b="-19000"/>
          </a:stretch>
        </a:blipFill>
        <a:effectLst/>
      </p:bgPr>
    </p:bg>
    <p:spTree>
      <p:nvGrpSpPr>
        <p:cNvPr id="1" name=""/>
        <p:cNvGrpSpPr/>
        <p:nvPr/>
      </p:nvGrpSpPr>
      <p:grpSpPr>
        <a:xfrm>
          <a:off x="0" y="0"/>
          <a:ext cx="0" cy="0"/>
          <a:chOff x="0" y="0"/>
          <a:chExt cx="0" cy="0"/>
        </a:xfrm>
      </p:grpSpPr>
      <p:sp>
        <p:nvSpPr>
          <p:cNvPr id="2" name="TextBox 1"/>
          <p:cNvSpPr txBox="1"/>
          <p:nvPr/>
        </p:nvSpPr>
        <p:spPr>
          <a:xfrm>
            <a:off x="25758" y="35004"/>
            <a:ext cx="9042042" cy="1107996"/>
          </a:xfrm>
          <a:prstGeom prst="rect">
            <a:avLst/>
          </a:prstGeom>
          <a:noFill/>
          <a:ln>
            <a:solidFill>
              <a:srgbClr val="92D050"/>
            </a:solidFill>
          </a:ln>
        </p:spPr>
        <p:txBody>
          <a:bodyPr wrap="square" rtlCol="0">
            <a:spAutoFit/>
          </a:bodyPr>
          <a:lstStyle/>
          <a:p>
            <a:pPr algn="ctr"/>
            <a:r>
              <a:rPr lang="bn-BD" sz="6600" b="1" dirty="0">
                <a:solidFill>
                  <a:srgbClr val="002060"/>
                </a:solidFill>
                <a:latin typeface="NikoshBAN" pitchFamily="2" charset="0"/>
                <a:cs typeface="NikoshBAN" pitchFamily="2" charset="0"/>
              </a:rPr>
              <a:t>শিখনফল</a:t>
            </a:r>
            <a:endParaRPr lang="en-US" dirty="0"/>
          </a:p>
        </p:txBody>
      </p:sp>
      <p:sp>
        <p:nvSpPr>
          <p:cNvPr id="5" name="TextBox 4"/>
          <p:cNvSpPr txBox="1"/>
          <p:nvPr/>
        </p:nvSpPr>
        <p:spPr>
          <a:xfrm>
            <a:off x="304800" y="1295400"/>
            <a:ext cx="8686800" cy="3662541"/>
          </a:xfrm>
          <a:prstGeom prst="rect">
            <a:avLst/>
          </a:prstGeom>
          <a:noFill/>
        </p:spPr>
        <p:txBody>
          <a:bodyPr wrap="square" rtlCol="0">
            <a:spAutoFit/>
          </a:bodyPr>
          <a:lstStyle/>
          <a:p>
            <a:r>
              <a:rPr lang="bn-BD" sz="4000" dirty="0">
                <a:solidFill>
                  <a:srgbClr val="92D050"/>
                </a:solidFill>
                <a:latin typeface="NikoshBAN" pitchFamily="2" charset="0"/>
                <a:cs typeface="NikoshBAN" pitchFamily="2" charset="0"/>
              </a:rPr>
              <a:t>এই পাঠ শেষে শিক্ষার্থীরা </a:t>
            </a:r>
            <a:r>
              <a:rPr lang="bn-BD" sz="4000" dirty="0" smtClean="0">
                <a:solidFill>
                  <a:srgbClr val="92D050"/>
                </a:solidFill>
                <a:latin typeface="NikoshBAN" pitchFamily="2" charset="0"/>
                <a:cs typeface="NikoshBAN" pitchFamily="2" charset="0"/>
              </a:rPr>
              <a:t>......</a:t>
            </a:r>
          </a:p>
          <a:p>
            <a:pPr marL="514350" indent="-514350">
              <a:buSzPct val="150000"/>
              <a:buBlip>
                <a:blip r:embed="rId2"/>
              </a:buBlip>
            </a:pPr>
            <a:r>
              <a:rPr lang="bn-BD" sz="3200" dirty="0" smtClean="0">
                <a:latin typeface="NikoshBAN" pitchFamily="2" charset="0"/>
                <a:cs typeface="NikoshBAN" pitchFamily="2" charset="0"/>
              </a:rPr>
              <a:t>১। </a:t>
            </a:r>
            <a:r>
              <a:rPr lang="bn-BD" sz="3200" dirty="0">
                <a:latin typeface="NikoshBAN" pitchFamily="2" charset="0"/>
                <a:cs typeface="NikoshBAN" pitchFamily="2" charset="0"/>
              </a:rPr>
              <a:t>কম্পিউটারের  ইতিহাস, প্রাচীন গণনা </a:t>
            </a:r>
            <a:r>
              <a:rPr lang="bn-BD" sz="3200" dirty="0" smtClean="0">
                <a:latin typeface="NikoshBAN" pitchFamily="2" charset="0"/>
                <a:cs typeface="NikoshBAN" pitchFamily="2" charset="0"/>
              </a:rPr>
              <a:t>যন্ত্র সম্পর্কে বলতে পারবে।</a:t>
            </a:r>
            <a:endParaRPr lang="bn-BD" sz="4000" dirty="0" smtClean="0">
              <a:latin typeface="NikoshBAN" pitchFamily="2" charset="0"/>
              <a:cs typeface="NikoshBAN" pitchFamily="2" charset="0"/>
            </a:endParaRPr>
          </a:p>
          <a:p>
            <a:pPr marL="514350" indent="-514350">
              <a:buSzPct val="150000"/>
              <a:buBlip>
                <a:blip r:embed="rId2"/>
              </a:buBlip>
            </a:pPr>
            <a:r>
              <a:rPr lang="bn-BD" sz="3200" dirty="0" smtClean="0">
                <a:latin typeface="NikoshBAN" pitchFamily="2" charset="0"/>
                <a:cs typeface="NikoshBAN" pitchFamily="2" charset="0"/>
              </a:rPr>
              <a:t>২</a:t>
            </a:r>
            <a:r>
              <a:rPr lang="bn-BD" sz="3200" dirty="0">
                <a:latin typeface="NikoshBAN" pitchFamily="2" charset="0"/>
                <a:cs typeface="NikoshBAN" pitchFamily="2" charset="0"/>
              </a:rPr>
              <a:t>।  কম্পিউটারের শ্রেণি  বিভাগ, কম্পিউটারের </a:t>
            </a:r>
            <a:r>
              <a:rPr lang="bn-BD" sz="3200" dirty="0" smtClean="0">
                <a:latin typeface="NikoshBAN" pitchFamily="2" charset="0"/>
                <a:cs typeface="NikoshBAN" pitchFamily="2" charset="0"/>
              </a:rPr>
              <a:t>প্রজন্ম বর্ণনা করতে </a:t>
            </a:r>
            <a:r>
              <a:rPr lang="bn-BD" sz="3200" dirty="0" smtClean="0">
                <a:latin typeface="NikoshBAN" pitchFamily="2" charset="0"/>
                <a:cs typeface="NikoshBAN" pitchFamily="2" charset="0"/>
              </a:rPr>
              <a:t>পারবে</a:t>
            </a:r>
            <a:r>
              <a:rPr lang="bn-BD" sz="3200" dirty="0" smtClean="0">
                <a:latin typeface="NikoshBAN" pitchFamily="2" charset="0"/>
                <a:cs typeface="NikoshBAN" pitchFamily="2" charset="0"/>
              </a:rPr>
              <a:t>।</a:t>
            </a:r>
          </a:p>
          <a:p>
            <a:pPr marL="514350" indent="-514350">
              <a:buSzPct val="150000"/>
              <a:buBlip>
                <a:blip r:embed="rId2"/>
              </a:buBlip>
            </a:pPr>
            <a:r>
              <a:rPr lang="bn-BD" sz="3200" dirty="0" smtClean="0">
                <a:latin typeface="NikoshBAN" pitchFamily="2" charset="0"/>
                <a:cs typeface="NikoshBAN" pitchFamily="2" charset="0"/>
              </a:rPr>
              <a:t>৩। </a:t>
            </a:r>
            <a:r>
              <a:rPr lang="bn-BD" sz="3200" dirty="0">
                <a:latin typeface="NikoshBAN" pitchFamily="2" charset="0"/>
                <a:cs typeface="NikoshBAN" pitchFamily="2" charset="0"/>
              </a:rPr>
              <a:t>হার্ডওয়্যার ও সফটওয়্যার, কম্পিউটারের অভ্যন্তরীণ সংগঠন </a:t>
            </a:r>
            <a:r>
              <a:rPr lang="bn-BD" sz="3200">
                <a:latin typeface="NikoshBAN" pitchFamily="2" charset="0"/>
                <a:cs typeface="NikoshBAN" pitchFamily="2" charset="0"/>
              </a:rPr>
              <a:t>ও </a:t>
            </a:r>
            <a:r>
              <a:rPr lang="bn-BD" sz="3200" smtClean="0">
                <a:latin typeface="NikoshBAN" pitchFamily="2" charset="0"/>
                <a:cs typeface="NikoshBAN" pitchFamily="2" charset="0"/>
              </a:rPr>
              <a:t>    </a:t>
            </a:r>
            <a:r>
              <a:rPr lang="bn-BD" sz="3200" dirty="0" smtClean="0">
                <a:latin typeface="NikoshBAN" pitchFamily="2" charset="0"/>
                <a:cs typeface="NikoshBAN" pitchFamily="2" charset="0"/>
              </a:rPr>
              <a:t>মৌলিক কার্যাবলি ব্যাখ্যা করতে পারবে।</a:t>
            </a:r>
            <a:endParaRPr lang="bn-BD" sz="3200" dirty="0">
              <a:latin typeface="NikoshBAN" pitchFamily="2" charset="0"/>
              <a:cs typeface="NikoshBAN" pitchFamily="2" charset="0"/>
            </a:endParaRPr>
          </a:p>
        </p:txBody>
      </p:sp>
      <p:sp>
        <p:nvSpPr>
          <p:cNvPr id="3" name="Chevron 2"/>
          <p:cNvSpPr/>
          <p:nvPr/>
        </p:nvSpPr>
        <p:spPr>
          <a:xfrm>
            <a:off x="0" y="0"/>
            <a:ext cx="838200" cy="1143000"/>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4" name="Chevron 3"/>
          <p:cNvSpPr/>
          <p:nvPr/>
        </p:nvSpPr>
        <p:spPr>
          <a:xfrm>
            <a:off x="838200" y="35004"/>
            <a:ext cx="838200" cy="110799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hevron 5"/>
          <p:cNvSpPr/>
          <p:nvPr/>
        </p:nvSpPr>
        <p:spPr>
          <a:xfrm rot="10800000">
            <a:off x="8359462" y="0"/>
            <a:ext cx="685800" cy="1142999"/>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7" name="Chevron 6"/>
          <p:cNvSpPr/>
          <p:nvPr/>
        </p:nvSpPr>
        <p:spPr>
          <a:xfrm rot="10800000">
            <a:off x="7620000" y="0"/>
            <a:ext cx="838200" cy="1143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426298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03001" y="1752600"/>
            <a:ext cx="8642797" cy="4647426"/>
          </a:xfrm>
          <a:prstGeom prst="rect">
            <a:avLst/>
          </a:prstGeom>
          <a:noFill/>
        </p:spPr>
        <p:txBody>
          <a:bodyPr wrap="square" rtlCol="0">
            <a:spAutoFit/>
          </a:bodyPr>
          <a:lstStyle/>
          <a:p>
            <a:r>
              <a:rPr lang="bn-BD" sz="2800" b="1" u="sng" dirty="0">
                <a:solidFill>
                  <a:srgbClr val="00B050"/>
                </a:solidFill>
                <a:latin typeface="NikoshBAN" pitchFamily="2" charset="0"/>
                <a:cs typeface="NikoshBAN" pitchFamily="2" charset="0"/>
              </a:rPr>
              <a:t>কম্পিউটারের  </a:t>
            </a:r>
            <a:r>
              <a:rPr lang="bn-BD" sz="2800" b="1" u="sng" dirty="0" smtClean="0">
                <a:solidFill>
                  <a:srgbClr val="00B050"/>
                </a:solidFill>
                <a:latin typeface="NikoshBAN" pitchFamily="2" charset="0"/>
                <a:cs typeface="NikoshBAN" pitchFamily="2" charset="0"/>
              </a:rPr>
              <a:t>ইতিহাসঃ </a:t>
            </a:r>
            <a:r>
              <a:rPr lang="bn-BD" sz="2400" dirty="0" smtClean="0">
                <a:latin typeface="NikoshBAN" pitchFamily="2" charset="0"/>
                <a:cs typeface="NikoshBAN" pitchFamily="2" charset="0"/>
              </a:rPr>
              <a:t>মানব সভ্যতার জন্মলগ্ন থেকে মানুষ গণনার কাজ করে আসছে। এজন্য বিভিন্ন সময়ে বিভিন্ন ধরণের কলাকৌশল এবং যন্ত্রের সাহায্য গ্রহণ করেছে। কম্পিউটার সমগ্র মানব </a:t>
            </a:r>
            <a:r>
              <a:rPr lang="bn-BD" sz="2400" dirty="0" smtClean="0">
                <a:ln w="0"/>
                <a:effectLst>
                  <a:outerShdw blurRad="38100" dist="19050" dir="2700000" algn="tl" rotWithShape="0">
                    <a:schemeClr val="dk1">
                      <a:alpha val="40000"/>
                    </a:schemeClr>
                  </a:outerShdw>
                </a:effectLst>
                <a:latin typeface="NikoshBAN" pitchFamily="2" charset="0"/>
                <a:cs typeface="NikoshBAN" pitchFamily="2" charset="0"/>
              </a:rPr>
              <a:t>সভ্যতাকে</a:t>
            </a:r>
            <a:r>
              <a:rPr lang="bn-BD" sz="2400" dirty="0" smtClean="0">
                <a:latin typeface="NikoshBAN" pitchFamily="2" charset="0"/>
                <a:cs typeface="NikoshBAN" pitchFamily="2" charset="0"/>
              </a:rPr>
              <a:t> এক নতুন মাত্রা দিয়েছে। কম্পিউটার মানুষ একদিনে তৈরি করতে পারেনি, এর রয়েছে সুদীর্ঘ ইতিহাস। প্রাচীনকালে সংখ্যা বুঝানোর জন্য নুড়ি পাথর, ঝিনুক, দড়ির গিঁট ইত্যাদিও প্রচলন ছিল। আজকালও আমরা সংখ্যা বুঝানোর জন্য আঙুল এবং আঙুলের দাগ ব্যবহার করে থাকি। রোমান ভাষায় এ সকল নুড়িগুলোকে ক্যালকুলি ( </a:t>
            </a:r>
            <a:r>
              <a:rPr lang="en-US" sz="2400" dirty="0" smtClean="0">
                <a:latin typeface="NikoshBAN" pitchFamily="2" charset="0"/>
                <a:cs typeface="NikoshBAN" pitchFamily="2" charset="0"/>
              </a:rPr>
              <a:t>Calculi ) </a:t>
            </a:r>
            <a:r>
              <a:rPr lang="bn-BD" sz="2400" dirty="0" smtClean="0">
                <a:latin typeface="NikoshBAN" pitchFamily="2" charset="0"/>
                <a:cs typeface="NikoshBAN" pitchFamily="2" charset="0"/>
              </a:rPr>
              <a:t>বলা হত। এ </a:t>
            </a:r>
            <a:r>
              <a:rPr lang="en-US" sz="2400" dirty="0" smtClean="0">
                <a:latin typeface="NikoshBAN" pitchFamily="2" charset="0"/>
                <a:cs typeface="NikoshBAN" pitchFamily="2" charset="0"/>
              </a:rPr>
              <a:t>Calculi</a:t>
            </a:r>
            <a:r>
              <a:rPr lang="bn-BD" sz="2400" dirty="0" smtClean="0">
                <a:latin typeface="NikoshBAN" pitchFamily="2" charset="0"/>
                <a:cs typeface="NikoshBAN" pitchFamily="2" charset="0"/>
              </a:rPr>
              <a:t> থেকে </a:t>
            </a:r>
            <a:r>
              <a:rPr lang="en-US" sz="2400" dirty="0" smtClean="0">
                <a:latin typeface="NikoshBAN" pitchFamily="2" charset="0"/>
                <a:cs typeface="NikoshBAN" pitchFamily="2" charset="0"/>
              </a:rPr>
              <a:t>Calculate </a:t>
            </a:r>
            <a:r>
              <a:rPr lang="bn-BD" sz="2400" dirty="0" smtClean="0">
                <a:latin typeface="NikoshBAN" pitchFamily="2" charset="0"/>
                <a:cs typeface="NikoshBAN" pitchFamily="2" charset="0"/>
              </a:rPr>
              <a:t>বা হিসাব শব্দের উৎপত্তি। এরপর কম্পিউটার বিবর্তিত হয়েছে যুগে যুগে। </a:t>
            </a:r>
          </a:p>
          <a:p>
            <a:r>
              <a:rPr lang="bn-BD" sz="2400" dirty="0" smtClean="0">
                <a:latin typeface="NikoshBAN" pitchFamily="2" charset="0"/>
                <a:cs typeface="NikoshBAN" pitchFamily="2" charset="0"/>
              </a:rPr>
              <a:t>মেকানিক্যাল যুগ, ইলেক্ট্রোমেকানিক্যাল</a:t>
            </a:r>
            <a:r>
              <a:rPr lang="bn-BD" sz="2800" dirty="0">
                <a:latin typeface="NikoshBAN" pitchFamily="2" charset="0"/>
                <a:cs typeface="NikoshBAN" pitchFamily="2" charset="0"/>
              </a:rPr>
              <a:t> </a:t>
            </a:r>
            <a:r>
              <a:rPr lang="bn-BD" sz="2400" dirty="0" smtClean="0">
                <a:latin typeface="NikoshBAN" pitchFamily="2" charset="0"/>
                <a:cs typeface="NikoshBAN" pitchFamily="2" charset="0"/>
              </a:rPr>
              <a:t>যুগ এবং আধুনিক ইলেকট্রনিক কম্পিউটারের যুগ ইত্যাদি। কম্পিউটার কোন বিজ্ঞানীর একক প্রচেষ্টার ফসল নয় বরং অনেকের সম্মিলিত প্রয়োগের ফল। নানাভাবে নানাদেশে, অনেক উদ্ভাবকের হাতের ছোঁয়ায় কম্পিউটার বর্তমান অবস্থায় এসে পৌঁছেছে।</a:t>
            </a:r>
            <a:endParaRPr lang="en-US" dirty="0">
              <a:solidFill>
                <a:srgbClr val="FFC000"/>
              </a:solidFill>
            </a:endParaRPr>
          </a:p>
        </p:txBody>
      </p:sp>
      <p:sp>
        <p:nvSpPr>
          <p:cNvPr id="3" name="Down Arrow Callout 2"/>
          <p:cNvSpPr/>
          <p:nvPr/>
        </p:nvSpPr>
        <p:spPr>
          <a:xfrm>
            <a:off x="228600" y="76200"/>
            <a:ext cx="3276600" cy="1143000"/>
          </a:xfrm>
          <a:prstGeom prst="downArrow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b="1" dirty="0" err="1" smtClean="0">
                <a:ln w="0"/>
                <a:solidFill>
                  <a:schemeClr val="bg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sz="3200" b="1" dirty="0" smtClean="0">
                <a:ln w="0"/>
                <a:solidFill>
                  <a:schemeClr val="bg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200" b="1" dirty="0" err="1" smtClean="0">
                <a:ln w="0"/>
                <a:solidFill>
                  <a:schemeClr val="bg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এর</a:t>
            </a:r>
            <a:r>
              <a:rPr lang="en-US" sz="3200" b="1" dirty="0" smtClean="0">
                <a:ln w="0"/>
                <a:solidFill>
                  <a:schemeClr val="bg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200" b="1" dirty="0" err="1" smtClean="0">
                <a:ln w="0"/>
                <a:solidFill>
                  <a:schemeClr val="bg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ইতিহাস</a:t>
            </a:r>
            <a:endParaRPr lang="en-US" sz="3200" b="1" dirty="0">
              <a:ln w="0"/>
              <a:solidFill>
                <a:schemeClr val="bg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715000" y="76200"/>
            <a:ext cx="3028950" cy="1514475"/>
          </a:xfrm>
          <a:prstGeom prst="rect">
            <a:avLst/>
          </a:prstGeom>
        </p:spPr>
      </p:pic>
    </p:spTree>
    <p:extLst>
      <p:ext uri="{BB962C8B-B14F-4D97-AF65-F5344CB8AC3E}">
        <p14:creationId xmlns:p14="http://schemas.microsoft.com/office/powerpoint/2010/main" xmlns="" val="163491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30558" y="3569751"/>
            <a:ext cx="3024030" cy="369332"/>
          </a:xfrm>
          <a:prstGeom prst="rect">
            <a:avLst/>
          </a:prstGeom>
          <a:solidFill>
            <a:schemeClr val="tx2">
              <a:lumMod val="60000"/>
              <a:lumOff val="40000"/>
            </a:schemeClr>
          </a:solidFill>
        </p:spPr>
        <p:txBody>
          <a:bodyPr wrap="square" rtlCol="0">
            <a:spAutoFit/>
          </a:bodyPr>
          <a:lstStyle/>
          <a:p>
            <a:pPr algn="ctr"/>
            <a:endParaRPr lang="en-US" dirty="0">
              <a:latin typeface="NikoshBAN" pitchFamily="2" charset="0"/>
              <a:cs typeface="NikoshBAN" pitchFamily="2" charset="0"/>
            </a:endParaRPr>
          </a:p>
        </p:txBody>
      </p:sp>
      <p:sp>
        <p:nvSpPr>
          <p:cNvPr id="8" name="TextBox 7"/>
          <p:cNvSpPr txBox="1"/>
          <p:nvPr/>
        </p:nvSpPr>
        <p:spPr>
          <a:xfrm>
            <a:off x="228601" y="5100984"/>
            <a:ext cx="8763000" cy="1384995"/>
          </a:xfrm>
          <a:prstGeom prst="rect">
            <a:avLst/>
          </a:prstGeom>
          <a:noFill/>
        </p:spPr>
        <p:txBody>
          <a:bodyPr wrap="square" rtlCol="0">
            <a:spAutoFit/>
          </a:bodyPr>
          <a:lstStyle/>
          <a:p>
            <a:r>
              <a:rPr lang="bn-BD" sz="2800" dirty="0" smtClean="0">
                <a:latin typeface="NikoshBAN" pitchFamily="2" charset="0"/>
                <a:cs typeface="NikoshBAN" pitchFamily="2" charset="0"/>
              </a:rPr>
              <a:t>অ্যাবাকাস হলো প্রথম গণনা যন্ত্র, এখন থেকে প্রায় আড়াই হাজার বছর পূর্বে খ্রিষ্টপূর্ব ৪৫০/৫০০ অব্দে চীন/মিশরে গণনার জন্য এ ধরণের যন্ত্র ব্যবহার করা হত।</a:t>
            </a:r>
            <a:endParaRPr lang="en-US" dirty="0"/>
          </a:p>
        </p:txBody>
      </p:sp>
      <p:sp>
        <p:nvSpPr>
          <p:cNvPr id="4" name="Rectangle 3"/>
          <p:cNvSpPr/>
          <p:nvPr/>
        </p:nvSpPr>
        <p:spPr>
          <a:xfrm>
            <a:off x="2971800" y="97780"/>
            <a:ext cx="3501280" cy="923330"/>
          </a:xfrm>
          <a:prstGeom prst="rect">
            <a:avLst/>
          </a:prstGeom>
          <a:noFill/>
        </p:spPr>
        <p:txBody>
          <a:bodyPr wrap="none" lIns="91440" tIns="45720" rIns="91440" bIns="45720">
            <a:spAutoFit/>
          </a:bodyPr>
          <a:lstStyle/>
          <a:p>
            <a:pPr algn="ctr"/>
            <a:r>
              <a:rPr lang="bn-BD"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rPr>
              <a:t>প্রাচীন গণনা যন্ত্র</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7" name="Picture 6"/>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xmlns="" val="0"/>
              </a:ext>
            </a:extLst>
          </a:blip>
          <a:stretch>
            <a:fillRect/>
          </a:stretch>
        </p:blipFill>
        <p:spPr>
          <a:xfrm>
            <a:off x="5962651" y="1035062"/>
            <a:ext cx="3028950" cy="187926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06613" y="1035062"/>
            <a:ext cx="2847975" cy="1936738"/>
          </a:xfrm>
          <a:prstGeom prst="rect">
            <a:avLst/>
          </a:prstGeom>
        </p:spPr>
      </p:pic>
      <p:sp>
        <p:nvSpPr>
          <p:cNvPr id="11" name="Flowchart: Sort 10"/>
          <p:cNvSpPr/>
          <p:nvPr/>
        </p:nvSpPr>
        <p:spPr>
          <a:xfrm>
            <a:off x="419637" y="3265080"/>
            <a:ext cx="2934951" cy="978674"/>
          </a:xfrm>
          <a:prstGeom prst="flowChartSor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bn-BD"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rPr>
              <a:t>অ্যাবাকাস</a:t>
            </a:r>
            <a:endPar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endParaRPr>
          </a:p>
        </p:txBody>
      </p:sp>
      <p:sp>
        <p:nvSpPr>
          <p:cNvPr id="12" name="Flowchart: Punched Tape 11"/>
          <p:cNvSpPr/>
          <p:nvPr/>
        </p:nvSpPr>
        <p:spPr>
          <a:xfrm>
            <a:off x="5486400" y="3124200"/>
            <a:ext cx="3505201" cy="1750490"/>
          </a:xfrm>
          <a:prstGeom prst="flowChartPunchedTape">
            <a:avLst/>
          </a:prstGeom>
        </p:spPr>
        <p:style>
          <a:lnRef idx="0">
            <a:schemeClr val="accent6"/>
          </a:lnRef>
          <a:fillRef idx="3">
            <a:schemeClr val="accent6"/>
          </a:fillRef>
          <a:effectRef idx="3">
            <a:schemeClr val="accent6"/>
          </a:effectRef>
          <a:fontRef idx="minor">
            <a:schemeClr val="lt1"/>
          </a:fontRef>
        </p:style>
        <p:txBody>
          <a:bodyPr rtlCol="0" anchor="ctr"/>
          <a:lstStyle/>
          <a:p>
            <a:r>
              <a:rPr lang="bn-BD" sz="3600" dirty="0">
                <a:latin typeface="NikoshBAN" pitchFamily="2" charset="0"/>
                <a:cs typeface="NikoshBAN" pitchFamily="2" charset="0"/>
              </a:rPr>
              <a:t>নুড়ি পাথর, হাতের গিঁট, ঝিনুক, নেপিয়ারের হাড় </a:t>
            </a:r>
            <a:endParaRPr lang="en-US" sz="3600" dirty="0">
              <a:latin typeface="NikoshBAN" pitchFamily="2" charset="0"/>
              <a:cs typeface="NikoshBAN" pitchFamily="2"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401640" y="1016335"/>
            <a:ext cx="2465760" cy="1955465"/>
          </a:xfrm>
          <a:prstGeom prst="rect">
            <a:avLst/>
          </a:prstGeom>
        </p:spPr>
      </p:pic>
    </p:spTree>
    <p:extLst>
      <p:ext uri="{BB962C8B-B14F-4D97-AF65-F5344CB8AC3E}">
        <p14:creationId xmlns:p14="http://schemas.microsoft.com/office/powerpoint/2010/main" xmlns="" val="284515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sp>
        <p:nvSpPr>
          <p:cNvPr id="6" name="Left-Right Arrow 5"/>
          <p:cNvSpPr/>
          <p:nvPr/>
        </p:nvSpPr>
        <p:spPr>
          <a:xfrm>
            <a:off x="800100" y="2655933"/>
            <a:ext cx="2705100" cy="1234001"/>
          </a:xfrm>
          <a:prstGeom prst="lef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Left-Right Arrow 4"/>
          <p:cNvSpPr/>
          <p:nvPr/>
        </p:nvSpPr>
        <p:spPr>
          <a:xfrm>
            <a:off x="4953000" y="2537137"/>
            <a:ext cx="3352800" cy="123400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16706" y="3011324"/>
            <a:ext cx="1905000" cy="523220"/>
          </a:xfrm>
          <a:prstGeom prst="rect">
            <a:avLst/>
          </a:prstGeom>
          <a:noFill/>
        </p:spPr>
        <p:txBody>
          <a:bodyPr wrap="square" rtlCol="0">
            <a:spAutoFit/>
          </a:bodyPr>
          <a:lstStyle/>
          <a:p>
            <a:r>
              <a:rPr lang="bn-BD" sz="2800" dirty="0" smtClean="0">
                <a:latin typeface="NikoshBAN" pitchFamily="2" charset="0"/>
                <a:cs typeface="NikoshBAN" pitchFamily="2" charset="0"/>
              </a:rPr>
              <a:t>ডিফারেন্স ইঞ্জিন</a:t>
            </a:r>
            <a:endParaRPr lang="en-US" dirty="0">
              <a:latin typeface="NikoshBAN" pitchFamily="2" charset="0"/>
              <a:cs typeface="NikoshBAN" pitchFamily="2" charset="0"/>
            </a:endParaRPr>
          </a:p>
        </p:txBody>
      </p:sp>
      <p:sp>
        <p:nvSpPr>
          <p:cNvPr id="7" name="TextBox 6"/>
          <p:cNvSpPr txBox="1"/>
          <p:nvPr/>
        </p:nvSpPr>
        <p:spPr>
          <a:xfrm>
            <a:off x="5334000" y="2892528"/>
            <a:ext cx="2590800" cy="523220"/>
          </a:xfrm>
          <a:prstGeom prst="rect">
            <a:avLst/>
          </a:prstGeom>
          <a:noFill/>
        </p:spPr>
        <p:txBody>
          <a:bodyPr wrap="square" rtlCol="0">
            <a:spAutoFit/>
          </a:bodyPr>
          <a:lstStyle/>
          <a:p>
            <a:r>
              <a:rPr lang="bn-BD" sz="2800" dirty="0" smtClean="0">
                <a:latin typeface="NikoshBAN" pitchFamily="2" charset="0"/>
                <a:cs typeface="NikoshBAN" pitchFamily="2" charset="0"/>
              </a:rPr>
              <a:t>অ্যানালিটিক্যাল ইঞ্জিন</a:t>
            </a:r>
            <a:endParaRPr lang="en-US" dirty="0">
              <a:latin typeface="NikoshBAN" pitchFamily="2" charset="0"/>
              <a:cs typeface="NikoshBAN" pitchFamily="2" charset="0"/>
            </a:endParaRPr>
          </a:p>
        </p:txBody>
      </p:sp>
      <p:sp>
        <p:nvSpPr>
          <p:cNvPr id="11" name="TextBox 10"/>
          <p:cNvSpPr txBox="1"/>
          <p:nvPr/>
        </p:nvSpPr>
        <p:spPr>
          <a:xfrm>
            <a:off x="457200" y="4053401"/>
            <a:ext cx="8534400" cy="2246769"/>
          </a:xfrm>
          <a:prstGeom prst="rect">
            <a:avLst/>
          </a:prstGeom>
          <a:noFill/>
        </p:spPr>
        <p:txBody>
          <a:bodyPr wrap="square" rtlCol="0">
            <a:spAutoFit/>
          </a:bodyPr>
          <a:lstStyle/>
          <a:p>
            <a:r>
              <a:rPr lang="bn-BD" sz="2800" dirty="0" smtClean="0">
                <a:latin typeface="NikoshBAN" pitchFamily="2" charset="0"/>
                <a:cs typeface="NikoshBAN" pitchFamily="2" charset="0"/>
              </a:rPr>
              <a:t>১৭৮৬ সালে জার্মানির মুলার নামে এক ব্যক্তি বিয়োগ করার জন্য ডিফারেন্স ইঞ্জিন নামে একটি গণনা যন্ত্র তৈরি করার জন্য পরিকল্পনা করেন। পরবর্তীতে ক্যামব্রিজ বিশ্ববিদ্যালয়ের গণিতের অধ্যাপক চার্লস ব্যাবেজ ( </a:t>
            </a:r>
            <a:r>
              <a:rPr lang="en-US" sz="2800" dirty="0" smtClean="0">
                <a:latin typeface="NikoshBAN" pitchFamily="2" charset="0"/>
                <a:cs typeface="NikoshBAN" pitchFamily="2" charset="0"/>
              </a:rPr>
              <a:t>Charles Babbage ) </a:t>
            </a:r>
            <a:r>
              <a:rPr lang="bn-BD" sz="2800" dirty="0" smtClean="0">
                <a:latin typeface="NikoshBAN" pitchFamily="2" charset="0"/>
                <a:cs typeface="NikoshBAN" pitchFamily="2" charset="0"/>
              </a:rPr>
              <a:t>আরো উন্নত মানের ডিফারেন্স ইঞ্জিন তৈরির জন্য কাজ করেন।</a:t>
            </a:r>
            <a:endParaRPr lang="en-US" dirty="0">
              <a:latin typeface="NikoshBAN" pitchFamily="2" charset="0"/>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953000" y="282667"/>
            <a:ext cx="3805439" cy="22098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7592" y="239521"/>
            <a:ext cx="4038600" cy="2297616"/>
          </a:xfrm>
          <a:prstGeom prst="rect">
            <a:avLst/>
          </a:prstGeom>
        </p:spPr>
      </p:pic>
    </p:spTree>
    <p:extLst>
      <p:ext uri="{BB962C8B-B14F-4D97-AF65-F5344CB8AC3E}">
        <p14:creationId xmlns:p14="http://schemas.microsoft.com/office/powerpoint/2010/main" xmlns="" val="40949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a:stretch>
        </a:blipFill>
        <a:effectLst/>
      </p:bgPr>
    </p:bg>
    <p:spTree>
      <p:nvGrpSpPr>
        <p:cNvPr id="1" name=""/>
        <p:cNvGrpSpPr/>
        <p:nvPr/>
      </p:nvGrpSpPr>
      <p:grpSpPr>
        <a:xfrm>
          <a:off x="0" y="0"/>
          <a:ext cx="0" cy="0"/>
          <a:chOff x="0" y="0"/>
          <a:chExt cx="0" cy="0"/>
        </a:xfrm>
      </p:grpSpPr>
      <p:pic>
        <p:nvPicPr>
          <p:cNvPr id="9218" name="Picture 2" descr="C:\Users\Sumon\Desktop\Pic of Computer\download (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 y="646696"/>
            <a:ext cx="3747518" cy="2590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80493" y="0"/>
            <a:ext cx="3657600" cy="584775"/>
          </a:xfrm>
          <a:prstGeom prst="rect">
            <a:avLst/>
          </a:prstGeom>
          <a:solidFill>
            <a:schemeClr val="bg2">
              <a:lumMod val="50000"/>
            </a:schemeClr>
          </a:solidFill>
        </p:spPr>
        <p:txBody>
          <a:bodyPr wrap="square" rtlCol="0">
            <a:spAutoFit/>
          </a:bodyPr>
          <a:lstStyle/>
          <a:p>
            <a:pPr algn="ctr"/>
            <a:r>
              <a:rPr lang="bn-BD" sz="3200" dirty="0" smtClean="0">
                <a:latin typeface="NikoshBAN" pitchFamily="2" charset="0"/>
                <a:cs typeface="NikoshBAN" pitchFamily="2" charset="0"/>
              </a:rPr>
              <a:t>কম্পিউটারের জনক</a:t>
            </a:r>
            <a:endParaRPr lang="en-US" dirty="0"/>
          </a:p>
        </p:txBody>
      </p:sp>
      <p:sp>
        <p:nvSpPr>
          <p:cNvPr id="4" name="TextBox 3"/>
          <p:cNvSpPr txBox="1"/>
          <p:nvPr/>
        </p:nvSpPr>
        <p:spPr>
          <a:xfrm>
            <a:off x="376706" y="3535977"/>
            <a:ext cx="2290294" cy="584775"/>
          </a:xfrm>
          <a:prstGeom prst="rect">
            <a:avLst/>
          </a:prstGeom>
          <a:solidFill>
            <a:srgbClr val="92D050"/>
          </a:solidFill>
        </p:spPr>
        <p:txBody>
          <a:bodyPr wrap="square" rtlCol="0">
            <a:spAutoFit/>
          </a:bodyPr>
          <a:lstStyle/>
          <a:p>
            <a:r>
              <a:rPr lang="bn-BD" dirty="0">
                <a:latin typeface="NikoshBAN" pitchFamily="2" charset="0"/>
                <a:cs typeface="NikoshBAN" pitchFamily="2" charset="0"/>
              </a:rPr>
              <a:t> </a:t>
            </a:r>
            <a:r>
              <a:rPr lang="bn-BD" sz="3200" dirty="0">
                <a:latin typeface="NikoshBAN" pitchFamily="2" charset="0"/>
                <a:cs typeface="NikoshBAN" pitchFamily="2" charset="0"/>
              </a:rPr>
              <a:t>চার্লস </a:t>
            </a:r>
            <a:r>
              <a:rPr lang="bn-BD" sz="3200" dirty="0" smtClean="0">
                <a:latin typeface="NikoshBAN" pitchFamily="2" charset="0"/>
                <a:cs typeface="NikoshBAN" pitchFamily="2" charset="0"/>
              </a:rPr>
              <a:t>ব্যাবেজ</a:t>
            </a:r>
            <a:endParaRPr lang="en-US" dirty="0"/>
          </a:p>
        </p:txBody>
      </p:sp>
      <p:sp>
        <p:nvSpPr>
          <p:cNvPr id="6" name="TextBox 5"/>
          <p:cNvSpPr txBox="1"/>
          <p:nvPr/>
        </p:nvSpPr>
        <p:spPr>
          <a:xfrm>
            <a:off x="306946" y="4343400"/>
            <a:ext cx="8763000" cy="2308324"/>
          </a:xfrm>
          <a:prstGeom prst="rect">
            <a:avLst/>
          </a:prstGeom>
          <a:blipFill>
            <a:blip r:embed="rId4"/>
            <a:tile tx="0" ty="0" sx="100000" sy="100000" flip="none" algn="tl"/>
          </a:blipFill>
        </p:spPr>
        <p:txBody>
          <a:bodyPr wrap="square" rtlCol="0">
            <a:spAutoFit/>
          </a:bodyPr>
          <a:lstStyle/>
          <a:p>
            <a:r>
              <a:rPr lang="bn-BD" sz="2400" dirty="0" smtClean="0">
                <a:latin typeface="NikoshBAN" pitchFamily="2" charset="0"/>
                <a:cs typeface="NikoshBAN" pitchFamily="2" charset="0"/>
              </a:rPr>
              <a:t>১৮৩৩ সালে ইংল্যান্ডের </a:t>
            </a:r>
            <a:r>
              <a:rPr lang="bn-BD" sz="2400" dirty="0">
                <a:latin typeface="NikoshBAN" pitchFamily="2" charset="0"/>
                <a:cs typeface="NikoshBAN" pitchFamily="2" charset="0"/>
              </a:rPr>
              <a:t>চার্লস ব্যাবেজ ( </a:t>
            </a:r>
            <a:r>
              <a:rPr lang="en-US" sz="2400" dirty="0">
                <a:latin typeface="NikoshBAN" pitchFamily="2" charset="0"/>
                <a:cs typeface="NikoshBAN" pitchFamily="2" charset="0"/>
              </a:rPr>
              <a:t>Charles Babbage </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a:t>
            </a:r>
            <a:r>
              <a:rPr lang="bn-BD" sz="2400" dirty="0">
                <a:latin typeface="NikoshBAN" pitchFamily="2" charset="0"/>
                <a:cs typeface="NikoshBAN" pitchFamily="2" charset="0"/>
              </a:rPr>
              <a:t>অ্যানালিটিক্যাল </a:t>
            </a:r>
            <a:r>
              <a:rPr lang="bn-BD" sz="2400" dirty="0" smtClean="0">
                <a:latin typeface="NikoshBAN" pitchFamily="2" charset="0"/>
                <a:cs typeface="NikoshBAN" pitchFamily="2" charset="0"/>
              </a:rPr>
              <a:t>ইঞ্জিন ( </a:t>
            </a:r>
            <a:r>
              <a:rPr lang="en-US" sz="2400" dirty="0" smtClean="0">
                <a:latin typeface="NikoshBAN" pitchFamily="2" charset="0"/>
                <a:cs typeface="NikoshBAN" pitchFamily="2" charset="0"/>
              </a:rPr>
              <a:t>Analytical Engine ) </a:t>
            </a:r>
            <a:r>
              <a:rPr lang="bn-BD" sz="2400" dirty="0" smtClean="0">
                <a:latin typeface="NikoshBAN" pitchFamily="2" charset="0"/>
                <a:cs typeface="NikoshBAN" pitchFamily="2" charset="0"/>
              </a:rPr>
              <a:t>নামক একটি যন্ত্রের নকশা করেন, যা আধুনিক কম্পিউটারের নকশা বা চিত্র বলে পরিচিত। এজন্য তাকে কম্পিউটারের জনক বলা হয়।</a:t>
            </a:r>
            <a:r>
              <a:rPr lang="bn-BD" sz="2000" dirty="0" smtClean="0">
                <a:latin typeface="NikoshBAN" pitchFamily="2" charset="0"/>
                <a:cs typeface="NikoshBAN" pitchFamily="2" charset="0"/>
              </a:rPr>
              <a:t> </a:t>
            </a:r>
            <a:r>
              <a:rPr lang="bn-BD" sz="2400" dirty="0" smtClean="0">
                <a:latin typeface="NikoshBAN" pitchFamily="2" charset="0"/>
                <a:cs typeface="NikoshBAN" pitchFamily="2" charset="0"/>
              </a:rPr>
              <a:t>কিন্তু তিনি তাঁর নকশাকে বাস্তবে রূপায়িত করে যেতে পারেননি। পরে তারই ছাত্রী এবং বিশ্ববিখ্যাত ইংরেজ কবি লর্ড বায়রনের কন্যা </a:t>
            </a:r>
            <a:r>
              <a:rPr lang="en-US" sz="2400" dirty="0" smtClean="0">
                <a:latin typeface="NikoshBAN" pitchFamily="2" charset="0"/>
                <a:cs typeface="NikoshBAN" pitchFamily="2" charset="0"/>
              </a:rPr>
              <a:t>Lady Augusta Ada (</a:t>
            </a:r>
            <a:r>
              <a:rPr lang="bn-BD" sz="2400" dirty="0">
                <a:latin typeface="NikoshBAN" pitchFamily="2" charset="0"/>
                <a:cs typeface="NikoshBAN" pitchFamily="2" charset="0"/>
              </a:rPr>
              <a:t>লেডি অগাস্টা </a:t>
            </a:r>
            <a:r>
              <a:rPr lang="bn-BD" sz="2400" dirty="0" smtClean="0">
                <a:latin typeface="NikoshBAN" pitchFamily="2" charset="0"/>
                <a:cs typeface="NikoshBAN" pitchFamily="2" charset="0"/>
              </a:rPr>
              <a:t>অ্যাডা ) এটি আবিষ্কার করেন এবং তাঁর সম্মানে প্রাথমিক যুগের একটি প্রোগ্রামের নাম রাখা হয় </a:t>
            </a:r>
            <a:r>
              <a:rPr lang="en-US" dirty="0" smtClean="0">
                <a:latin typeface="NikoshBAN" pitchFamily="2" charset="0"/>
                <a:cs typeface="NikoshBAN" pitchFamily="2" charset="0"/>
              </a:rPr>
              <a:t>ADA </a:t>
            </a:r>
            <a:r>
              <a:rPr lang="bn-BD" dirty="0" smtClean="0">
                <a:latin typeface="NikoshBAN" pitchFamily="2" charset="0"/>
                <a:cs typeface="NikoshBAN" pitchFamily="2" charset="0"/>
              </a:rPr>
              <a:t>।</a:t>
            </a:r>
            <a:endParaRPr lang="en-US" dirty="0">
              <a:latin typeface="NikoshBAN" pitchFamily="2" charset="0"/>
              <a:cs typeface="NikoshBAN" pitchFamily="2" charset="0"/>
            </a:endParaRPr>
          </a:p>
        </p:txBody>
      </p:sp>
      <p:pic>
        <p:nvPicPr>
          <p:cNvPr id="9" name="Picture 4" descr="C:\Users\Sumon\Desktop\Pic of Computer\download (11).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096000" y="133171"/>
            <a:ext cx="2837511" cy="283751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5257800" y="3144117"/>
            <a:ext cx="3505200" cy="646331"/>
          </a:xfrm>
          <a:prstGeom prst="rect">
            <a:avLst/>
          </a:prstGeom>
          <a:solidFill>
            <a:srgbClr val="92D050"/>
          </a:solidFill>
        </p:spPr>
        <p:txBody>
          <a:bodyPr wrap="square" rtlCol="0">
            <a:spAutoFit/>
          </a:bodyPr>
          <a:lstStyle/>
          <a:p>
            <a:r>
              <a:rPr lang="bn-BD" sz="3600" dirty="0" smtClean="0">
                <a:latin typeface="NikoshBAN" pitchFamily="2" charset="0"/>
                <a:cs typeface="NikoshBAN" pitchFamily="2" charset="0"/>
              </a:rPr>
              <a:t>লেডি অগাস্টা অ্যাডা</a:t>
            </a:r>
          </a:p>
        </p:txBody>
      </p:sp>
    </p:spTree>
    <p:extLst>
      <p:ext uri="{BB962C8B-B14F-4D97-AF65-F5344CB8AC3E}">
        <p14:creationId xmlns:p14="http://schemas.microsoft.com/office/powerpoint/2010/main" xmlns="" val="322428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740</TotalTime>
  <Words>603</Words>
  <Application>Microsoft Office PowerPoint</Application>
  <PresentationFormat>On-screen Show (4:3)</PresentationFormat>
  <Paragraphs>80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Sumon</dc:creator>
  <cp:lastModifiedBy>Windows User</cp:lastModifiedBy>
  <cp:revision>176</cp:revision>
  <dcterms:created xsi:type="dcterms:W3CDTF">2006-08-16T00:00:00Z</dcterms:created>
  <dcterms:modified xsi:type="dcterms:W3CDTF">2020-11-18T18:28:59Z</dcterms:modified>
</cp:coreProperties>
</file>