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3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7772" autoAdjust="0"/>
  </p:normalViewPr>
  <p:slideViewPr>
    <p:cSldViewPr snapToGrid="0">
      <p:cViewPr varScale="1">
        <p:scale>
          <a:sx n="78" d="100"/>
          <a:sy n="78" d="100"/>
        </p:scale>
        <p:origin x="821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C40D2F-C3C1-43EB-8E0F-23445B5BF79D}" type="datetimeFigureOut">
              <a:rPr lang="en-US" smtClean="0"/>
              <a:t>8/26/2021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40B91A-D6EF-4B23-987F-19B7D6C240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2962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40B91A-D6EF-4B23-987F-19B7D6C2406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3877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40B91A-D6EF-4B23-987F-19B7D6C2406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158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F5DB2-C4D8-471A-9506-0146D5A43452}" type="datetimeFigureOut">
              <a:rPr lang="en-US" smtClean="0"/>
              <a:t>8/26/2021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7A9D7546-29CE-44A8-AFE1-341762473B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5965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F5DB2-C4D8-471A-9506-0146D5A43452}" type="datetimeFigureOut">
              <a:rPr lang="en-US" smtClean="0"/>
              <a:t>8/26/2021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A9D7546-29CE-44A8-AFE1-341762473B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9756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F5DB2-C4D8-471A-9506-0146D5A43452}" type="datetimeFigureOut">
              <a:rPr lang="en-US" smtClean="0"/>
              <a:t>8/26/2021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A9D7546-29CE-44A8-AFE1-341762473B32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751450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F5DB2-C4D8-471A-9506-0146D5A43452}" type="datetimeFigureOut">
              <a:rPr lang="en-US" smtClean="0"/>
              <a:t>8/26/2021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A9D7546-29CE-44A8-AFE1-341762473B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8242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F5DB2-C4D8-471A-9506-0146D5A43452}" type="datetimeFigureOut">
              <a:rPr lang="en-US" smtClean="0"/>
              <a:t>8/26/2021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A9D7546-29CE-44A8-AFE1-341762473B32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436322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F5DB2-C4D8-471A-9506-0146D5A43452}" type="datetimeFigureOut">
              <a:rPr lang="en-US" smtClean="0"/>
              <a:t>8/26/2021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A9D7546-29CE-44A8-AFE1-341762473B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02225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F5DB2-C4D8-471A-9506-0146D5A43452}" type="datetimeFigureOut">
              <a:rPr lang="en-US" smtClean="0"/>
              <a:t>8/26/2021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D7546-29CE-44A8-AFE1-341762473B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226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F5DB2-C4D8-471A-9506-0146D5A43452}" type="datetimeFigureOut">
              <a:rPr lang="en-US" smtClean="0"/>
              <a:t>8/26/2021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D7546-29CE-44A8-AFE1-341762473B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8245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F5DB2-C4D8-471A-9506-0146D5A43452}" type="datetimeFigureOut">
              <a:rPr lang="en-US" smtClean="0"/>
              <a:t>8/26/2021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D7546-29CE-44A8-AFE1-341762473B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3712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F5DB2-C4D8-471A-9506-0146D5A43452}" type="datetimeFigureOut">
              <a:rPr lang="en-US" smtClean="0"/>
              <a:t>8/26/2021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A9D7546-29CE-44A8-AFE1-341762473B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8472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F5DB2-C4D8-471A-9506-0146D5A43452}" type="datetimeFigureOut">
              <a:rPr lang="en-US" smtClean="0"/>
              <a:t>8/26/2021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7A9D7546-29CE-44A8-AFE1-341762473B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409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F5DB2-C4D8-471A-9506-0146D5A43452}" type="datetimeFigureOut">
              <a:rPr lang="en-US" smtClean="0"/>
              <a:t>8/26/2021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7A9D7546-29CE-44A8-AFE1-341762473B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601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F5DB2-C4D8-471A-9506-0146D5A43452}" type="datetimeFigureOut">
              <a:rPr lang="en-US" smtClean="0"/>
              <a:t>8/26/2021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D7546-29CE-44A8-AFE1-341762473B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33505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F5DB2-C4D8-471A-9506-0146D5A43452}" type="datetimeFigureOut">
              <a:rPr lang="en-US" smtClean="0"/>
              <a:t>8/26/2021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D7546-29CE-44A8-AFE1-341762473B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837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F5DB2-C4D8-471A-9506-0146D5A43452}" type="datetimeFigureOut">
              <a:rPr lang="en-US" smtClean="0"/>
              <a:t>8/26/2021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D7546-29CE-44A8-AFE1-341762473B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282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F5DB2-C4D8-471A-9506-0146D5A43452}" type="datetimeFigureOut">
              <a:rPr lang="en-US" smtClean="0"/>
              <a:t>8/26/2021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A9D7546-29CE-44A8-AFE1-341762473B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3147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3F5DB2-C4D8-471A-9506-0146D5A43452}" type="datetimeFigureOut">
              <a:rPr lang="en-US" smtClean="0"/>
              <a:t>8/26/2021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7A9D7546-29CE-44A8-AFE1-341762473B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1401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4" r:id="rId1"/>
    <p:sldLayoutId id="2147483775" r:id="rId2"/>
    <p:sldLayoutId id="2147483776" r:id="rId3"/>
    <p:sldLayoutId id="2147483777" r:id="rId4"/>
    <p:sldLayoutId id="2147483778" r:id="rId5"/>
    <p:sldLayoutId id="2147483779" r:id="rId6"/>
    <p:sldLayoutId id="2147483780" r:id="rId7"/>
    <p:sldLayoutId id="2147483781" r:id="rId8"/>
    <p:sldLayoutId id="2147483782" r:id="rId9"/>
    <p:sldLayoutId id="2147483783" r:id="rId10"/>
    <p:sldLayoutId id="2147483784" r:id="rId11"/>
    <p:sldLayoutId id="2147483785" r:id="rId12"/>
    <p:sldLayoutId id="2147483786" r:id="rId13"/>
    <p:sldLayoutId id="2147483787" r:id="rId14"/>
    <p:sldLayoutId id="2147483788" r:id="rId15"/>
    <p:sldLayoutId id="214748378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176950" y="100473"/>
            <a:ext cx="9913545" cy="1239440"/>
          </a:xfrm>
          <a:prstGeom prst="round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chemeClr val="tx1"/>
                </a:solidFill>
              </a:rPr>
              <a:t>Teachers information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999653" y="1557196"/>
            <a:ext cx="3445599" cy="4336610"/>
          </a:xfrm>
          <a:prstGeom prst="roundRect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0" algn="just">
              <a:buFont typeface="Arial" pitchFamily="34" charset="0"/>
              <a:buNone/>
            </a:pPr>
            <a:r>
              <a:rPr lang="en-US" sz="2400" b="1" dirty="0" err="1" smtClean="0">
                <a:latin typeface="Book Antiqua" pitchFamily="18" charset="0"/>
              </a:rPr>
              <a:t>Mazada</a:t>
            </a:r>
            <a:r>
              <a:rPr lang="en-US" sz="2400" b="1" dirty="0" smtClean="0">
                <a:latin typeface="Book Antiqua" pitchFamily="18" charset="0"/>
              </a:rPr>
              <a:t> </a:t>
            </a:r>
            <a:r>
              <a:rPr lang="en-US" sz="2400" b="1" dirty="0" err="1" smtClean="0">
                <a:latin typeface="Book Antiqua" pitchFamily="18" charset="0"/>
              </a:rPr>
              <a:t>Akter</a:t>
            </a:r>
            <a:endParaRPr lang="en-US" sz="2400" b="1" dirty="0" smtClean="0">
              <a:latin typeface="Book Antiqua" pitchFamily="18" charset="0"/>
            </a:endParaRPr>
          </a:p>
          <a:p>
            <a:pPr indent="0" algn="just">
              <a:buFont typeface="Arial" pitchFamily="34" charset="0"/>
              <a:buNone/>
            </a:pPr>
            <a:r>
              <a:rPr lang="en-US" sz="2400" b="1" dirty="0" smtClean="0">
                <a:latin typeface="Book Antiqua" pitchFamily="18" charset="0"/>
              </a:rPr>
              <a:t>Lecturer (English)</a:t>
            </a:r>
          </a:p>
          <a:p>
            <a:pPr indent="0" algn="just">
              <a:buFont typeface="Arial" pitchFamily="34" charset="0"/>
              <a:buNone/>
            </a:pPr>
            <a:r>
              <a:rPr lang="en-US" sz="2400" b="1" dirty="0" err="1" smtClean="0">
                <a:latin typeface="Book Antiqua" pitchFamily="18" charset="0"/>
              </a:rPr>
              <a:t>Barabor</a:t>
            </a:r>
            <a:r>
              <a:rPr lang="en-US" sz="2400" b="1" dirty="0" smtClean="0">
                <a:latin typeface="Book Antiqua" pitchFamily="18" charset="0"/>
              </a:rPr>
              <a:t> </a:t>
            </a:r>
            <a:r>
              <a:rPr lang="en-US" sz="2400" b="1" dirty="0" err="1" smtClean="0">
                <a:latin typeface="Book Antiqua" pitchFamily="18" charset="0"/>
              </a:rPr>
              <a:t>alim</a:t>
            </a:r>
            <a:r>
              <a:rPr lang="en-US" sz="2400" b="1" dirty="0" smtClean="0">
                <a:latin typeface="Book Antiqua" pitchFamily="18" charset="0"/>
              </a:rPr>
              <a:t> </a:t>
            </a:r>
            <a:r>
              <a:rPr lang="en-US" sz="2400" b="1" dirty="0" err="1" smtClean="0">
                <a:latin typeface="Book Antiqua" pitchFamily="18" charset="0"/>
              </a:rPr>
              <a:t>Madrasha</a:t>
            </a:r>
            <a:endParaRPr lang="en-US" sz="2400" b="1" dirty="0" smtClean="0">
              <a:latin typeface="Book Antiqua" pitchFamily="18" charset="0"/>
            </a:endParaRPr>
          </a:p>
          <a:p>
            <a:pPr indent="0" algn="just">
              <a:buFont typeface="Arial" pitchFamily="34" charset="0"/>
              <a:buNone/>
            </a:pPr>
            <a:r>
              <a:rPr lang="en-US" sz="2400" b="1" dirty="0" smtClean="0">
                <a:latin typeface="Book Antiqua" pitchFamily="18" charset="0"/>
              </a:rPr>
              <a:t>Class : 1x</a:t>
            </a:r>
          </a:p>
          <a:p>
            <a:pPr indent="0" algn="just">
              <a:buFont typeface="Arial" pitchFamily="34" charset="0"/>
              <a:buNone/>
            </a:pPr>
            <a:r>
              <a:rPr lang="en-US" sz="2400" b="1" dirty="0" smtClean="0">
                <a:latin typeface="Book Antiqua" pitchFamily="18" charset="0"/>
              </a:rPr>
              <a:t>Subject : English 1</a:t>
            </a:r>
            <a:r>
              <a:rPr lang="en-US" sz="2400" b="1" baseline="30000" dirty="0" smtClean="0">
                <a:latin typeface="Book Antiqua" pitchFamily="18" charset="0"/>
              </a:rPr>
              <a:t>st</a:t>
            </a:r>
            <a:r>
              <a:rPr lang="en-US" sz="2400" b="1" dirty="0" smtClean="0">
                <a:latin typeface="Book Antiqua" pitchFamily="18" charset="0"/>
              </a:rPr>
              <a:t> paper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0823" y="1733739"/>
            <a:ext cx="3340012" cy="398352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723" y="1657339"/>
            <a:ext cx="3177350" cy="40599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8322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4077831"/>
            <a:ext cx="8458200" cy="2246769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US" sz="2800" dirty="0" smtClean="0"/>
              <a:t>Write synonyms of the following words: </a:t>
            </a:r>
          </a:p>
          <a:p>
            <a:r>
              <a:rPr lang="en-US" sz="2800" dirty="0" smtClean="0"/>
              <a:t>     String, warm, fade, granny, shout, wind.</a:t>
            </a:r>
          </a:p>
          <a:p>
            <a:endParaRPr lang="en-US" sz="2800" dirty="0" smtClean="0"/>
          </a:p>
          <a:p>
            <a:pPr>
              <a:buFont typeface="Wingdings" pitchFamily="2" charset="2"/>
              <a:buChar char="v"/>
            </a:pPr>
            <a:r>
              <a:rPr lang="en-US" sz="2800" dirty="0" smtClean="0"/>
              <a:t>Write a theme of the story.</a:t>
            </a:r>
          </a:p>
          <a:p>
            <a:pPr>
              <a:buFont typeface="Wingdings" pitchFamily="2" charset="2"/>
              <a:buChar char="v"/>
            </a:pPr>
            <a:endParaRPr lang="en-US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3010620" y="1128370"/>
            <a:ext cx="471864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u="sng" dirty="0" smtClean="0">
                <a:solidFill>
                  <a:srgbClr val="FF0000"/>
                </a:solidFill>
              </a:rPr>
              <a:t>Home Work</a:t>
            </a:r>
            <a:endParaRPr lang="en-US" sz="4400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8063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s (32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83923" y="985736"/>
            <a:ext cx="7772400" cy="5334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6127221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786008" y="904672"/>
            <a:ext cx="3356043" cy="4582482"/>
          </a:xfrm>
          <a:prstGeom prst="rect">
            <a:avLst/>
          </a:prstGeom>
          <a:solidFill>
            <a:schemeClr val="bg1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u="sng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Introduction of Lesson</a:t>
            </a:r>
          </a:p>
          <a:p>
            <a:pPr algn="ctr"/>
            <a:endParaRPr lang="en-US" sz="3200" b="1" u="sng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endParaRPr lang="en-US" sz="3200" b="1" u="sng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r>
              <a:rPr lang="en-US" sz="2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English </a:t>
            </a:r>
            <a:r>
              <a:rPr lang="en-US" sz="2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60000"/>
                    <a:lumOff val="40000"/>
                  </a:schemeClr>
                </a:solidFill>
              </a:rPr>
              <a:t>First Paper</a:t>
            </a:r>
          </a:p>
          <a:p>
            <a:pPr algn="ctr"/>
            <a:r>
              <a:rPr lang="en-US" sz="2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60000"/>
                    <a:lumOff val="40000"/>
                  </a:schemeClr>
                </a:solidFill>
              </a:rPr>
              <a:t>English for Today</a:t>
            </a:r>
          </a:p>
          <a:p>
            <a:pPr algn="ctr"/>
            <a:r>
              <a:rPr lang="en-US" sz="28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60000"/>
                    <a:lumOff val="40000"/>
                  </a:schemeClr>
                </a:solidFill>
              </a:rPr>
              <a:t>Alim</a:t>
            </a:r>
            <a:r>
              <a:rPr lang="en-US" sz="2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60000"/>
                    <a:lumOff val="40000"/>
                  </a:schemeClr>
                </a:solidFill>
              </a:rPr>
              <a:t> 1</a:t>
            </a:r>
            <a:r>
              <a:rPr lang="en-US" sz="2800" b="1" baseline="300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60000"/>
                    <a:lumOff val="40000"/>
                  </a:schemeClr>
                </a:solidFill>
              </a:rPr>
              <a:t>st</a:t>
            </a:r>
            <a:r>
              <a:rPr lang="en-US" sz="2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60000"/>
                    <a:lumOff val="40000"/>
                  </a:schemeClr>
                </a:solidFill>
              </a:rPr>
              <a:t> Year </a:t>
            </a:r>
          </a:p>
          <a:p>
            <a:pPr algn="ctr"/>
            <a:r>
              <a:rPr lang="en-US" sz="2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60000"/>
                    <a:lumOff val="40000"/>
                  </a:schemeClr>
                </a:solidFill>
              </a:rPr>
              <a:t>Time: 40m </a:t>
            </a:r>
          </a:p>
          <a:p>
            <a:pPr algn="ctr"/>
            <a:endParaRPr lang="en-US" sz="2800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pic>
        <p:nvPicPr>
          <p:cNvPr id="3" name="Picture 2" descr="images (2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14811"/>
            <a:ext cx="4572000" cy="467234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4" name="Picture 3" descr="images (30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70068" y="923722"/>
            <a:ext cx="3407923" cy="4454519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42265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s (3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8640" y="807396"/>
            <a:ext cx="4495800" cy="498468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3" name="Picture 2" descr="download (5).jpg"/>
          <p:cNvPicPr>
            <a:picLocks noChangeAspect="1"/>
          </p:cNvPicPr>
          <p:nvPr/>
        </p:nvPicPr>
        <p:blipFill>
          <a:blip r:embed="rId3">
            <a:lum/>
          </a:blip>
          <a:srcRect b="8434"/>
          <a:stretch>
            <a:fillRect/>
          </a:stretch>
        </p:blipFill>
        <p:spPr>
          <a:xfrm>
            <a:off x="6805156" y="807396"/>
            <a:ext cx="4343400" cy="5059249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53616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download (16).jpg"/>
          <p:cNvPicPr>
            <a:picLocks noChangeAspect="1"/>
          </p:cNvPicPr>
          <p:nvPr/>
        </p:nvPicPr>
        <p:blipFill>
          <a:blip r:embed="rId2"/>
          <a:srcRect r="359" b="3926"/>
          <a:stretch>
            <a:fillRect/>
          </a:stretch>
        </p:blipFill>
        <p:spPr>
          <a:xfrm>
            <a:off x="1767192" y="152400"/>
            <a:ext cx="8915400" cy="67056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3" name="TextBox 2"/>
          <p:cNvSpPr txBox="1"/>
          <p:nvPr/>
        </p:nvSpPr>
        <p:spPr>
          <a:xfrm>
            <a:off x="3150141" y="2474067"/>
            <a:ext cx="5943600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accent2"/>
                </a:solidFill>
              </a:rPr>
              <a:t>Unit : 4</a:t>
            </a:r>
          </a:p>
          <a:p>
            <a:pPr algn="ctr"/>
            <a:r>
              <a:rPr lang="en-US" sz="3600" dirty="0" smtClean="0">
                <a:solidFill>
                  <a:schemeClr val="accent3">
                    <a:lumMod val="75000"/>
                  </a:schemeClr>
                </a:solidFill>
              </a:rPr>
              <a:t>Lesson : 3</a:t>
            </a:r>
          </a:p>
          <a:p>
            <a:pPr algn="ctr"/>
            <a:r>
              <a:rPr lang="en-US" sz="4400" dirty="0" smtClean="0">
                <a:solidFill>
                  <a:schemeClr val="accent5">
                    <a:lumMod val="50000"/>
                  </a:schemeClr>
                </a:solidFill>
              </a:rPr>
              <a:t>Photograph</a:t>
            </a:r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852166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1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1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457200"/>
            <a:ext cx="7924800" cy="10156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6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Learning Outcomes</a:t>
            </a:r>
            <a:endParaRPr lang="en-US" sz="6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pic>
        <p:nvPicPr>
          <p:cNvPr id="3" name="Picture 2" descr="images (10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9238" y="1643975"/>
            <a:ext cx="8991600" cy="498056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</p:pic>
      <p:sp>
        <p:nvSpPr>
          <p:cNvPr id="4" name="TextBox 3"/>
          <p:cNvSpPr txBox="1"/>
          <p:nvPr/>
        </p:nvSpPr>
        <p:spPr>
          <a:xfrm>
            <a:off x="1828800" y="1828800"/>
            <a:ext cx="66294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</a:rPr>
              <a:t>Students will be able to learn about-     </a:t>
            </a:r>
          </a:p>
          <a:p>
            <a:pPr>
              <a:buFont typeface="Arial" pitchFamily="34" charset="0"/>
              <a:buChar char="•"/>
            </a:pPr>
            <a:r>
              <a:rPr lang="en-US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</a:rPr>
              <a:t> the meaning/synonym of      the hard words</a:t>
            </a:r>
          </a:p>
          <a:p>
            <a:pPr>
              <a:buFont typeface="Arial" pitchFamily="34" charset="0"/>
              <a:buChar char="•"/>
            </a:pPr>
            <a:r>
              <a:rPr lang="en-US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</a:rPr>
              <a:t>The story</a:t>
            </a:r>
          </a:p>
          <a:p>
            <a:pPr>
              <a:buFont typeface="Arial" pitchFamily="34" charset="0"/>
              <a:buChar char="•"/>
            </a:pPr>
            <a:r>
              <a:rPr lang="en-US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</a:rPr>
              <a:t> summary / theme</a:t>
            </a:r>
            <a:endParaRPr lang="en-US" sz="4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7941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/>
          <p:nvPr/>
        </p:nvSpPr>
        <p:spPr>
          <a:xfrm>
            <a:off x="2575051" y="138132"/>
            <a:ext cx="6956113" cy="6581735"/>
          </a:xfrm>
          <a:prstGeom prst="leftCircularArrow">
            <a:avLst>
              <a:gd name="adj1" fmla="val 5544"/>
              <a:gd name="adj2" fmla="val 330680"/>
              <a:gd name="adj3" fmla="val 15100027"/>
              <a:gd name="adj4" fmla="val 16621806"/>
              <a:gd name="adj5" fmla="val 5757"/>
            </a:avLst>
          </a:prstGeom>
        </p:spPr>
        <p:style>
          <a:lnRef idx="0">
            <a:schemeClr val="dk1">
              <a:hueOff val="0"/>
              <a:satOff val="0"/>
              <a:lumOff val="0"/>
              <a:alphaOff val="0"/>
            </a:schemeClr>
          </a:lnRef>
          <a:fillRef idx="1">
            <a:schemeClr val="accent2">
              <a:tint val="55000"/>
              <a:hueOff val="0"/>
              <a:satOff val="0"/>
              <a:lumOff val="0"/>
              <a:alphaOff val="0"/>
            </a:schemeClr>
          </a:fillRef>
          <a:effectRef idx="0">
            <a:schemeClr val="accent2">
              <a:tint val="55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3" name="Group 2"/>
          <p:cNvGrpSpPr/>
          <p:nvPr/>
        </p:nvGrpSpPr>
        <p:grpSpPr>
          <a:xfrm>
            <a:off x="6807979" y="435629"/>
            <a:ext cx="1247328" cy="623664"/>
            <a:chOff x="5174471" y="343185"/>
            <a:chExt cx="1247328" cy="623664"/>
          </a:xfrm>
        </p:grpSpPr>
        <p:sp>
          <p:nvSpPr>
            <p:cNvPr id="31" name="Rounded Rectangle 30"/>
            <p:cNvSpPr/>
            <p:nvPr/>
          </p:nvSpPr>
          <p:spPr>
            <a:xfrm>
              <a:off x="5174471" y="343185"/>
              <a:ext cx="1247328" cy="623664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2">
                <a:shade val="50000"/>
                <a:hueOff val="110129"/>
                <a:satOff val="-6572"/>
                <a:lumOff val="8311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2" name="Rounded Rectangle 5"/>
            <p:cNvSpPr/>
            <p:nvPr/>
          </p:nvSpPr>
          <p:spPr>
            <a:xfrm>
              <a:off x="5204916" y="373630"/>
              <a:ext cx="1186438" cy="56277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kern="1200" dirty="0" smtClean="0">
                  <a:solidFill>
                    <a:schemeClr val="tx1"/>
                  </a:solidFill>
                </a:rPr>
                <a:t>Warmth-</a:t>
              </a:r>
              <a:r>
                <a:rPr lang="en-US" sz="1600" kern="1200" dirty="0" err="1" smtClean="0">
                  <a:solidFill>
                    <a:schemeClr val="tx1"/>
                  </a:solidFill>
                </a:rPr>
                <a:t>temparature</a:t>
              </a:r>
              <a:endParaRPr lang="en-US" sz="16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7948031" y="1267972"/>
            <a:ext cx="1247328" cy="623664"/>
            <a:chOff x="6314523" y="1175528"/>
            <a:chExt cx="1247328" cy="623664"/>
          </a:xfrm>
        </p:grpSpPr>
        <p:sp>
          <p:nvSpPr>
            <p:cNvPr id="29" name="Rounded Rectangle 28"/>
            <p:cNvSpPr/>
            <p:nvPr/>
          </p:nvSpPr>
          <p:spPr>
            <a:xfrm>
              <a:off x="6314523" y="1175528"/>
              <a:ext cx="1247328" cy="623664"/>
            </a:xfrm>
            <a:prstGeom prst="round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2">
                <a:shade val="50000"/>
                <a:hueOff val="220257"/>
                <a:satOff val="-13145"/>
                <a:lumOff val="16623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0" name="Rounded Rectangle 7"/>
            <p:cNvSpPr/>
            <p:nvPr/>
          </p:nvSpPr>
          <p:spPr>
            <a:xfrm>
              <a:off x="6344968" y="1205973"/>
              <a:ext cx="1186438" cy="56277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kern="1200" dirty="0" smtClean="0">
                  <a:solidFill>
                    <a:schemeClr val="tx1"/>
                  </a:solidFill>
                </a:rPr>
                <a:t>Knitting-texture</a:t>
              </a:r>
              <a:endParaRPr lang="en-US" sz="20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8459960" y="2611402"/>
            <a:ext cx="1247328" cy="623664"/>
            <a:chOff x="6826452" y="2518958"/>
            <a:chExt cx="1247328" cy="623664"/>
          </a:xfrm>
        </p:grpSpPr>
        <p:sp>
          <p:nvSpPr>
            <p:cNvPr id="27" name="Rounded Rectangle 26"/>
            <p:cNvSpPr/>
            <p:nvPr/>
          </p:nvSpPr>
          <p:spPr>
            <a:xfrm>
              <a:off x="6826452" y="2518958"/>
              <a:ext cx="1247328" cy="623664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2">
                <a:shade val="50000"/>
                <a:hueOff val="330386"/>
                <a:satOff val="-19717"/>
                <a:lumOff val="24934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8" name="Rounded Rectangle 9"/>
            <p:cNvSpPr/>
            <p:nvPr/>
          </p:nvSpPr>
          <p:spPr>
            <a:xfrm>
              <a:off x="6856897" y="2549403"/>
              <a:ext cx="1186438" cy="56277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800" kern="1200" dirty="0" smtClean="0">
                  <a:solidFill>
                    <a:schemeClr val="tx1"/>
                  </a:solidFill>
                </a:rPr>
                <a:t>Wrinkle-curling</a:t>
              </a:r>
              <a:endParaRPr lang="en-US" sz="1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8322334" y="4071391"/>
            <a:ext cx="1247328" cy="623664"/>
            <a:chOff x="6688826" y="3978947"/>
            <a:chExt cx="1247328" cy="623664"/>
          </a:xfrm>
        </p:grpSpPr>
        <p:sp>
          <p:nvSpPr>
            <p:cNvPr id="25" name="Rounded Rectangle 24"/>
            <p:cNvSpPr/>
            <p:nvPr/>
          </p:nvSpPr>
          <p:spPr>
            <a:xfrm>
              <a:off x="6688826" y="3978947"/>
              <a:ext cx="1247328" cy="623664"/>
            </a:xfrm>
            <a:prstGeom prst="roundRect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rgbClr r="0" g="0" b="0"/>
            </a:lnRef>
            <a:fillRef idx="1">
              <a:schemeClr val="accent2">
                <a:shade val="50000"/>
                <a:hueOff val="440514"/>
                <a:satOff val="-26289"/>
                <a:lumOff val="33246"/>
                <a:alphaOff val="0"/>
              </a:schemeClr>
            </a:fillRef>
            <a:effectRef idx="0">
              <a:schemeClr val="accent2">
                <a:shade val="50000"/>
                <a:hueOff val="440514"/>
                <a:satOff val="-26289"/>
                <a:lumOff val="33246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6" name="Rounded Rectangle 11"/>
            <p:cNvSpPr/>
            <p:nvPr/>
          </p:nvSpPr>
          <p:spPr>
            <a:xfrm>
              <a:off x="6719271" y="4009392"/>
              <a:ext cx="1186438" cy="56277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800" kern="1200" dirty="0" smtClean="0">
                  <a:solidFill>
                    <a:schemeClr val="tx1"/>
                  </a:solidFill>
                </a:rPr>
                <a:t>Fade-turn pale</a:t>
              </a:r>
              <a:endParaRPr lang="en-US" sz="1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7459617" y="5290097"/>
            <a:ext cx="1937302" cy="623664"/>
            <a:chOff x="5826109" y="5197653"/>
            <a:chExt cx="1247328" cy="623664"/>
          </a:xfrm>
        </p:grpSpPr>
        <p:sp>
          <p:nvSpPr>
            <p:cNvPr id="23" name="Rounded Rectangle 22"/>
            <p:cNvSpPr/>
            <p:nvPr/>
          </p:nvSpPr>
          <p:spPr>
            <a:xfrm>
              <a:off x="5826109" y="5197653"/>
              <a:ext cx="1247328" cy="623664"/>
            </a:xfrm>
            <a:prstGeom prst="roundRect">
              <a:avLst/>
            </a:prstGeom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rgbClr r="0" g="0" b="0"/>
            </a:lnRef>
            <a:fillRef idx="1">
              <a:schemeClr val="accent2">
                <a:shade val="50000"/>
                <a:hueOff val="550643"/>
                <a:satOff val="-32862"/>
                <a:lumOff val="41557"/>
                <a:alphaOff val="0"/>
              </a:schemeClr>
            </a:fillRef>
            <a:effectRef idx="0">
              <a:schemeClr val="accent2">
                <a:shade val="50000"/>
                <a:hueOff val="550643"/>
                <a:satOff val="-32862"/>
                <a:lumOff val="41557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4" name="Rounded Rectangle 13"/>
            <p:cNvSpPr/>
            <p:nvPr/>
          </p:nvSpPr>
          <p:spPr>
            <a:xfrm>
              <a:off x="5856554" y="5228098"/>
              <a:ext cx="1186438" cy="56277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800" kern="1200" dirty="0" smtClean="0">
                  <a:solidFill>
                    <a:schemeClr val="tx1"/>
                  </a:solidFill>
                </a:rPr>
                <a:t>Exception-departure</a:t>
              </a:r>
              <a:endParaRPr lang="en-US" sz="1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3462383" y="5282562"/>
            <a:ext cx="1247328" cy="623664"/>
            <a:chOff x="1828875" y="5190118"/>
            <a:chExt cx="1247328" cy="623664"/>
          </a:xfrm>
        </p:grpSpPr>
        <p:sp>
          <p:nvSpPr>
            <p:cNvPr id="21" name="Rounded Rectangle 20"/>
            <p:cNvSpPr/>
            <p:nvPr/>
          </p:nvSpPr>
          <p:spPr>
            <a:xfrm>
              <a:off x="1828875" y="5190118"/>
              <a:ext cx="1247328" cy="623664"/>
            </a:xfrm>
            <a:prstGeom prst="roundRect">
              <a:avLst/>
            </a:prstGeom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rgbClr r="0" g="0" b="0"/>
            </a:lnRef>
            <a:fillRef idx="1">
              <a:schemeClr val="accent2">
                <a:shade val="50000"/>
                <a:hueOff val="550643"/>
                <a:satOff val="-32862"/>
                <a:lumOff val="41557"/>
                <a:alphaOff val="0"/>
              </a:schemeClr>
            </a:fillRef>
            <a:effectRef idx="0">
              <a:schemeClr val="accent2">
                <a:shade val="50000"/>
                <a:hueOff val="550643"/>
                <a:satOff val="-32862"/>
                <a:lumOff val="41557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2" name="Rounded Rectangle 15"/>
            <p:cNvSpPr/>
            <p:nvPr/>
          </p:nvSpPr>
          <p:spPr>
            <a:xfrm>
              <a:off x="1859320" y="5220563"/>
              <a:ext cx="1186438" cy="56277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800" kern="1200" dirty="0" smtClean="0">
                  <a:solidFill>
                    <a:schemeClr val="tx1"/>
                  </a:solidFill>
                </a:rPr>
                <a:t>Trouble-sorrow</a:t>
              </a:r>
              <a:endParaRPr lang="en-US" sz="1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2626864" y="3667329"/>
            <a:ext cx="1770038" cy="1040318"/>
            <a:chOff x="993356" y="3810791"/>
            <a:chExt cx="1247328" cy="804411"/>
          </a:xfrm>
        </p:grpSpPr>
        <p:sp>
          <p:nvSpPr>
            <p:cNvPr id="19" name="Rounded Rectangle 18"/>
            <p:cNvSpPr/>
            <p:nvPr/>
          </p:nvSpPr>
          <p:spPr>
            <a:xfrm>
              <a:off x="993356" y="3991538"/>
              <a:ext cx="1247328" cy="623664"/>
            </a:xfrm>
            <a:prstGeom prst="round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2">
                <a:shade val="50000"/>
                <a:hueOff val="440514"/>
                <a:satOff val="-26289"/>
                <a:lumOff val="33246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0" name="Rounded Rectangle 17"/>
            <p:cNvSpPr/>
            <p:nvPr/>
          </p:nvSpPr>
          <p:spPr>
            <a:xfrm>
              <a:off x="1023801" y="3810791"/>
              <a:ext cx="1186438" cy="77396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kern="1200" dirty="0" smtClean="0">
                  <a:solidFill>
                    <a:schemeClr val="tx1"/>
                  </a:solidFill>
                </a:rPr>
                <a:t>Common-general</a:t>
              </a:r>
              <a:endParaRPr lang="en-US" sz="20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2484712" y="2704655"/>
            <a:ext cx="1247328" cy="623664"/>
            <a:chOff x="851204" y="2612211"/>
            <a:chExt cx="1247328" cy="623664"/>
          </a:xfrm>
        </p:grpSpPr>
        <p:sp>
          <p:nvSpPr>
            <p:cNvPr id="17" name="Rounded Rectangle 16"/>
            <p:cNvSpPr/>
            <p:nvPr/>
          </p:nvSpPr>
          <p:spPr>
            <a:xfrm>
              <a:off x="851204" y="2612211"/>
              <a:ext cx="1247328" cy="623664"/>
            </a:xfrm>
            <a:prstGeom prst="roundRect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2">
                <a:shade val="50000"/>
                <a:hueOff val="330386"/>
                <a:satOff val="-19717"/>
                <a:lumOff val="24934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8" name="Rounded Rectangle 19"/>
            <p:cNvSpPr/>
            <p:nvPr/>
          </p:nvSpPr>
          <p:spPr>
            <a:xfrm>
              <a:off x="881649" y="2642656"/>
              <a:ext cx="1186438" cy="56277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kern="1200" dirty="0" smtClean="0">
                  <a:solidFill>
                    <a:schemeClr val="tx1"/>
                  </a:solidFill>
                </a:rPr>
                <a:t>Wallop-bang</a:t>
              </a:r>
              <a:endParaRPr lang="en-US" sz="20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2925094" y="1384914"/>
            <a:ext cx="1247328" cy="623664"/>
            <a:chOff x="1291586" y="1292470"/>
            <a:chExt cx="1247328" cy="623664"/>
          </a:xfrm>
        </p:grpSpPr>
        <p:sp>
          <p:nvSpPr>
            <p:cNvPr id="15" name="Rounded Rectangle 14"/>
            <p:cNvSpPr/>
            <p:nvPr/>
          </p:nvSpPr>
          <p:spPr>
            <a:xfrm>
              <a:off x="1291586" y="1292470"/>
              <a:ext cx="1247328" cy="623664"/>
            </a:xfrm>
            <a:prstGeom prst="round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2">
                <a:shade val="50000"/>
                <a:hueOff val="220257"/>
                <a:satOff val="-13145"/>
                <a:lumOff val="16623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6" name="Rounded Rectangle 21"/>
            <p:cNvSpPr/>
            <p:nvPr/>
          </p:nvSpPr>
          <p:spPr>
            <a:xfrm>
              <a:off x="1322031" y="1322915"/>
              <a:ext cx="1186438" cy="56277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kern="1200" dirty="0" smtClean="0">
                  <a:solidFill>
                    <a:schemeClr val="tx1"/>
                  </a:solidFill>
                </a:rPr>
                <a:t>Bow-rainbow</a:t>
              </a:r>
              <a:endParaRPr lang="en-US" sz="20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3933295" y="388486"/>
            <a:ext cx="1247328" cy="623664"/>
            <a:chOff x="2299787" y="296042"/>
            <a:chExt cx="1247328" cy="623664"/>
          </a:xfrm>
        </p:grpSpPr>
        <p:sp>
          <p:nvSpPr>
            <p:cNvPr id="13" name="Rounded Rectangle 12"/>
            <p:cNvSpPr/>
            <p:nvPr/>
          </p:nvSpPr>
          <p:spPr>
            <a:xfrm>
              <a:off x="2299787" y="296042"/>
              <a:ext cx="1247328" cy="623664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2">
                <a:shade val="50000"/>
                <a:hueOff val="110129"/>
                <a:satOff val="-6572"/>
                <a:lumOff val="8311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4" name="Rounded Rectangle 23"/>
            <p:cNvSpPr/>
            <p:nvPr/>
          </p:nvSpPr>
          <p:spPr>
            <a:xfrm>
              <a:off x="2330232" y="326487"/>
              <a:ext cx="1186438" cy="56277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kern="1200" dirty="0" smtClean="0">
                  <a:solidFill>
                    <a:schemeClr val="tx1"/>
                  </a:solidFill>
                </a:rPr>
                <a:t>Silence-shut up</a:t>
              </a:r>
            </a:p>
          </p:txBody>
        </p:sp>
      </p:grpSp>
      <p:sp>
        <p:nvSpPr>
          <p:cNvPr id="33" name="Rectangle 32"/>
          <p:cNvSpPr/>
          <p:nvPr/>
        </p:nvSpPr>
        <p:spPr>
          <a:xfrm>
            <a:off x="5060306" y="2320666"/>
            <a:ext cx="2677588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Word meaning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61286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19509" y="4218316"/>
            <a:ext cx="86868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/>
              <a:t>Story &amp; Summary Discussion</a:t>
            </a:r>
            <a:endParaRPr lang="en-US" sz="5400" dirty="0"/>
          </a:p>
        </p:txBody>
      </p:sp>
      <p:pic>
        <p:nvPicPr>
          <p:cNvPr id="3" name="Picture 2" descr="download (3).jpg"/>
          <p:cNvPicPr>
            <a:picLocks noChangeAspect="1"/>
          </p:cNvPicPr>
          <p:nvPr/>
        </p:nvPicPr>
        <p:blipFill>
          <a:blip r:embed="rId3"/>
          <a:srcRect r="-629" b="10624"/>
          <a:stretch>
            <a:fillRect/>
          </a:stretch>
        </p:blipFill>
        <p:spPr>
          <a:xfrm>
            <a:off x="7476226" y="0"/>
            <a:ext cx="3886200" cy="6705600"/>
          </a:xfrm>
          <a:prstGeom prst="rect">
            <a:avLst/>
          </a:prstGeom>
        </p:spPr>
      </p:pic>
      <p:pic>
        <p:nvPicPr>
          <p:cNvPr id="4" name="Picture 3" descr="download (23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96219" y="470858"/>
            <a:ext cx="5029200" cy="3276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7030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1371600"/>
            <a:ext cx="8763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en-US" sz="2800" dirty="0" smtClean="0"/>
              <a:t>  Write the name of the flowers which were at the girl’s     feet.</a:t>
            </a:r>
          </a:p>
          <a:p>
            <a:pPr>
              <a:buFont typeface="Wingdings" pitchFamily="2" charset="2"/>
              <a:buChar char="q"/>
            </a:pPr>
            <a:endParaRPr lang="en-US" sz="2800" dirty="0" smtClean="0"/>
          </a:p>
          <a:p>
            <a:pPr>
              <a:buFont typeface="Wingdings" pitchFamily="2" charset="2"/>
              <a:buChar char="q"/>
            </a:pPr>
            <a:r>
              <a:rPr lang="en-US" sz="2800" dirty="0" smtClean="0"/>
              <a:t> Describe about the grandmother and the boy in your own words.</a:t>
            </a:r>
          </a:p>
          <a:p>
            <a:endParaRPr lang="en-US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2819400" y="228600"/>
            <a:ext cx="4953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7030A0"/>
                </a:solidFill>
              </a:rPr>
              <a:t>Class Work</a:t>
            </a:r>
            <a:endParaRPr lang="en-US" sz="4000" dirty="0">
              <a:solidFill>
                <a:srgbClr val="7030A0"/>
              </a:solidFill>
            </a:endParaRPr>
          </a:p>
        </p:txBody>
      </p:sp>
      <p:pic>
        <p:nvPicPr>
          <p:cNvPr id="4" name="Picture 3" descr="download (4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11328" y="3753506"/>
            <a:ext cx="4343400" cy="2590800"/>
          </a:xfrm>
          <a:prstGeom prst="rect">
            <a:avLst/>
          </a:prstGeom>
        </p:spPr>
      </p:pic>
      <p:pic>
        <p:nvPicPr>
          <p:cNvPr id="5" name="Picture 4" descr="download (17).jpg"/>
          <p:cNvPicPr>
            <a:picLocks noChangeAspect="1"/>
          </p:cNvPicPr>
          <p:nvPr/>
        </p:nvPicPr>
        <p:blipFill>
          <a:blip r:embed="rId3"/>
          <a:srcRect b="8696"/>
          <a:stretch>
            <a:fillRect/>
          </a:stretch>
        </p:blipFill>
        <p:spPr>
          <a:xfrm>
            <a:off x="1059611" y="3753506"/>
            <a:ext cx="4572000" cy="259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398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0" y="221159"/>
            <a:ext cx="434339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u="sng" dirty="0" smtClean="0">
                <a:solidFill>
                  <a:schemeClr val="accent5">
                    <a:lumMod val="50000"/>
                  </a:schemeClr>
                </a:solidFill>
              </a:rPr>
              <a:t>Evaluation</a:t>
            </a:r>
            <a:endParaRPr lang="en-US" sz="4000" u="sng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90600" y="1143000"/>
            <a:ext cx="74676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400" dirty="0" smtClean="0"/>
              <a:t> When was the cool breeze blowing? </a:t>
            </a:r>
          </a:p>
          <a:p>
            <a:pPr>
              <a:buFont typeface="Wingdings" pitchFamily="2" charset="2"/>
              <a:buChar char="Ø"/>
            </a:pPr>
            <a:endParaRPr lang="en-US" sz="2400" dirty="0" smtClean="0"/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What flowers were at girl’s feet? </a:t>
            </a:r>
          </a:p>
          <a:p>
            <a:pPr>
              <a:buFont typeface="Wingdings" pitchFamily="2" charset="2"/>
              <a:buChar char="Ø"/>
            </a:pPr>
            <a:endParaRPr lang="en-US" sz="2400" dirty="0" smtClean="0"/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How was the girl in the photograph? </a:t>
            </a:r>
          </a:p>
          <a:p>
            <a:endParaRPr lang="en-US" sz="2400" dirty="0" smtClean="0"/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Who has been referred to by cold lady?</a:t>
            </a:r>
            <a:endParaRPr lang="en-US" sz="2400" dirty="0"/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3899" y="3820656"/>
            <a:ext cx="8991600" cy="259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2177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24</TotalTime>
  <Words>174</Words>
  <Application>Microsoft Office PowerPoint</Application>
  <PresentationFormat>Widescreen</PresentationFormat>
  <Paragraphs>52</Paragraphs>
  <Slides>11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Book Antiqua</vt:lpstr>
      <vt:lpstr>Calibri</vt:lpstr>
      <vt:lpstr>Century Gothic</vt:lpstr>
      <vt:lpstr>Wingdings</vt:lpstr>
      <vt:lpstr>Wingdings 3</vt:lpstr>
      <vt:lpstr>Wisp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Pc Abc</dc:creator>
  <cp:lastModifiedBy>Pc Abc</cp:lastModifiedBy>
  <cp:revision>2</cp:revision>
  <dcterms:created xsi:type="dcterms:W3CDTF">2021-08-26T13:43:53Z</dcterms:created>
  <dcterms:modified xsi:type="dcterms:W3CDTF">2021-08-26T14:08:35Z</dcterms:modified>
</cp:coreProperties>
</file>