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2" r:id="rId4"/>
    <p:sldId id="263" r:id="rId5"/>
    <p:sldId id="264" r:id="rId6"/>
    <p:sldId id="259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62400" y="129570"/>
            <a:ext cx="4038600" cy="1569660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en-US" sz="9600" dirty="0" smtClean="0"/>
              <a:t>স্বাগতম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283217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1905000" y="76200"/>
            <a:ext cx="5257800" cy="685800"/>
          </a:xfrm>
          <a:prstGeom prst="wedgeEllipseCallout">
            <a:avLst>
              <a:gd name="adj1" fmla="val -36489"/>
              <a:gd name="adj2" fmla="val 11320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3600" dirty="0" smtClean="0">
                <a:solidFill>
                  <a:schemeClr val="tx1"/>
                </a:solidFill>
              </a:rPr>
              <a:t>معرفة</a:t>
            </a:r>
            <a:r>
              <a:rPr lang="bn-BD" sz="3600" dirty="0" smtClean="0"/>
              <a:t> </a:t>
            </a:r>
            <a:r>
              <a:rPr lang="bn-BD" sz="3600" dirty="0" smtClean="0">
                <a:solidFill>
                  <a:schemeClr val="tx1"/>
                </a:solidFill>
              </a:rPr>
              <a:t>এর প্রকার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348997"/>
            <a:ext cx="44958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ar-SA" sz="2400" dirty="0" smtClean="0"/>
              <a:t>معرفة</a:t>
            </a:r>
            <a:r>
              <a:rPr lang="bn-BD" dirty="0" smtClean="0"/>
              <a:t> </a:t>
            </a:r>
            <a:r>
              <a:rPr lang="bn-BD" sz="2000" dirty="0" smtClean="0"/>
              <a:t>সাত প্রকার । যেমন </a:t>
            </a:r>
            <a:r>
              <a:rPr lang="bn-BD" dirty="0" smtClean="0"/>
              <a:t>-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972040"/>
            <a:ext cx="6726382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১,</a:t>
            </a:r>
            <a:r>
              <a:rPr lang="ar-SA" sz="2400" dirty="0" smtClean="0"/>
              <a:t> المضمرات</a:t>
            </a:r>
            <a:r>
              <a:rPr lang="bn-BD" sz="2400" dirty="0" smtClean="0"/>
              <a:t> সর্বনামসমূহ ।যেমন- </a:t>
            </a:r>
            <a:r>
              <a:rPr lang="ar-SA" sz="2400" dirty="0" smtClean="0"/>
              <a:t> قل </a:t>
            </a:r>
            <a:r>
              <a:rPr lang="ar-SA" sz="2400" dirty="0" smtClean="0">
                <a:solidFill>
                  <a:srgbClr val="FF0000"/>
                </a:solidFill>
              </a:rPr>
              <a:t>هو</a:t>
            </a:r>
            <a:r>
              <a:rPr lang="ar-SA" sz="2400" dirty="0" smtClean="0"/>
              <a:t> الله احد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590800"/>
            <a:ext cx="6726382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ar-SA" sz="2400" dirty="0" smtClean="0"/>
              <a:t>২</a:t>
            </a:r>
            <a:r>
              <a:rPr lang="bn-BD" sz="2400" dirty="0" smtClean="0"/>
              <a:t>, </a:t>
            </a:r>
            <a:r>
              <a:rPr lang="ar-SA" sz="2400" dirty="0" smtClean="0"/>
              <a:t>الاعلام</a:t>
            </a:r>
            <a:r>
              <a:rPr lang="bn-BD" sz="2400" dirty="0" smtClean="0"/>
              <a:t> সকল প্রকার নামবাচক বিশেষ্য ।যেমন – </a:t>
            </a:r>
            <a:r>
              <a:rPr lang="ar-SA" sz="2400" dirty="0" smtClean="0">
                <a:solidFill>
                  <a:srgbClr val="FF0000"/>
                </a:solidFill>
              </a:rPr>
              <a:t>راشد</a:t>
            </a:r>
            <a:r>
              <a:rPr lang="ar-SA" sz="2400" dirty="0" smtClean="0"/>
              <a:t>, </a:t>
            </a:r>
            <a:r>
              <a:rPr lang="ar-SA" sz="2400" dirty="0" smtClean="0">
                <a:solidFill>
                  <a:srgbClr val="FF0000"/>
                </a:solidFill>
              </a:rPr>
              <a:t>بكر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454247"/>
            <a:ext cx="39243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৩,</a:t>
            </a:r>
            <a:r>
              <a:rPr lang="ar-SA" sz="2400" dirty="0" smtClean="0"/>
              <a:t> اسم الاشارة</a:t>
            </a:r>
            <a:r>
              <a:rPr lang="bn-BD" sz="2400" dirty="0" smtClean="0"/>
              <a:t> যেমন – </a:t>
            </a:r>
            <a:r>
              <a:rPr lang="ar-SA" sz="2400" dirty="0" smtClean="0">
                <a:solidFill>
                  <a:srgbClr val="FF0000"/>
                </a:solidFill>
              </a:rPr>
              <a:t>هذا</a:t>
            </a:r>
            <a:r>
              <a:rPr lang="ar-SA" sz="2400" dirty="0" smtClean="0"/>
              <a:t> قلم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4089552"/>
            <a:ext cx="68580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ar-SA" sz="2400" dirty="0" smtClean="0"/>
              <a:t>৪</a:t>
            </a:r>
            <a:r>
              <a:rPr lang="bn-BD" sz="2400" dirty="0" smtClean="0"/>
              <a:t>,</a:t>
            </a:r>
            <a:r>
              <a:rPr lang="ar-SA" sz="2400" dirty="0" smtClean="0"/>
              <a:t>الاسم الموصول</a:t>
            </a:r>
            <a:r>
              <a:rPr lang="bn-BD" sz="2400" dirty="0" smtClean="0"/>
              <a:t> যেমন – </a:t>
            </a:r>
            <a:r>
              <a:rPr lang="ar-SA" sz="2400" dirty="0" smtClean="0">
                <a:solidFill>
                  <a:srgbClr val="FF0000"/>
                </a:solidFill>
              </a:rPr>
              <a:t>الذي</a:t>
            </a:r>
            <a:r>
              <a:rPr lang="ar-SA" sz="2400" dirty="0" smtClean="0"/>
              <a:t> دخل في البيت هو تاجر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4657635"/>
            <a:ext cx="80010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ar-SA" sz="2400" dirty="0" smtClean="0"/>
              <a:t>5</a:t>
            </a:r>
            <a:r>
              <a:rPr lang="bn-BD" sz="2400" dirty="0" smtClean="0"/>
              <a:t>, </a:t>
            </a:r>
            <a:r>
              <a:rPr lang="ar-SA" sz="2400" dirty="0" smtClean="0"/>
              <a:t>المعرف باللام</a:t>
            </a:r>
            <a:r>
              <a:rPr lang="bn-BD" sz="2400" dirty="0" smtClean="0"/>
              <a:t> আলিফ ও লামযুক্ত মারেফা ।যেমন-</a:t>
            </a:r>
            <a:r>
              <a:rPr lang="ar-SA" sz="2400" dirty="0" smtClean="0">
                <a:solidFill>
                  <a:srgbClr val="FF0000"/>
                </a:solidFill>
              </a:rPr>
              <a:t>ال</a:t>
            </a:r>
            <a:r>
              <a:rPr lang="ar-SA" sz="2400" dirty="0" smtClean="0"/>
              <a:t>رجل جاء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88818" y="5234271"/>
            <a:ext cx="68580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৬,</a:t>
            </a:r>
            <a:r>
              <a:rPr lang="ar-SA" sz="2800" dirty="0" smtClean="0"/>
              <a:t>مضاف </a:t>
            </a:r>
            <a:r>
              <a:rPr lang="bn-BD" sz="2800" dirty="0" smtClean="0"/>
              <a:t> সম্বন্ধ পদ ।যেমন- </a:t>
            </a:r>
            <a:r>
              <a:rPr lang="ar-SA" sz="2800" dirty="0" smtClean="0">
                <a:solidFill>
                  <a:srgbClr val="FF0000"/>
                </a:solidFill>
              </a:rPr>
              <a:t>غلام سعيد</a:t>
            </a:r>
            <a:r>
              <a:rPr lang="ar-SA" sz="2800" dirty="0" smtClean="0"/>
              <a:t> </a:t>
            </a:r>
            <a:r>
              <a:rPr lang="bn-BD" sz="2800" dirty="0" smtClean="0"/>
              <a:t> 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5912960"/>
            <a:ext cx="58674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৭,</a:t>
            </a:r>
            <a:r>
              <a:rPr lang="ar-SA" sz="2800" dirty="0" smtClean="0"/>
              <a:t> معرف بالنداء </a:t>
            </a:r>
            <a:r>
              <a:rPr lang="bn-BD" sz="2800" dirty="0" smtClean="0"/>
              <a:t> যেমন – </a:t>
            </a:r>
            <a:r>
              <a:rPr lang="ar-SA" sz="2800" dirty="0" smtClean="0">
                <a:solidFill>
                  <a:srgbClr val="FF0000"/>
                </a:solidFill>
              </a:rPr>
              <a:t>يا</a:t>
            </a:r>
            <a:r>
              <a:rPr lang="ar-SA" sz="2800" dirty="0" smtClean="0"/>
              <a:t> عبد الله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01590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09800" y="228600"/>
            <a:ext cx="4572000" cy="990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</a:rPr>
              <a:t>একক কাজ 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7864" y="1447800"/>
            <a:ext cx="4492336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১, </a:t>
            </a:r>
            <a:r>
              <a:rPr lang="ar-SA" sz="2400" dirty="0" smtClean="0"/>
              <a:t>معرفة </a:t>
            </a:r>
            <a:r>
              <a:rPr lang="bn-BD" sz="2400" dirty="0" smtClean="0"/>
              <a:t> শব্দের অর্থ কি ?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145268"/>
            <a:ext cx="44958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মারেফা শব্দের অর্থ – নিদিষ্ট  ।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07473" y="2754868"/>
            <a:ext cx="4502728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২,নাকেরা শব্দের অর্থ কি ?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07473" y="3315652"/>
            <a:ext cx="4492337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নাকেরা শব্দের অর্থ – অনিদিষ্ট ।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07473" y="3953185"/>
            <a:ext cx="6930736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৩, নিদিষ্ট ও অনিদিষ্টের ভিত্তিতে এসেম কত প্রকার </a:t>
            </a:r>
            <a:r>
              <a:rPr lang="bn-BD" dirty="0" smtClean="0"/>
              <a:t>?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0154" y="4509700"/>
            <a:ext cx="6577446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 </a:t>
            </a:r>
            <a:r>
              <a:rPr lang="bn-BD" sz="2400" dirty="0"/>
              <a:t>নিদিষ্ট ও অনিদিষ্টের ভিত্তিতে </a:t>
            </a:r>
            <a:r>
              <a:rPr lang="bn-BD" sz="2400" dirty="0" smtClean="0"/>
              <a:t>এসেম দুই প্রকার ।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95350" y="5066389"/>
            <a:ext cx="4672446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৪,মারেফা কত প্রকার ?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869373" y="5800405"/>
            <a:ext cx="47244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2400" dirty="0" smtClean="0"/>
              <a:t>মারেফা সাত প্রকার 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0109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438400" y="228600"/>
            <a:ext cx="4495800" cy="1066800"/>
          </a:xfrm>
          <a:prstGeom prst="flowChartPunchedTap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দলগত কাজ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8764" y="1750366"/>
            <a:ext cx="849283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নিন্মোক্ত শব্দগুলো থেকে মারেফা ও নাকেরা শব্দগুলো আলাদা কর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98764" y="3581400"/>
            <a:ext cx="80010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ar-SA" sz="4800" dirty="0" smtClean="0"/>
              <a:t>قلم –اسد – رجل – سمير – الحمل –الجمل – اجتهاد -  حصان – طفل – المعلم – داكا –كعبة </a:t>
            </a:r>
            <a:endParaRPr lang="en-US" sz="4800" dirty="0"/>
          </a:p>
        </p:txBody>
      </p:sp>
      <p:sp>
        <p:nvSpPr>
          <p:cNvPr id="6" name="Down Arrow 5"/>
          <p:cNvSpPr/>
          <p:nvPr/>
        </p:nvSpPr>
        <p:spPr>
          <a:xfrm>
            <a:off x="4516444" y="2286000"/>
            <a:ext cx="484632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016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ecision 2"/>
          <p:cNvSpPr/>
          <p:nvPr/>
        </p:nvSpPr>
        <p:spPr>
          <a:xfrm>
            <a:off x="2362200" y="152400"/>
            <a:ext cx="4267200" cy="144780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মূল্যায়ন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2133600"/>
            <a:ext cx="67056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bn-BD" sz="2400" dirty="0" smtClean="0"/>
              <a:t>১, </a:t>
            </a:r>
            <a:r>
              <a:rPr lang="bn-BD" sz="2400" dirty="0"/>
              <a:t>নিদিষ্ট ও অনিদিষ্টের ভিত্তিতে এসেম কত প্রকার </a:t>
            </a:r>
            <a:r>
              <a:rPr lang="bn-BD" sz="2400" dirty="0" smtClean="0"/>
              <a:t>?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406236" y="2854218"/>
            <a:ext cx="439399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bn-BD" sz="2400" dirty="0" smtClean="0"/>
              <a:t>২,মারেফা </a:t>
            </a:r>
            <a:r>
              <a:rPr lang="bn-BD" sz="2400" dirty="0"/>
              <a:t>কত প্রকার </a:t>
            </a:r>
            <a:r>
              <a:rPr lang="bn-BD" sz="2400" dirty="0" smtClean="0"/>
              <a:t>?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371600" y="3613666"/>
            <a:ext cx="386516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bn-BD" sz="2400" dirty="0" smtClean="0"/>
              <a:t>৩, </a:t>
            </a:r>
            <a:r>
              <a:rPr lang="ar-SA" sz="2400" dirty="0"/>
              <a:t>معرفة </a:t>
            </a:r>
            <a:r>
              <a:rPr lang="bn-BD" sz="2400" dirty="0"/>
              <a:t> শব্দের অর্থ কি ?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361568" y="4419600"/>
            <a:ext cx="387519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bn-BD" sz="2400" dirty="0" smtClean="0"/>
              <a:t>৪,নাকেরা </a:t>
            </a:r>
            <a:r>
              <a:rPr lang="bn-BD" sz="2400" dirty="0"/>
              <a:t>শব্দের অর্থ কি ?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361568" y="5121717"/>
            <a:ext cx="43434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৫, মারেফা কাকে বলে 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361568" y="5756701"/>
            <a:ext cx="43434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৬, নাকেরা কাকে বলে 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3108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143000"/>
            <a:ext cx="6781800" cy="451485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348345" y="45027"/>
            <a:ext cx="4419600" cy="838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বাড়ির কাজ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5980607"/>
            <a:ext cx="76962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মারেফা এর প্রকারভেদ উদাহরন সহ আলোচনা করবে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54671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381000"/>
            <a:ext cx="8686800" cy="6248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0" y="3048000"/>
            <a:ext cx="3429000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r>
              <a:rPr lang="bn-BD" sz="6600" dirty="0" smtClean="0"/>
              <a:t>ধন্যবাদ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46646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0491" y="1269325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সুলতানা চাহবিয়া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68927" y="2075765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জ্যেষ্ঠ প্রভাষক আরবি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82783" y="2832970"/>
            <a:ext cx="4253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রামপুর আদর্শ আলিম মাদরাসা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99655" y="4191000"/>
            <a:ext cx="4177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চাঁদপুর সদর, চাঁদপুর।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55073" y="5029200"/>
            <a:ext cx="4578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sultanacahbia@gmail.com</a:t>
            </a:r>
            <a:endParaRPr 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0" y="2722095"/>
            <a:ext cx="0" cy="3526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86400" y="381000"/>
            <a:ext cx="0" cy="3652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562600" y="1429434"/>
            <a:ext cx="3505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শ্রেণি – দাখিল অষ্টম </a:t>
            </a:r>
          </a:p>
          <a:p>
            <a:endParaRPr lang="bn-BD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5562600" y="2405527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বিষয় – আরবি ২য় 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5562600" y="3140746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দ্বিতীয়</a:t>
            </a:r>
            <a:r>
              <a:rPr lang="en-US" sz="3200" dirty="0" smtClean="0"/>
              <a:t> </a:t>
            </a:r>
            <a:r>
              <a:rPr lang="bn-BD" sz="3200" dirty="0" smtClean="0"/>
              <a:t> ইউনিট 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5597236" y="4741139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পাঠ – </a:t>
            </a:r>
            <a:r>
              <a:rPr lang="en-US" sz="3200" dirty="0" smtClean="0"/>
              <a:t>১ম</a:t>
            </a:r>
            <a:r>
              <a:rPr lang="bn-BD" sz="3200" dirty="0" smtClean="0"/>
              <a:t> 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597236" y="3998663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ইলমে</a:t>
            </a:r>
            <a:r>
              <a:rPr lang="en-US" sz="3600" dirty="0" smtClean="0"/>
              <a:t> </a:t>
            </a:r>
            <a:r>
              <a:rPr lang="en-US" sz="3600" dirty="0" err="1" smtClean="0"/>
              <a:t>নাহু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91636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 rot="20157553">
            <a:off x="3028081" y="34548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09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4495800" cy="563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81000"/>
            <a:ext cx="43434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3797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985655" y="304800"/>
            <a:ext cx="3505199" cy="1033272"/>
          </a:xfrm>
          <a:prstGeom prst="horizontalScroll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পাঠ</a:t>
            </a:r>
            <a:r>
              <a:rPr lang="en-US" sz="4000" dirty="0" smtClean="0"/>
              <a:t> </a:t>
            </a:r>
            <a:r>
              <a:rPr lang="en-US" sz="4000" dirty="0" err="1" smtClean="0"/>
              <a:t>ঘোষণা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Flowchart: Terminator 2"/>
          <p:cNvSpPr/>
          <p:nvPr/>
        </p:nvSpPr>
        <p:spPr>
          <a:xfrm>
            <a:off x="692727" y="2743200"/>
            <a:ext cx="7772400" cy="1371600"/>
          </a:xfrm>
          <a:prstGeom prst="flowChartTermina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নিদিষ্ট</a:t>
            </a:r>
            <a:r>
              <a:rPr lang="en-US" sz="3600" dirty="0" smtClean="0"/>
              <a:t> ও </a:t>
            </a:r>
            <a:r>
              <a:rPr lang="en-US" sz="3600" dirty="0" err="1" smtClean="0"/>
              <a:t>অনিদিষ্টের</a:t>
            </a:r>
            <a:r>
              <a:rPr lang="en-US" sz="3600" dirty="0" smtClean="0"/>
              <a:t>  </a:t>
            </a:r>
            <a:r>
              <a:rPr lang="en-US" sz="3600" dirty="0" err="1" smtClean="0"/>
              <a:t>ভিত্তিতে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ইসেম</a:t>
            </a:r>
            <a:r>
              <a:rPr lang="en-US" sz="3600" dirty="0" smtClean="0"/>
              <a:t> </a:t>
            </a:r>
            <a:r>
              <a:rPr lang="en-US" sz="3600" dirty="0" err="1" smtClean="0"/>
              <a:t>এর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প্রকারভেদ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728794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362200" y="228600"/>
            <a:ext cx="4495800" cy="9144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শিখনফল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577324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এই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পাঠ</a:t>
            </a:r>
            <a:r>
              <a:rPr lang="en-US" sz="3600" dirty="0" smtClean="0"/>
              <a:t> </a:t>
            </a:r>
            <a:r>
              <a:rPr lang="en-US" sz="3600" dirty="0" err="1" smtClean="0"/>
              <a:t>শেষে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শিক্ষার্থীরা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যা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শিখবে্</a:t>
            </a:r>
            <a:r>
              <a:rPr lang="en-US" sz="3600" dirty="0" smtClean="0"/>
              <a:t>‌, , , , , ,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425472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itchFamily="2" charset="2"/>
              <a:buChar char="q"/>
            </a:pPr>
            <a:r>
              <a:rPr lang="en-US" sz="3200" dirty="0" err="1" smtClean="0"/>
              <a:t>বিভিন্ন</a:t>
            </a:r>
            <a:r>
              <a:rPr lang="en-US" sz="3200" dirty="0" smtClean="0"/>
              <a:t> </a:t>
            </a:r>
            <a:r>
              <a:rPr lang="en-US" sz="3200" dirty="0" err="1" smtClean="0"/>
              <a:t>দৃষ্টিকোন</a:t>
            </a:r>
            <a:r>
              <a:rPr lang="en-US" sz="3200" dirty="0" smtClean="0"/>
              <a:t> </a:t>
            </a:r>
            <a:r>
              <a:rPr lang="en-US" sz="3200" dirty="0" err="1" smtClean="0"/>
              <a:t>থেকে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ইসেমকে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কয়</a:t>
            </a:r>
            <a:r>
              <a:rPr lang="en-US" sz="3200" dirty="0" smtClean="0"/>
              <a:t> </a:t>
            </a:r>
            <a:r>
              <a:rPr lang="en-US" sz="3200" dirty="0" err="1" smtClean="0"/>
              <a:t>ভাগে</a:t>
            </a:r>
            <a:r>
              <a:rPr lang="en-US" sz="3200" dirty="0" smtClean="0"/>
              <a:t> </a:t>
            </a:r>
            <a:r>
              <a:rPr lang="en-US" sz="3200" dirty="0" err="1" smtClean="0"/>
              <a:t>ভাগ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হয়েছে</a:t>
            </a:r>
            <a:r>
              <a:rPr lang="en-US" sz="3200" dirty="0" smtClean="0"/>
              <a:t> </a:t>
            </a:r>
            <a:r>
              <a:rPr lang="en-US" sz="3200" dirty="0" err="1" smtClean="0"/>
              <a:t>তা</a:t>
            </a:r>
            <a:r>
              <a:rPr lang="en-US" sz="3200" dirty="0" smtClean="0"/>
              <a:t> </a:t>
            </a:r>
            <a:r>
              <a:rPr lang="en-US" sz="3200" dirty="0" err="1" smtClean="0"/>
              <a:t>জানতে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 ।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36576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3200" dirty="0" err="1" smtClean="0"/>
              <a:t>নিদিষ্ট</a:t>
            </a:r>
            <a:r>
              <a:rPr lang="en-US" sz="3200" dirty="0" smtClean="0"/>
              <a:t> ও </a:t>
            </a:r>
            <a:r>
              <a:rPr lang="en-US" sz="3200" dirty="0" err="1" smtClean="0"/>
              <a:t>অনিদিষ্টের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ভিত্তিতে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ইসেম</a:t>
            </a:r>
            <a:r>
              <a:rPr lang="en-US" sz="3200" dirty="0" smtClean="0"/>
              <a:t> </a:t>
            </a:r>
            <a:r>
              <a:rPr lang="en-US" sz="3200" dirty="0" err="1" smtClean="0"/>
              <a:t>কত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প্রকার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তা</a:t>
            </a:r>
            <a:r>
              <a:rPr lang="en-US" sz="3200" dirty="0" smtClean="0"/>
              <a:t> </a:t>
            </a:r>
            <a:r>
              <a:rPr lang="en-US" sz="3200" dirty="0" err="1" smtClean="0"/>
              <a:t>জানতে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 ।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49530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3600" dirty="0" err="1" smtClean="0"/>
              <a:t>মারেফা</a:t>
            </a:r>
            <a:r>
              <a:rPr lang="en-US" sz="3600" dirty="0" smtClean="0"/>
              <a:t> ও </a:t>
            </a:r>
            <a:r>
              <a:rPr lang="en-US" sz="3600" dirty="0" err="1" smtClean="0"/>
              <a:t>নাকেরা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বলে</a:t>
            </a:r>
            <a:r>
              <a:rPr lang="en-US" sz="3600" dirty="0" smtClean="0"/>
              <a:t> </a:t>
            </a:r>
            <a:r>
              <a:rPr lang="en-US" sz="3600" dirty="0" err="1" smtClean="0"/>
              <a:t>তা</a:t>
            </a:r>
            <a:r>
              <a:rPr lang="en-US" sz="3600" dirty="0" smtClean="0"/>
              <a:t> </a:t>
            </a:r>
            <a:r>
              <a:rPr lang="en-US" sz="3600" dirty="0" err="1" smtClean="0"/>
              <a:t>বর্ণনা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 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235088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bn-BD" dirty="0" smtClean="0">
                <a:solidFill>
                  <a:schemeClr val="bg2"/>
                </a:solidFill>
              </a:rPr>
              <a:t>বিভিন্ন দৃষ্টিকোন থেকে ইসেম এর প্রকার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750413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বিভিন্ন দৃষ্টিকোন থেকে ইসেমকে ৫ ভাগে ভাগ করা হয়েছে ।যেমন ----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844923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১,</a:t>
            </a:r>
            <a:r>
              <a:rPr lang="ar-SA" sz="3200" dirty="0" smtClean="0"/>
              <a:t> اقسام الاسم باعتبار التعريف والتنكير     </a:t>
            </a:r>
            <a:r>
              <a:rPr lang="bn-BD" sz="3200" dirty="0" smtClean="0"/>
              <a:t>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01782" y="3614364"/>
            <a:ext cx="5389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/>
              <a:t>2</a:t>
            </a:r>
            <a:r>
              <a:rPr lang="bn-BD" sz="3200" dirty="0" smtClean="0"/>
              <a:t>, </a:t>
            </a:r>
            <a:r>
              <a:rPr lang="ar-SA" sz="3200" dirty="0" smtClean="0"/>
              <a:t>اقسام الاسم باعتبار الجنس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29491" y="4239488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/>
              <a:t>3</a:t>
            </a:r>
            <a:r>
              <a:rPr lang="bn-BD" sz="3200" dirty="0" smtClean="0"/>
              <a:t>, </a:t>
            </a:r>
            <a:r>
              <a:rPr lang="ar-SA" sz="3200" dirty="0" smtClean="0"/>
              <a:t>اقسام الاسم باعتبار العدد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08709" y="4965411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/>
              <a:t>4</a:t>
            </a:r>
            <a:r>
              <a:rPr lang="bn-BD" sz="3200" dirty="0" smtClean="0"/>
              <a:t>, </a:t>
            </a:r>
            <a:r>
              <a:rPr lang="ar-SA" sz="3200" dirty="0" smtClean="0"/>
              <a:t>اقسام الاسم باعتبار التكوين  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57912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/>
              <a:t>5</a:t>
            </a:r>
            <a:r>
              <a:rPr lang="bn-BD" sz="3200" dirty="0" smtClean="0"/>
              <a:t>, </a:t>
            </a:r>
            <a:r>
              <a:rPr lang="ar-SA" sz="3200" dirty="0" smtClean="0"/>
              <a:t>اقسام الاسم باعتبارالاعراب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9957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bn-BD" dirty="0" smtClean="0"/>
              <a:t>নিদিষ্ট ও অনিদিষ্ট হওয়ার ভিত্তিতে ইসেম ২ প্রকার।যেমন - 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1981200"/>
            <a:ext cx="236220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১,</a:t>
            </a:r>
            <a:r>
              <a:rPr lang="ar-SA" sz="4000" dirty="0" smtClean="0"/>
              <a:t>المعرفة</a:t>
            </a:r>
            <a:r>
              <a:rPr lang="bn-BD" sz="4000" dirty="0" smtClean="0"/>
              <a:t>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1998077"/>
            <a:ext cx="259080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২ ,</a:t>
            </a:r>
            <a:r>
              <a:rPr lang="ar-SA" sz="4000" dirty="0" smtClean="0"/>
              <a:t>النكرة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97872" y="3352800"/>
            <a:ext cx="40524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 smtClean="0"/>
              <a:t>1 </a:t>
            </a:r>
            <a:r>
              <a:rPr lang="bn-BD" sz="2000" dirty="0" smtClean="0"/>
              <a:t>, </a:t>
            </a:r>
            <a:r>
              <a:rPr lang="ar-SA" sz="2000" dirty="0" smtClean="0"/>
              <a:t>معرفة</a:t>
            </a:r>
            <a:r>
              <a:rPr lang="bn-BD" sz="2000" dirty="0" smtClean="0"/>
              <a:t>এর পরিচয়ঃ </a:t>
            </a:r>
            <a:r>
              <a:rPr lang="ar-SA" sz="2000" dirty="0" smtClean="0"/>
              <a:t>معرفة</a:t>
            </a:r>
            <a:r>
              <a:rPr lang="bn-BD" sz="2000" dirty="0" smtClean="0"/>
              <a:t> শব্দটি এক বচন ,বহুবচনে </a:t>
            </a:r>
            <a:r>
              <a:rPr lang="ar-SA" sz="2000" dirty="0" smtClean="0"/>
              <a:t>معارف </a:t>
            </a:r>
            <a:r>
              <a:rPr lang="bn-BD" sz="2000" dirty="0" smtClean="0"/>
              <a:t> এর আভিধানিক অর্থ – জ্ঞান, শিক্ষা, পরিচয় , নিদিষ্ট ইত্যাদি ।</a:t>
            </a:r>
          </a:p>
          <a:p>
            <a:r>
              <a:rPr lang="bn-BD" sz="2000" dirty="0" smtClean="0"/>
              <a:t>পরিভাষায় মারেফা বলা হয় – </a:t>
            </a:r>
            <a:r>
              <a:rPr lang="ar-SA" sz="2000" dirty="0" smtClean="0"/>
              <a:t>المعرفة اسم وضع لشيء معين </a:t>
            </a:r>
            <a:r>
              <a:rPr lang="bn-BD" sz="2000" dirty="0" smtClean="0"/>
              <a:t> অর্থাৎ মারেফা এমন একটা এসেমকে বলে ,যাকে কোন নিদিষ্ট বিষয় বুঝানোর জন্য গঠন করা হয়েছে ।-যেমন –</a:t>
            </a:r>
            <a:r>
              <a:rPr lang="ar-SA" sz="2000" dirty="0" smtClean="0"/>
              <a:t>الرجل    الفرس  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898690"/>
            <a:ext cx="4419600" cy="3654510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 rot="18749148">
            <a:off x="5779759" y="4941883"/>
            <a:ext cx="950492" cy="61775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85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762000"/>
            <a:ext cx="4343400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২</a:t>
            </a:r>
            <a:r>
              <a:rPr lang="bn-BD" sz="2800" dirty="0" smtClean="0"/>
              <a:t>, </a:t>
            </a:r>
            <a:r>
              <a:rPr lang="ar-SA" sz="2800" dirty="0" smtClean="0"/>
              <a:t>نكرة</a:t>
            </a:r>
            <a:r>
              <a:rPr lang="bn-BD" sz="2800" dirty="0" smtClean="0"/>
              <a:t>এর পরিচয় – নাকেরা শব্দটি একবচন,বহুবচনে </a:t>
            </a:r>
            <a:r>
              <a:rPr lang="ar-SA" sz="2800" dirty="0" smtClean="0"/>
              <a:t>نكرات   </a:t>
            </a:r>
            <a:r>
              <a:rPr lang="bn-BD" sz="2800" dirty="0" smtClean="0"/>
              <a:t>এর আভিধানিক অর্থ হল , অপরিচিত , অজ্ঞাত , আনিদিষ্ট ইত্যাদি । পরিভাষায় নাকেরা বলা হয় –</a:t>
            </a:r>
            <a:r>
              <a:rPr lang="ar-SA" sz="2800" dirty="0" smtClean="0"/>
              <a:t>النكرة ما وضع لشيء غير معين  </a:t>
            </a:r>
            <a:r>
              <a:rPr lang="bn-BD" sz="2800" dirty="0" smtClean="0"/>
              <a:t>অর্থাৎ - নাকেরা এমন ইসেমকে বলে ,যাকে অনিদিষ্ট ব্যক্তি বা বস্ত বুঝানোর জন্য গঠন করা হয়েছে । যেমন – </a:t>
            </a:r>
            <a:r>
              <a:rPr lang="ar-SA" sz="2800" dirty="0" smtClean="0"/>
              <a:t>رجل      فرس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762000"/>
            <a:ext cx="32766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111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480</Words>
  <Application>Microsoft Office PowerPoint</Application>
  <PresentationFormat>On-screen Show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বিভিন্ন দৃষ্টিকোন থেকে ইসেম এর প্রকার </vt:lpstr>
      <vt:lpstr>নিদিষ্ট ও অনিদিষ্ট হওয়ার ভিত্তিতে ইসেম ২ প্রকার।যেমন -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</dc:creator>
  <cp:lastModifiedBy>ismail - [2010]</cp:lastModifiedBy>
  <cp:revision>34</cp:revision>
  <dcterms:created xsi:type="dcterms:W3CDTF">2006-08-16T00:00:00Z</dcterms:created>
  <dcterms:modified xsi:type="dcterms:W3CDTF">2021-08-22T17:22:42Z</dcterms:modified>
</cp:coreProperties>
</file>