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0" r:id="rId3"/>
    <p:sldMasterId id="2147483722" r:id="rId4"/>
    <p:sldMasterId id="2147483734" r:id="rId5"/>
    <p:sldMasterId id="2147483746" r:id="rId6"/>
  </p:sldMasterIdLst>
  <p:notesMasterIdLst>
    <p:notesMasterId r:id="rId37"/>
  </p:notesMasterIdLst>
  <p:sldIdLst>
    <p:sldId id="325" r:id="rId7"/>
    <p:sldId id="326" r:id="rId8"/>
    <p:sldId id="366" r:id="rId9"/>
    <p:sldId id="360" r:id="rId10"/>
    <p:sldId id="359" r:id="rId11"/>
    <p:sldId id="287" r:id="rId12"/>
    <p:sldId id="373" r:id="rId13"/>
    <p:sldId id="374" r:id="rId14"/>
    <p:sldId id="376" r:id="rId15"/>
    <p:sldId id="378" r:id="rId16"/>
    <p:sldId id="379" r:id="rId17"/>
    <p:sldId id="380" r:id="rId18"/>
    <p:sldId id="364" r:id="rId19"/>
    <p:sldId id="330" r:id="rId20"/>
    <p:sldId id="340" r:id="rId21"/>
    <p:sldId id="375" r:id="rId22"/>
    <p:sldId id="367" r:id="rId23"/>
    <p:sldId id="368" r:id="rId24"/>
    <p:sldId id="369" r:id="rId25"/>
    <p:sldId id="381" r:id="rId26"/>
    <p:sldId id="382" r:id="rId27"/>
    <p:sldId id="370" r:id="rId28"/>
    <p:sldId id="371" r:id="rId29"/>
    <p:sldId id="372" r:id="rId30"/>
    <p:sldId id="377" r:id="rId31"/>
    <p:sldId id="334" r:id="rId32"/>
    <p:sldId id="383" r:id="rId33"/>
    <p:sldId id="357" r:id="rId34"/>
    <p:sldId id="298" r:id="rId35"/>
    <p:sldId id="35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ina" initials="M" lastIdx="1" clrIdx="0">
    <p:extLst>
      <p:ext uri="{19B8F6BF-5375-455C-9EA6-DF929625EA0E}">
        <p15:presenceInfo xmlns:p15="http://schemas.microsoft.com/office/powerpoint/2012/main" userId="Mo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54FC-6B7E-496B-BC18-0012A29AAD9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004B-104B-4F06-BB60-1D28D040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hape 16">
            <a:extLst>
              <a:ext uri="{FF2B5EF4-FFF2-40B4-BE49-F238E27FC236}">
                <a16:creationId xmlns:a16="http://schemas.microsoft.com/office/drawing/2014/main" id="{232AAB68-41B0-478E-A7B6-EB06571895D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4195" name="Shape 17">
            <a:extLst>
              <a:ext uri="{FF2B5EF4-FFF2-40B4-BE49-F238E27FC236}">
                <a16:creationId xmlns:a16="http://schemas.microsoft.com/office/drawing/2014/main" id="{2696B4E1-053E-4CDA-8874-D7D11D40B6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4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0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4B6F1B45-39FA-4E81-83F3-72FBAE413C7B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94D1ECB9-70E6-4C49-8593-7A68649CF1AA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2686BDD4-750F-4AFD-BACE-17B37FA02D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C4AD098-377A-4218-B424-4914541C4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6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B70F9-81F8-45A9-B61B-4D47F65A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8050-B244-4E72-9E67-6C2DE45ADAED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7C78-8638-42FB-A2A8-F4D7AAFF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4CBB-8122-486E-B66B-55D3233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445782-0AB9-4005-8F13-87065E3C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9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4C76-3AA3-4D3D-A7AB-C7543E3A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A98E-6D29-4D2D-865A-E81A1338359E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2139-47CD-4D2A-BE63-08EC6C03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6B56D-FC7A-4120-B79A-72B59320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423608-F45F-467F-B8BE-4373F70AC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5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55641-9F14-48B0-B1BC-82470E2A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833D-63BF-4F54-9AF0-A9051621C949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AEE9-72F8-4103-802C-C1B52B74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1016-D1A1-41C3-B9F5-8A20BBDD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CC9F541-DA39-47D7-A499-CD822EBF5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854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7D740-26B6-4974-A4BC-878FEC04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5C03-A7E5-4FA5-9696-E104BF785A5F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03EEE-CD24-4FE1-A557-BCA95DAE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0E6A-154E-4332-A7DF-2CA47E63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C68C8-3589-4935-85A0-47FD0E0E1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02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720C2-C30B-4726-ABBD-29C62CA0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53E6-1185-4A15-BD5B-ED99E8CDAB55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CE847-F657-456A-9084-1701B93C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C9E87-4283-4601-9B5E-1FF00DF8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11CDD1-1C98-4D91-88C8-5B95FE594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26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BD4AE-9811-4AC0-BD20-14F28A23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3F6B-913C-4894-9BC7-DCA29C6F3F7D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B0E4C-CF9B-431A-B5DA-2F8F699F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EB23A-3F8F-4F16-82FE-99CDED61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8FF139-C6A1-4F06-A267-955A05989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0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06BFA-51C4-4CBA-8750-01ED7A18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1969-658B-4183-A7DB-7F29D7497237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B0A03-7EAF-4F0E-9AE4-57C249A4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B1F2-402E-4DFE-B033-04FCD1D1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1EA86FF-F025-4BAA-B9A1-D9CA24652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993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EDEC4-CBCC-43E7-AF27-361B4887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F598-EAE2-45F0-A825-D549CCD5361B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59BB5-03E4-46C6-8E90-E9A44E75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1F9F7-F60C-4638-B5CC-86902371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004024-D600-4FD4-8457-BF8789E62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4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78A7-2566-4921-A539-FC08F15D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AAEB-0C59-4925-8AA5-55D98ABBB16E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78E43-D485-4405-B4A3-32D6B10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0B43-7D09-4231-B902-93185398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8BD406-36DA-4576-935F-C7E05C220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60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D719-3178-4806-BBE3-0463538C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C09B-F042-4602-8AC9-CAE9C2E93397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3CBA-8A35-40EC-96BE-BC0133BF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6009C-8E6D-441A-9AB2-0774391C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C07A80-2A02-4A61-B8DA-73EA1079E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39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3E5E-7D45-46AE-85DA-28A703AF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6D53-0F60-4170-8EFA-7CECAD603817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39CF6-99CC-49E4-9202-97CE58FE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B6FD7-A570-4BEF-89EA-F438D934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049CBF-F977-4AE7-A9D9-21591699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58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67C9-536D-4D0A-BCFB-B446DECD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2A8F-9B31-433F-A39F-54C263860B8A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5DC4-CCE0-4DF4-BAFC-8ED6340E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2B96-B2B4-4873-965A-5A39626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6A84-B37C-4ED0-A4B6-598E8AD26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03D9-01C0-42A8-B006-83C50C72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84B0-8427-4938-8537-A786A93EC42C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84A81-ADC5-41B5-9A63-C4FEE7AE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F0BC5-BA21-43B5-B1A7-6A738703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B692-2C05-4946-A9B5-96DFBDA7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1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BD00-0ED0-4AEE-A29D-8BADD6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3B5E-3C79-4153-A52F-7706F8BD0D89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D7FE-2A5D-4C47-9982-B88721F7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852A7-B8C4-4B19-8A85-FB1FE270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127E-8E67-4260-838E-4AE34F01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3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81A29-042E-4287-BEC9-0F950E7D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DD63-C517-4624-801C-BC011D7EE433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DC6CD-7C5C-42CF-9537-05F1CF28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C8A74-BF61-4BF9-BE75-E49D97F9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D1E6-D047-4E3B-9C68-2B36B1D5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9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746E5-A9A2-4F10-829D-1029D93D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46C7-58D4-428A-90DE-DB9330DD6479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0D71F-7671-497E-8D5E-247C8C71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8C8D3-09AA-4BC0-ABDF-B137CD0A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6D8B-C01E-4E11-82F2-73AA01142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8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FC262-460A-4ABE-9830-5966E5B3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46F0-80F5-41EE-816F-3D0FC1A15C11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DF71B-B12B-443D-8848-DCD50882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1A003-82C9-4AA4-BB33-70469FD1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D93D-781B-46D0-893D-C807E88C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30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61E96-4FDF-4C82-B4EA-5B4F0693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B122-97D2-4EA5-ADAE-C785B4BD4BD4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0DC43-144C-4D0F-B7D3-5B0FB992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04C6-7854-4F2E-9B1D-E309745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17922-E127-48C3-9AFA-29F8F8CA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0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BA1B-C86F-4BB9-B03B-F3F8970C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98C8-411F-4591-BBDF-1D5914855E30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269B8-0969-4A06-A7D2-94C4CF59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554E7-C0A1-4C6A-963D-C02BBCDA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2A99-9685-4C6A-B449-7AB1BB49E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0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BBC78-2811-45CF-B9AE-79CFB386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2A2C-F22F-4857-8A8F-69F7BFB8CEE8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54B58-B62A-4CB3-8B8C-9031072D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A5F67-80E0-421A-B3FC-C0F0DC8F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DB6F-5DB8-497E-BCF5-7D3F858B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14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FD85-1363-454F-AB91-FCD18762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9D2D-F20D-4CD7-9155-2588AED8654C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1ACD-37D0-4071-8A35-5B84BBA9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ABA6-8F0C-4CF1-AEBA-A713AC75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1131-3D6A-4796-BAE6-4E1E60DA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9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3EFBB-B498-422B-8B70-936E1D2D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7F53-9906-4749-8CEF-789D968ACB93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37D07-2746-4055-BF3A-2BC944CF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7EB85-3793-4D3F-BEEB-EA4258DF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751F-4D6C-4635-9D73-EEF559881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8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AFCA-C79D-44A4-BD71-A273C0E6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E7E9-CADD-48BB-9F3C-3EC3964DDF26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F8EBA-13F2-4821-9DF0-D37ED9A7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584E-AC98-49B8-A2C6-C8ABB443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B6F1-D453-439E-AE96-6AEFEE21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48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930D-26B4-4C3F-9722-76D2FDFC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6D0A-B448-4065-8657-F6FD3ADF1DC4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A200-884C-47C9-AB42-C7AB3735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683E-0D54-4584-8563-0E9A679B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22C2-6D85-411D-86FC-F2499291D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23AA-7A89-4011-BA4A-1C392F2C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8B54-B57A-4D8B-9517-08F06F28FA4C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0BE5-CCAB-451B-9AC8-FD9D2D7A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F52A-04EF-4A70-8C0A-BE6C54B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305C-D59D-4C33-B736-4B10CFA0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4BC6-FF59-4C0C-80C7-CBE6E576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229C-45D6-47F1-9020-EBE3A6F26CFC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FED2-1C51-46F4-829D-49FF458A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C47F-24E5-4FD3-A260-3F07039F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EF61-B396-4FEC-89F9-408A0175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DA035-D0C9-4BFE-BB2D-A526A7E4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058F-5CD5-420C-86A3-99E5978C2B68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E5CFB-A14E-4ECD-9A58-13E0BEC2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C17AA-F241-42E3-9557-BEBF0D00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0390-5A5B-4180-A41D-D43A7943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60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137F8-66B1-4888-A9DC-5F0DD53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9441-9DE3-4009-B355-60FECF01479B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46C5-1BB1-4725-80D0-CAF08C6B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C71A-60F6-43A4-A3B7-E24CBD5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1AFC-9A64-49A6-A433-C7899DDB9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4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C8A0C-F9A4-4983-A529-BD2CAD1D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A7FD-9246-4370-8FC5-EFFBF6ADC897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D8472-4D66-4663-8E09-BE2BBEF3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CFA94-E20B-410A-9C28-603F0427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570A-21BA-459E-A2A2-D060189E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2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7A2C8-CE25-4B36-9CEB-46D67DF6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F62A-FD52-4133-9C1F-63F0F618FB1E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D04AB-192A-4953-BFB6-FF654255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76A96-15A8-47CE-BA96-04B77E91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9950-655E-4971-93A8-06F5EE10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6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2CE99-BA1F-4BAE-BB2D-0FB46178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EADA-FC1D-4EED-9A93-E07A31788038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1B7A4-7FEF-4259-93A8-6F8150A7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ACD1C-CC65-4312-B58D-D523D15C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F391-D483-47D6-AF57-A8F64468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8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093E8-08A9-4DEC-8340-274AC2D9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6050-5E31-440C-9E9B-1C983561A6D6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EF690-3C5A-40D2-9B23-7314A225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67A67-1EF0-4069-A0F1-8FE63413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401E-7C7C-4924-8A7B-14A57771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8427-C3EA-4E9E-A2D4-1F611D8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38D86-9E68-4B7F-9802-F3006BF344C5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26EA-472A-48B3-9396-D4E90255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2EBA-2E57-4453-9D96-27A77285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CEBA-E7B1-423F-8A13-14484FA9B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7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6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9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58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57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25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2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35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3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7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86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77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31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51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8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7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0"/>
            <a:ext cx="23256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63" y="0"/>
            <a:ext cx="17478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94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-30163"/>
            <a:ext cx="401796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0"/>
            <a:ext cx="28479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312863"/>
            <a:ext cx="121761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8">
            <a:extLst>
              <a:ext uri="{FF2B5EF4-FFF2-40B4-BE49-F238E27FC236}">
                <a16:creationId xmlns:a16="http://schemas.microsoft.com/office/drawing/2014/main" id="{BB733F8D-9B94-4507-8A9E-E5590F1988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7BEFABF2-7516-48BE-B89D-D75CA3D1E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88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CFFD4B58-032E-4D4E-9DBC-9D1C84477A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>
            <a:extLst>
              <a:ext uri="{FF2B5EF4-FFF2-40B4-BE49-F238E27FC236}">
                <a16:creationId xmlns:a16="http://schemas.microsoft.com/office/drawing/2014/main" id="{247D8B53-1078-4B16-B7F1-FDF271BD6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579D346D-5C6A-4DCD-9BDD-54925DCDB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6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4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2833688" y="1484313"/>
            <a:ext cx="9358312" cy="809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8455025" y="5576888"/>
            <a:ext cx="3417888" cy="823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6CF62-0B8F-4C4C-BEFF-6027F39CE38F}"/>
              </a:ext>
            </a:extLst>
          </p:cNvPr>
          <p:cNvSpPr txBox="1"/>
          <p:nvPr/>
        </p:nvSpPr>
        <p:spPr>
          <a:xfrm>
            <a:off x="4377128" y="1617627"/>
            <a:ext cx="2593298" cy="64633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স্বাগতম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DB5567-4685-43E5-9165-A92AA7F59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56" y="-36512"/>
            <a:ext cx="13442867" cy="6931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E7A6D9-A952-4911-9A34-9F59ABD64B3E}"/>
                  </a:ext>
                </a:extLst>
              </p:cNvPr>
              <p:cNvSpPr txBox="1"/>
              <p:nvPr/>
            </p:nvSpPr>
            <p:spPr>
              <a:xfrm>
                <a:off x="1404731" y="1144720"/>
                <a:ext cx="1118483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B={x : x,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এর গুননীয়ক} সেটকে তালিকা পদ্ধতিতে প্রকাশ কর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C={x : x, 3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গুনিতক এবং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15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Times New Roman" panose="02020603050405020304" pitchFamily="18" charset="0"/>
                    <a:cs typeface="NikoshBAN" pitchFamily="2" charset="0"/>
                  </a:rPr>
                  <a:t>সেটটিকে তালিকা পদ্ধতিতে প্রকাশ কর । 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E7A6D9-A952-4911-9A34-9F59ABD64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31" y="1144720"/>
                <a:ext cx="11184835" cy="1077218"/>
              </a:xfrm>
              <a:prstGeom prst="rect">
                <a:avLst/>
              </a:prstGeom>
              <a:blipFill>
                <a:blip r:embed="rId3"/>
                <a:stretch>
                  <a:fillRect l="-1362" t="-10227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5A1169-A141-4F92-BCAB-EBFD48E5D9FA}"/>
                  </a:ext>
                </a:extLst>
              </p:cNvPr>
              <p:cNvSpPr txBox="1"/>
              <p:nvPr/>
            </p:nvSpPr>
            <p:spPr>
              <a:xfrm>
                <a:off x="1974575" y="2478298"/>
                <a:ext cx="7378147" cy="3254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B={x : x,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এর গুননীয়ক}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এখানে, 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12=1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12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=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6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=3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এর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গুণনীয়ক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সমূহ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12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নির্ণেয়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সেট</m:t>
                      </m:r>
                      <m:r>
                        <a:rPr lang="bn-BD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={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5A1169-A141-4F92-BCAB-EBFD48E5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575" y="2478298"/>
                <a:ext cx="7378147" cy="3254994"/>
              </a:xfrm>
              <a:prstGeom prst="rect">
                <a:avLst/>
              </a:prstGeom>
              <a:blipFill>
                <a:blip r:embed="rId4"/>
                <a:stretch>
                  <a:fillRect l="-2149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14B46-73E7-4362-BC86-CED1A30E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867" cy="6931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0389F-4C9F-4E9C-A42E-A7D23A15CD53}"/>
                  </a:ext>
                </a:extLst>
              </p:cNvPr>
              <p:cNvSpPr txBox="1"/>
              <p:nvPr/>
            </p:nvSpPr>
            <p:spPr>
              <a:xfrm>
                <a:off x="1868557" y="2521947"/>
                <a:ext cx="989937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nor/>
                      </m:rP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: </m:t>
                    </m:r>
                    <m:r>
                      <m:rPr>
                        <m:nor/>
                      </m:rP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nor/>
                      </m:rPr>
                      <a: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গুনিতক এবং</m:t>
                    </m:r>
                    <m:r>
                      <a:rPr lang="bn-BD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15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sz="3200" i="1" dirty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গুনিতক সমূহ যা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চেয়ে ছোট অথবা সমান তাদের সেট 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={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9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15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0389F-4C9F-4E9C-A42E-A7D23A15C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57" y="2521947"/>
                <a:ext cx="9899374" cy="1569660"/>
              </a:xfrm>
              <a:prstGeom prst="rect">
                <a:avLst/>
              </a:prstGeom>
              <a:blipFill>
                <a:blip r:embed="rId3"/>
                <a:stretch>
                  <a:fillRect l="-1602" t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468572-583A-4F47-98AD-E16819D1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867" cy="6931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76258-5B3E-4553-A857-F8E36069984B}"/>
              </a:ext>
            </a:extLst>
          </p:cNvPr>
          <p:cNvSpPr txBox="1"/>
          <p:nvPr/>
        </p:nvSpPr>
        <p:spPr>
          <a:xfrm>
            <a:off x="2093843" y="1379090"/>
            <a:ext cx="10561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C={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5, 10,15, 20,25,30,35}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সেটটিকে সেট গঠন পদ্ধতিতে প্রকাশ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431CD-D684-4794-89E8-AD122107B2FD}"/>
                  </a:ext>
                </a:extLst>
              </p:cNvPr>
              <p:cNvSpPr txBox="1"/>
              <p:nvPr/>
            </p:nvSpPr>
            <p:spPr>
              <a:xfrm>
                <a:off x="1457739" y="2397948"/>
                <a:ext cx="10853530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C={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5, 10,15, 20,25,30,35}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সেটের উপাদাসমূহ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5,10,15,20,25,30, 35 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এখানে,প্রত্যেকটি উপাদান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দ্বারা বিভাজ্য, অর্থাৎ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গুণিতক এবং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35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বড় নয় 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: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5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এর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গুণিতক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এবং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30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}</m:t>
                      </m:r>
                    </m:oMath>
                  </m:oMathPara>
                </a14:m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431CD-D684-4794-89E8-AD122107B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39" y="2397948"/>
                <a:ext cx="10853530" cy="2062103"/>
              </a:xfrm>
              <a:prstGeom prst="rect">
                <a:avLst/>
              </a:prstGeom>
              <a:blipFill>
                <a:blip r:embed="rId3"/>
                <a:stretch>
                  <a:fillRect l="-1404" t="-5310" r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5909F-88E6-4356-AE95-B36206C6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2" y="-101600"/>
            <a:ext cx="13442867" cy="695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08CA0-E287-460F-A916-73F39B0E0689}"/>
              </a:ext>
            </a:extLst>
          </p:cNvPr>
          <p:cNvSpPr txBox="1"/>
          <p:nvPr/>
        </p:nvSpPr>
        <p:spPr>
          <a:xfrm>
            <a:off x="5764696" y="437228"/>
            <a:ext cx="2438400" cy="1315277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সসীম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BD0CC7C-D9B0-4CCB-B3D1-80682C03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3" y="1752505"/>
            <a:ext cx="100451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যে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সেটের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উপাদান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সংখ্যা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গণনা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করে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নির্ধারণ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করা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যায়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তাকে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সসীম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সেট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বলে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 3,6,9….60}, B = {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 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7FEA2-D186-47D4-B283-97581849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59" y="3067782"/>
            <a:ext cx="457633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0A5425-B4A8-4088-9971-75DD169B1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51" y="0"/>
            <a:ext cx="134428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EE5387-1F4A-42DF-BF98-26618E7AEBB0}"/>
              </a:ext>
            </a:extLst>
          </p:cNvPr>
          <p:cNvSpPr txBox="1"/>
          <p:nvPr/>
        </p:nvSpPr>
        <p:spPr>
          <a:xfrm>
            <a:off x="3225194" y="4685157"/>
            <a:ext cx="54560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3655C-EA13-4F6B-9F91-AE01E9EF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94" y="695916"/>
            <a:ext cx="6546575" cy="3618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7A1ABC-68FA-4EEA-873C-DB085268C19B}"/>
              </a:ext>
            </a:extLst>
          </p:cNvPr>
          <p:cNvSpPr txBox="1"/>
          <p:nvPr/>
        </p:nvSpPr>
        <p:spPr>
          <a:xfrm>
            <a:off x="7946380" y="5242028"/>
            <a:ext cx="2002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5909F-88E6-4356-AE95-B36206C6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82" y="-73023"/>
            <a:ext cx="13442867" cy="6931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08CA0-E287-460F-A916-73F39B0E0689}"/>
              </a:ext>
            </a:extLst>
          </p:cNvPr>
          <p:cNvSpPr txBox="1"/>
          <p:nvPr/>
        </p:nvSpPr>
        <p:spPr>
          <a:xfrm>
            <a:off x="4080409" y="1183043"/>
            <a:ext cx="3831140" cy="1017552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C547FDB-AC79-4272-808B-60DD2DE4F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086" y="2397948"/>
            <a:ext cx="1058091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যে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সেটের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উপাদান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সংখ্যা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গণনা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করে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নির্ধারণ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করা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যায়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না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তাকে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সীম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সেট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 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বলে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x:x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},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সখ্যার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 = { 1,2, 3,4, …..},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= { …..-3,-2,-1,01,2,3,….}  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BB51A4-56B0-4036-AB18-2E58BF6C4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867" cy="6931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36CD19-DF4D-4077-8EF9-4ECE9C9A2603}"/>
              </a:ext>
            </a:extLst>
          </p:cNvPr>
          <p:cNvSpPr txBox="1"/>
          <p:nvPr/>
        </p:nvSpPr>
        <p:spPr>
          <a:xfrm>
            <a:off x="3138636" y="1182916"/>
            <a:ext cx="1842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সসীম সেট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5023B-C1EC-44C5-B6B4-E69C2B31C8AE}"/>
              </a:ext>
            </a:extLst>
          </p:cNvPr>
          <p:cNvSpPr txBox="1"/>
          <p:nvPr/>
        </p:nvSpPr>
        <p:spPr>
          <a:xfrm>
            <a:off x="7262191" y="767878"/>
            <a:ext cx="1842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সীম 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EF9B5-225D-43E1-8D3F-EFC89727B0EB}"/>
              </a:ext>
            </a:extLst>
          </p:cNvPr>
          <p:cNvSpPr txBox="1"/>
          <p:nvPr/>
        </p:nvSpPr>
        <p:spPr>
          <a:xfrm>
            <a:off x="2482653" y="1853182"/>
            <a:ext cx="3154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A= {1,2,3,4,…8}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0FF90-1BE6-4A83-BB2B-9CC0C4E180AA}"/>
              </a:ext>
            </a:extLst>
          </p:cNvPr>
          <p:cNvSpPr txBox="1"/>
          <p:nvPr/>
        </p:nvSpPr>
        <p:spPr>
          <a:xfrm>
            <a:off x="2405965" y="2555711"/>
            <a:ext cx="2584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B = {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x,y,z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}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E4911-FC30-4B3D-909D-EBD749594FBB}"/>
              </a:ext>
            </a:extLst>
          </p:cNvPr>
          <p:cNvSpPr txBox="1"/>
          <p:nvPr/>
        </p:nvSpPr>
        <p:spPr>
          <a:xfrm>
            <a:off x="6884505" y="1268407"/>
            <a:ext cx="3154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C = {1,2,3,….}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437DD9-7A41-4A8C-B1C2-0DDEBADA5F3D}"/>
              </a:ext>
            </a:extLst>
          </p:cNvPr>
          <p:cNvSpPr txBox="1"/>
          <p:nvPr/>
        </p:nvSpPr>
        <p:spPr>
          <a:xfrm>
            <a:off x="7136297" y="1768936"/>
            <a:ext cx="3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D = {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x:x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} 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82CFD7-2662-49EF-9ABE-3FE9FA5BF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98" y="2431714"/>
            <a:ext cx="5088832" cy="33611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E27892-02E9-4A54-9DFC-F6D4F95B5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32" y="3429000"/>
            <a:ext cx="3211657" cy="24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05D93-291A-4ED2-B609-B69798B9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8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71B48-A966-4688-948C-B682BC89447F}"/>
              </a:ext>
            </a:extLst>
          </p:cNvPr>
          <p:cNvSpPr txBox="1"/>
          <p:nvPr/>
        </p:nvSpPr>
        <p:spPr>
          <a:xfrm>
            <a:off x="3531935" y="948044"/>
            <a:ext cx="75336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B09F9-086B-4E03-821C-62CF545EC1B1}"/>
                  </a:ext>
                </a:extLst>
              </p:cNvPr>
              <p:cNvSpPr txBox="1"/>
              <p:nvPr/>
            </p:nvSpPr>
            <p:spPr>
              <a:xfrm>
                <a:off x="1431235" y="1822800"/>
                <a:ext cx="10654748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{1,2,3,4,5,6,7,8,….}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সংখ্যাসমূহ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{1,3,5,7,….}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সংখ্যাসমূহ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{ 2,4,6,8,…}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গুণিতকসমূহের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{ 3,6,9,12,…}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সেটসমূহের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উপাদান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সংখ্যা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গণনা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করে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নির্ধারণ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করা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যায়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না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ফলে,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A,B,C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অসীম</a:t>
                </a:r>
                <a:r>
                  <a:rPr 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সেট</a:t>
                </a:r>
                <a:r>
                  <a:rPr 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। </a:t>
                </a:r>
              </a:p>
              <a:p>
                <a:r>
                  <a:rPr 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Arial" panose="020B0604020202020204" pitchFamily="34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একটি</a:t>
                </a:r>
                <a:r>
                  <a:rPr 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অসীম</a:t>
                </a:r>
                <a:r>
                  <a:rPr 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সেট</a:t>
                </a:r>
                <a:r>
                  <a:rPr lang="en-US" sz="32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Arial" panose="020B0604020202020204" pitchFamily="34" charset="0"/>
                  </a:rPr>
                  <a:t>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B09F9-086B-4E03-821C-62CF545EC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35" y="1822800"/>
                <a:ext cx="10654748" cy="4031873"/>
              </a:xfrm>
              <a:prstGeom prst="rect">
                <a:avLst/>
              </a:prstGeom>
              <a:blipFill>
                <a:blip r:embed="rId3"/>
                <a:stretch>
                  <a:fillRect l="-1487" t="-2723" r="-973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9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A83C7-BA2F-4C38-ADF9-41363B05B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8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09642-6611-484F-8A23-87B466B8DAC9}"/>
              </a:ext>
            </a:extLst>
          </p:cNvPr>
          <p:cNvSpPr txBox="1"/>
          <p:nvPr/>
        </p:nvSpPr>
        <p:spPr>
          <a:xfrm>
            <a:off x="5142981" y="409627"/>
            <a:ext cx="239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C9684-E53C-4BCA-9161-C6E624286418}"/>
                  </a:ext>
                </a:extLst>
              </p:cNvPr>
              <p:cNvSpPr txBox="1"/>
              <p:nvPr/>
            </p:nvSpPr>
            <p:spPr>
              <a:xfrm>
                <a:off x="2945864" y="1588695"/>
                <a:ext cx="8252221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{3,5,7}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{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,……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{3,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…..}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 {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x:x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x&lt;4}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y:y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&lt;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100&lt;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C9684-E53C-4BCA-9161-C6E624286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864" y="1588695"/>
                <a:ext cx="8252221" cy="3600986"/>
              </a:xfrm>
              <a:prstGeom prst="rect">
                <a:avLst/>
              </a:prstGeom>
              <a:blipFill>
                <a:blip r:embed="rId3"/>
                <a:stretch>
                  <a:fillRect l="-1846" t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5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95E37E-E28C-4945-8F89-CCBA1C69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156834"/>
            <a:ext cx="134428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079C24-4B63-47E7-A334-434801AD5970}"/>
              </a:ext>
            </a:extLst>
          </p:cNvPr>
          <p:cNvSpPr txBox="1"/>
          <p:nvPr/>
        </p:nvSpPr>
        <p:spPr>
          <a:xfrm>
            <a:off x="4394233" y="862652"/>
            <a:ext cx="347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3338A-41C3-40F1-90B2-2553A72B114E}"/>
              </a:ext>
            </a:extLst>
          </p:cNvPr>
          <p:cNvSpPr txBox="1"/>
          <p:nvPr/>
        </p:nvSpPr>
        <p:spPr>
          <a:xfrm>
            <a:off x="2505798" y="1636732"/>
            <a:ext cx="3470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{3,5,7 }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4C86CB-C72C-4E4E-B622-08EBDCC9C896}"/>
                  </a:ext>
                </a:extLst>
              </p:cNvPr>
              <p:cNvSpPr txBox="1"/>
              <p:nvPr/>
            </p:nvSpPr>
            <p:spPr>
              <a:xfrm>
                <a:off x="2505798" y="2100393"/>
                <a:ext cx="494306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{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,……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4C86CB-C72C-4E4E-B622-08EBDCC9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98" y="2100393"/>
                <a:ext cx="4943060" cy="1077218"/>
              </a:xfrm>
              <a:prstGeom prst="rect">
                <a:avLst/>
              </a:prstGeom>
              <a:blipFill>
                <a:blip r:embed="rId3"/>
                <a:stretch>
                  <a:fillRect l="-3083" t="-10227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6B8B99-F554-4CDB-9BBA-B13D193B623C}"/>
                  </a:ext>
                </a:extLst>
              </p:cNvPr>
              <p:cNvSpPr txBox="1"/>
              <p:nvPr/>
            </p:nvSpPr>
            <p:spPr>
              <a:xfrm>
                <a:off x="2505798" y="2976240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{3,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…..}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6B8B99-F554-4CDB-9BBA-B13D193B6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98" y="2976240"/>
                <a:ext cx="6096000" cy="584775"/>
              </a:xfrm>
              <a:prstGeom prst="rect">
                <a:avLst/>
              </a:prstGeom>
              <a:blipFill>
                <a:blip r:embed="rId4"/>
                <a:stretch>
                  <a:fillRect l="-2500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D7010CB-A432-42B6-A835-7EE83D899766}"/>
              </a:ext>
            </a:extLst>
          </p:cNvPr>
          <p:cNvSpPr txBox="1"/>
          <p:nvPr/>
        </p:nvSpPr>
        <p:spPr>
          <a:xfrm>
            <a:off x="2505798" y="35858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 {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x:x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x&lt;4}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8E1105-13B1-48CD-AEDE-8EFDB5876502}"/>
                  </a:ext>
                </a:extLst>
              </p:cNvPr>
              <p:cNvSpPr txBox="1"/>
              <p:nvPr/>
            </p:nvSpPr>
            <p:spPr>
              <a:xfrm>
                <a:off x="2505798" y="4162056"/>
                <a:ext cx="7817645" cy="805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ঙ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সহমৌলিক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q&gt;1}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8E1105-13B1-48CD-AEDE-8EFDB5876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98" y="4162056"/>
                <a:ext cx="7817645" cy="805413"/>
              </a:xfrm>
              <a:prstGeom prst="rect">
                <a:avLst/>
              </a:prstGeom>
              <a:blipFill>
                <a:blip r:embed="rId5"/>
                <a:stretch>
                  <a:fillRect l="-1950" t="-3788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0D172-4BA4-42B0-B401-96492479DBD4}"/>
                  </a:ext>
                </a:extLst>
              </p:cNvPr>
              <p:cNvSpPr txBox="1"/>
              <p:nvPr/>
            </p:nvSpPr>
            <p:spPr>
              <a:xfrm>
                <a:off x="2505798" y="5037556"/>
                <a:ext cx="724780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y:y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&lt;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100&lt;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0D172-4BA4-42B0-B401-96492479D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98" y="5037556"/>
                <a:ext cx="7247802" cy="584775"/>
              </a:xfrm>
              <a:prstGeom prst="rect">
                <a:avLst/>
              </a:prstGeom>
              <a:blipFill>
                <a:blip r:embed="rId6"/>
                <a:stretch>
                  <a:fillRect l="-2103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1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EC9D7-9D29-4A0E-94A5-2FA3E878F0A5}"/>
              </a:ext>
            </a:extLst>
          </p:cNvPr>
          <p:cNvSpPr txBox="1"/>
          <p:nvPr/>
        </p:nvSpPr>
        <p:spPr>
          <a:xfrm>
            <a:off x="2800553" y="1810143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নবম</a:t>
            </a:r>
            <a:r>
              <a:rPr kumimoji="0" lang="en-US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দ্বিতীয়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সময়ঃ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৫০মিনিট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২৮/০৮/২১ইং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D8C6DE-A3CD-4791-9693-50CEC5AE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8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931E9-B96B-4085-8854-791C7F49A9AA}"/>
              </a:ext>
            </a:extLst>
          </p:cNvPr>
          <p:cNvSpPr txBox="1"/>
          <p:nvPr/>
        </p:nvSpPr>
        <p:spPr>
          <a:xfrm>
            <a:off x="5116476" y="860201"/>
            <a:ext cx="2954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AA05F0-7FAC-4AF5-B665-5BAF5B7BFEFD}"/>
                  </a:ext>
                </a:extLst>
              </p:cNvPr>
              <p:cNvSpPr txBox="1"/>
              <p:nvPr/>
            </p:nvSpPr>
            <p:spPr>
              <a:xfrm>
                <a:off x="2080592" y="2764712"/>
                <a:ext cx="950180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A={x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: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&gt;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15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BD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&lt;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200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}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AA05F0-7FAC-4AF5-B665-5BAF5B7B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592" y="2764712"/>
                <a:ext cx="9501808" cy="1077218"/>
              </a:xfrm>
              <a:prstGeom prst="rect">
                <a:avLst/>
              </a:prstGeom>
              <a:blipFill>
                <a:blip r:embed="rId3"/>
                <a:stretch>
                  <a:fillRect l="-1604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256A8F-970C-472F-B929-8E9711DA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0" y="-53227"/>
            <a:ext cx="134428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EC6706-B646-4340-9419-FA2038B4D1D5}"/>
              </a:ext>
            </a:extLst>
          </p:cNvPr>
          <p:cNvSpPr txBox="1"/>
          <p:nvPr/>
        </p:nvSpPr>
        <p:spPr>
          <a:xfrm>
            <a:off x="4877938" y="277483"/>
            <a:ext cx="450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864679-9A0A-420C-9817-D7ADA56464DA}"/>
                  </a:ext>
                </a:extLst>
              </p:cNvPr>
              <p:cNvSpPr txBox="1"/>
              <p:nvPr/>
            </p:nvSpPr>
            <p:spPr>
              <a:xfrm>
                <a:off x="2034780" y="1046924"/>
                <a:ext cx="8566960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A={x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: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15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200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এখানে, </a:t>
                </a: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যে সকল স্বাভা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বিক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সংখ্যার বর্গ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অপেক্ষা বড়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200</a:t>
                </a:r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অপেক্ষা ছোট তাদের সেট।  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N=1, 2, 3, 4, 5,6, 7...................................</a:t>
                </a: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x=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≯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15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20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x= 2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≯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15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20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হলে</m:t>
                        </m:r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≯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15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27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20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=4  </a:t>
                </a:r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15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64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20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=5</a:t>
                </a:r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15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125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20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=6 </a:t>
                </a:r>
                <a:r>
                  <a:rPr lang="bn-BD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36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15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216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≰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200</m:t>
                    </m:r>
                  </m:oMath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নির্ণেয়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সেট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={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}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864679-9A0A-420C-9817-D7ADA5646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80" y="1046924"/>
                <a:ext cx="8566960" cy="4893647"/>
              </a:xfrm>
              <a:prstGeom prst="rect">
                <a:avLst/>
              </a:prstGeom>
              <a:blipFill>
                <a:blip r:embed="rId3"/>
                <a:stretch>
                  <a:fillRect l="-1851" t="-1121" b="-8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6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BDE96A-8244-4992-A6BF-91BD1930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17"/>
            <a:ext cx="136946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45DA7-1056-4120-9D36-00B36BA60F71}"/>
              </a:ext>
            </a:extLst>
          </p:cNvPr>
          <p:cNvSpPr txBox="1"/>
          <p:nvPr/>
        </p:nvSpPr>
        <p:spPr>
          <a:xfrm>
            <a:off x="5235746" y="920271"/>
            <a:ext cx="239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39877A4B-BCA7-49E9-89BB-4CE22F9A4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6854" y="1920868"/>
                <a:ext cx="10045146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দুই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বা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ততোধিক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সেটের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সকল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উপাদান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নিয়ে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গঠিত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সেটকে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সংযোগ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সেট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বলে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।</a:t>
                </a:r>
              </a:p>
              <a:p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সংযোগকে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AUB 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Union B 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AUB = {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x:x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m:rPr>
                        <m:sty m:val="p"/>
                      </m:rPr>
                      <a:rPr lang="en-US" alt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 </a:t>
                </a: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39877A4B-BCA7-49E9-89BB-4CE22F9A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6854" y="1920868"/>
                <a:ext cx="10045146" cy="2062103"/>
              </a:xfrm>
              <a:prstGeom prst="rect">
                <a:avLst/>
              </a:prstGeom>
              <a:blipFill>
                <a:blip r:embed="rId3"/>
                <a:stretch>
                  <a:fillRect l="-1517" t="-3846" r="-910" b="-9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8F10ADB-C1B1-4C3F-B9ED-7EE8DE5D8783}"/>
              </a:ext>
            </a:extLst>
          </p:cNvPr>
          <p:cNvGrpSpPr/>
          <p:nvPr/>
        </p:nvGrpSpPr>
        <p:grpSpPr>
          <a:xfrm>
            <a:off x="3662051" y="4053851"/>
            <a:ext cx="3147390" cy="1883878"/>
            <a:chOff x="3697358" y="3059181"/>
            <a:chExt cx="3147390" cy="18838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6AE3DA-F044-4A2A-B409-D8045C03FFE1}"/>
                </a:ext>
              </a:extLst>
            </p:cNvPr>
            <p:cNvSpPr/>
            <p:nvPr/>
          </p:nvSpPr>
          <p:spPr>
            <a:xfrm>
              <a:off x="5055707" y="3059181"/>
              <a:ext cx="1789041" cy="182879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B</a:t>
              </a:r>
            </a:p>
            <a:p>
              <a:pPr algn="ctr"/>
              <a:r>
                <a:rPr lang="en-US" dirty="0"/>
                <a:t>                 </a:t>
              </a:r>
            </a:p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70A2AA-06FF-400E-972A-ECCC8D940912}"/>
                </a:ext>
              </a:extLst>
            </p:cNvPr>
            <p:cNvSpPr/>
            <p:nvPr/>
          </p:nvSpPr>
          <p:spPr>
            <a:xfrm>
              <a:off x="3697358" y="3114260"/>
              <a:ext cx="1789042" cy="182879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A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09968D-B385-41B0-AFD4-ADB7E164C72F}"/>
                </a:ext>
              </a:extLst>
            </p:cNvPr>
            <p:cNvSpPr/>
            <p:nvPr/>
          </p:nvSpPr>
          <p:spPr>
            <a:xfrm>
              <a:off x="4993715" y="3375852"/>
              <a:ext cx="536710" cy="12553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EF1CAD-B7D8-4D72-A8E8-603E6B3EFEC8}"/>
              </a:ext>
            </a:extLst>
          </p:cNvPr>
          <p:cNvSpPr txBox="1"/>
          <p:nvPr/>
        </p:nvSpPr>
        <p:spPr>
          <a:xfrm>
            <a:off x="3662051" y="5882650"/>
            <a:ext cx="1083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AUB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61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833475-D133-4F38-877D-275BF6AD1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18"/>
            <a:ext cx="13442867" cy="6964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53F6E3-8427-4423-83CE-1E2131CA8EEB}"/>
                  </a:ext>
                </a:extLst>
              </p:cNvPr>
              <p:cNvSpPr txBox="1"/>
              <p:nvPr/>
            </p:nvSpPr>
            <p:spPr>
              <a:xfrm>
                <a:off x="2941983" y="1598927"/>
                <a:ext cx="8150086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{3,4,5}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 = {4,6,8}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CUD = {3,4,5} U {4,6,8}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{3,4,5, 6,8}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{3,4,5, 6,8} </a:t>
                </a:r>
              </a:p>
              <a:p>
                <a:r>
                  <a:rPr lang="en-US" sz="3200" dirty="0"/>
                  <a:t>   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53F6E3-8427-4423-83CE-1E2131CA8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83" y="1598927"/>
                <a:ext cx="8150086" cy="2554545"/>
              </a:xfrm>
              <a:prstGeom prst="rect">
                <a:avLst/>
              </a:prstGeom>
              <a:blipFill>
                <a:blip r:embed="rId3"/>
                <a:stretch>
                  <a:fillRect l="-1945" t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ACD6611-FB06-4E16-B515-2B8491B04D74}"/>
              </a:ext>
            </a:extLst>
          </p:cNvPr>
          <p:cNvGrpSpPr/>
          <p:nvPr/>
        </p:nvGrpSpPr>
        <p:grpSpPr>
          <a:xfrm>
            <a:off x="4522305" y="3661772"/>
            <a:ext cx="3147390" cy="1883878"/>
            <a:chOff x="3697358" y="3059181"/>
            <a:chExt cx="3147390" cy="188387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EC77052-181F-4525-AA53-AC70C84FE1A6}"/>
                </a:ext>
              </a:extLst>
            </p:cNvPr>
            <p:cNvSpPr/>
            <p:nvPr/>
          </p:nvSpPr>
          <p:spPr>
            <a:xfrm>
              <a:off x="5055707" y="3059181"/>
              <a:ext cx="1789041" cy="182879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6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                 8</a:t>
              </a:r>
            </a:p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18BC862-B0A0-43C5-93EF-1DCD094E1880}"/>
                </a:ext>
              </a:extLst>
            </p:cNvPr>
            <p:cNvSpPr/>
            <p:nvPr/>
          </p:nvSpPr>
          <p:spPr>
            <a:xfrm>
              <a:off x="3697358" y="3114260"/>
              <a:ext cx="1789042" cy="182879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  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 5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9EBB37-E737-46D8-815D-430BC807FD82}"/>
                </a:ext>
              </a:extLst>
            </p:cNvPr>
            <p:cNvSpPr/>
            <p:nvPr/>
          </p:nvSpPr>
          <p:spPr>
            <a:xfrm>
              <a:off x="5055707" y="3290677"/>
              <a:ext cx="536710" cy="136580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07295B-B79D-48D1-810C-A2022C84285A}"/>
              </a:ext>
            </a:extLst>
          </p:cNvPr>
          <p:cNvSpPr txBox="1"/>
          <p:nvPr/>
        </p:nvSpPr>
        <p:spPr>
          <a:xfrm>
            <a:off x="5338971" y="5593959"/>
            <a:ext cx="1083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CUD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ACAF7-EFCE-4000-A657-5AEAE70884B4}"/>
              </a:ext>
            </a:extLst>
          </p:cNvPr>
          <p:cNvSpPr txBox="1"/>
          <p:nvPr/>
        </p:nvSpPr>
        <p:spPr>
          <a:xfrm>
            <a:off x="2677223" y="898404"/>
            <a:ext cx="8679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{3,4,5}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 = {4,6,8}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CUD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2F2253-8CFF-43BB-8AFB-CB31028A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18"/>
            <a:ext cx="13442867" cy="6964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947DAF-3045-4444-BBEF-14106A6FA64A}"/>
              </a:ext>
            </a:extLst>
          </p:cNvPr>
          <p:cNvSpPr txBox="1"/>
          <p:nvPr/>
        </p:nvSpPr>
        <p:spPr>
          <a:xfrm>
            <a:off x="5142981" y="409627"/>
            <a:ext cx="186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A2EC472E-A3B7-4705-94D1-221B9528AE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7827" y="1539000"/>
                <a:ext cx="10045146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দুই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বা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ততোধিক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সেটের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সাধারণ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উপাদান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নিয়ে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গঠিত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সেটকে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ছেদ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সেট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বলে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  <a:sym typeface="Arial" panose="020B0604020202020204" pitchFamily="34" charset="0"/>
                  </a:rPr>
                  <a:t>।</a:t>
                </a:r>
              </a:p>
              <a:p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intersection   B 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{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x:x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m:rPr>
                        <m:sty m:val="p"/>
                      </m:rPr>
                      <a:rPr lang="en-US" alt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alt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 </a:t>
                </a: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A2EC472E-A3B7-4705-94D1-221B9528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7827" y="1539000"/>
                <a:ext cx="10045146" cy="2062103"/>
              </a:xfrm>
              <a:prstGeom prst="rect">
                <a:avLst/>
              </a:prstGeom>
              <a:blipFill>
                <a:blip r:embed="rId3"/>
                <a:stretch>
                  <a:fillRect l="-1517" t="-3835" r="-667" b="-88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5FB5E6D-D361-44D7-8EB6-534B05FB57A0}"/>
              </a:ext>
            </a:extLst>
          </p:cNvPr>
          <p:cNvGrpSpPr/>
          <p:nvPr/>
        </p:nvGrpSpPr>
        <p:grpSpPr>
          <a:xfrm>
            <a:off x="4522305" y="3661772"/>
            <a:ext cx="3147390" cy="1883878"/>
            <a:chOff x="3697358" y="3059181"/>
            <a:chExt cx="3147390" cy="18838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CAA1F1-1092-4865-82A7-65EBB320B39B}"/>
                </a:ext>
              </a:extLst>
            </p:cNvPr>
            <p:cNvSpPr/>
            <p:nvPr/>
          </p:nvSpPr>
          <p:spPr>
            <a:xfrm>
              <a:off x="5055707" y="3059181"/>
              <a:ext cx="1789041" cy="182879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D75A9E0-0647-48D5-A487-5ABD85CB1AB4}"/>
                </a:ext>
              </a:extLst>
            </p:cNvPr>
            <p:cNvSpPr/>
            <p:nvPr/>
          </p:nvSpPr>
          <p:spPr>
            <a:xfrm>
              <a:off x="3697358" y="3114260"/>
              <a:ext cx="1789042" cy="182879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A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66E84B-F349-4CD0-89BE-A8055E7A89E4}"/>
                </a:ext>
              </a:extLst>
            </p:cNvPr>
            <p:cNvSpPr/>
            <p:nvPr/>
          </p:nvSpPr>
          <p:spPr>
            <a:xfrm>
              <a:off x="5055707" y="3358444"/>
              <a:ext cx="536710" cy="12850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011E18-116E-4B80-9BE6-E396F7F25017}"/>
                  </a:ext>
                </a:extLst>
              </p:cNvPr>
              <p:cNvSpPr txBox="1"/>
              <p:nvPr/>
            </p:nvSpPr>
            <p:spPr>
              <a:xfrm>
                <a:off x="5380384" y="5804953"/>
                <a:ext cx="10369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011E18-116E-4B80-9BE6-E396F7F25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84" y="5804953"/>
                <a:ext cx="1036980" cy="523220"/>
              </a:xfrm>
              <a:prstGeom prst="rect">
                <a:avLst/>
              </a:prstGeom>
              <a:blipFill>
                <a:blip r:embed="rId4"/>
                <a:stretch>
                  <a:fillRect l="-12353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8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F8A2C-5331-4D88-86F7-2C88A506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18"/>
            <a:ext cx="13442867" cy="6964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986816-6A18-4E09-A1D1-7BA6A82D5D2A}"/>
                  </a:ext>
                </a:extLst>
              </p:cNvPr>
              <p:cNvSpPr txBox="1"/>
              <p:nvPr/>
            </p:nvSpPr>
            <p:spPr>
              <a:xfrm>
                <a:off x="2394882" y="898404"/>
                <a:ext cx="95585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{2,3,4,5}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= {3,4,5,6,7}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  <a:r>
                  <a:rPr lang="en-US" alt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986816-6A18-4E09-A1D1-7BA6A82D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82" y="898404"/>
                <a:ext cx="9558579" cy="584775"/>
              </a:xfrm>
              <a:prstGeom prst="rect">
                <a:avLst/>
              </a:prstGeom>
              <a:blipFill>
                <a:blip r:embed="rId3"/>
                <a:stretch>
                  <a:fillRect l="-1467" t="-18750" r="-19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A03D9-438A-4FDB-8CAB-0B9CEC15F2B3}"/>
                  </a:ext>
                </a:extLst>
              </p:cNvPr>
              <p:cNvSpPr txBox="1"/>
              <p:nvPr/>
            </p:nvSpPr>
            <p:spPr>
              <a:xfrm>
                <a:off x="2646390" y="1644633"/>
                <a:ext cx="8150086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{2,3,4,5}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C= {3,4,5,6,7}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{2,3,4,5}</a:t>
                </a:r>
                <a:r>
                  <a:rPr lang="en-US" alt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{3,4,5,6,7}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{3,4,5}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{3,4,5} </a:t>
                </a:r>
              </a:p>
              <a:p>
                <a:r>
                  <a:rPr lang="en-US" sz="3200" dirty="0"/>
                  <a:t>  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A03D9-438A-4FDB-8CAB-0B9CEC15F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390" y="1644633"/>
                <a:ext cx="8150086" cy="2554545"/>
              </a:xfrm>
              <a:prstGeom prst="rect">
                <a:avLst/>
              </a:prstGeom>
              <a:blipFill>
                <a:blip r:embed="rId4"/>
                <a:stretch>
                  <a:fillRect l="-1870" t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BD623D1-89E9-499E-AF5A-BC7067300B05}"/>
              </a:ext>
            </a:extLst>
          </p:cNvPr>
          <p:cNvGrpSpPr/>
          <p:nvPr/>
        </p:nvGrpSpPr>
        <p:grpSpPr>
          <a:xfrm>
            <a:off x="2394882" y="4075718"/>
            <a:ext cx="3147390" cy="1883878"/>
            <a:chOff x="3697358" y="3059181"/>
            <a:chExt cx="3147390" cy="18838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0F85B7-2EBC-480D-B773-F12BE3A57582}"/>
                </a:ext>
              </a:extLst>
            </p:cNvPr>
            <p:cNvSpPr/>
            <p:nvPr/>
          </p:nvSpPr>
          <p:spPr>
            <a:xfrm>
              <a:off x="5055707" y="3059181"/>
              <a:ext cx="1789041" cy="182879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DEAE6E1-F859-496D-8DA3-66BAC75DC4DC}"/>
                </a:ext>
              </a:extLst>
            </p:cNvPr>
            <p:cNvSpPr/>
            <p:nvPr/>
          </p:nvSpPr>
          <p:spPr>
            <a:xfrm>
              <a:off x="3697358" y="3114260"/>
              <a:ext cx="1789042" cy="182879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AED13A-34CB-4017-AD83-83CBCE7DAAC0}"/>
                </a:ext>
              </a:extLst>
            </p:cNvPr>
            <p:cNvSpPr/>
            <p:nvPr/>
          </p:nvSpPr>
          <p:spPr>
            <a:xfrm>
              <a:off x="5055707" y="3341310"/>
              <a:ext cx="536710" cy="131517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  <a:p>
              <a:pPr algn="ctr"/>
              <a:r>
                <a:rPr lang="en-US" dirty="0"/>
                <a:t>4</a:t>
              </a:r>
            </a:p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16215B-9FC9-45DD-88D1-1858B1A54F30}"/>
              </a:ext>
            </a:extLst>
          </p:cNvPr>
          <p:cNvSpPr txBox="1"/>
          <p:nvPr/>
        </p:nvSpPr>
        <p:spPr>
          <a:xfrm>
            <a:off x="2985403" y="4302768"/>
            <a:ext cx="60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4C8982-7081-4A1D-8215-4AE778115663}"/>
              </a:ext>
            </a:extLst>
          </p:cNvPr>
          <p:cNvSpPr txBox="1"/>
          <p:nvPr/>
        </p:nvSpPr>
        <p:spPr>
          <a:xfrm>
            <a:off x="4613139" y="4145642"/>
            <a:ext cx="393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C2E344-7759-48D3-8DC3-622D10A18C07}"/>
                  </a:ext>
                </a:extLst>
              </p:cNvPr>
              <p:cNvSpPr txBox="1"/>
              <p:nvPr/>
            </p:nvSpPr>
            <p:spPr>
              <a:xfrm>
                <a:off x="3567699" y="5776609"/>
                <a:ext cx="9077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C2E344-7759-48D3-8DC3-622D10A18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699" y="5776609"/>
                <a:ext cx="907773" cy="461665"/>
              </a:xfrm>
              <a:prstGeom prst="rect">
                <a:avLst/>
              </a:prstGeom>
              <a:blipFill>
                <a:blip r:embed="rId5"/>
                <a:stretch>
                  <a:fillRect l="-10067" t="-12000" r="-1610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0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5E7AF2-2C62-495A-ABAF-C49FCE3A2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21" y="0"/>
            <a:ext cx="134428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6CD87A-E359-4502-8B25-E5BC0AC834F6}"/>
              </a:ext>
            </a:extLst>
          </p:cNvPr>
          <p:cNvSpPr txBox="1"/>
          <p:nvPr/>
        </p:nvSpPr>
        <p:spPr>
          <a:xfrm>
            <a:off x="5142981" y="409627"/>
            <a:ext cx="239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51833-F4DE-4CD8-882C-813E0F872188}"/>
                  </a:ext>
                </a:extLst>
              </p:cNvPr>
              <p:cNvSpPr txBox="1"/>
              <p:nvPr/>
            </p:nvSpPr>
            <p:spPr>
              <a:xfrm>
                <a:off x="874643" y="3425687"/>
                <a:ext cx="95018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{1,2,3,4}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={1,2,3,a}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={2,a,b}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AU(B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BUC)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51833-F4DE-4CD8-882C-813E0F87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3" y="3425687"/>
                <a:ext cx="9501809" cy="1077218"/>
              </a:xfrm>
              <a:prstGeom prst="rect">
                <a:avLst/>
              </a:prstGeom>
              <a:blipFill>
                <a:blip r:embed="rId3"/>
                <a:stretch>
                  <a:fillRect l="-1604" t="-1016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8793C4F-7FEF-4F84-81B5-B055E3A21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52" y="1064013"/>
            <a:ext cx="2289913" cy="21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5EBE5-57EB-4382-BE9A-9A11C0837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21" y="0"/>
            <a:ext cx="134428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11C5F-AAA4-4218-BF9C-BD95B3196507}"/>
              </a:ext>
            </a:extLst>
          </p:cNvPr>
          <p:cNvSpPr txBox="1"/>
          <p:nvPr/>
        </p:nvSpPr>
        <p:spPr>
          <a:xfrm>
            <a:off x="5142981" y="409627"/>
            <a:ext cx="4001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EE19A9-065D-43E7-8060-62B135B7AFDE}"/>
                  </a:ext>
                </a:extLst>
              </p:cNvPr>
              <p:cNvSpPr txBox="1"/>
              <p:nvPr/>
            </p:nvSpPr>
            <p:spPr>
              <a:xfrm>
                <a:off x="1979516" y="1385046"/>
                <a:ext cx="9899374" cy="463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{1,2,3,4}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={1,2,3,a}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={2,a,b}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{1,2,3,a}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{2,a,b}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= {2,a}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AU(B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= {1,2,3,4}U {2,a}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= {1,2,3,4,a} Ans.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BUC    = {1,2,3,a} U{2,a,b}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 {1,2,3,a,b}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BUC)  = {1,2,3,4}</a:t>
                </a:r>
                <a:r>
                  <a:rPr lang="en-US" alt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{1,2,3,a,b}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= {1,2,3} Ans.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EE19A9-065D-43E7-8060-62B135B7A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16" y="1385046"/>
                <a:ext cx="9899374" cy="4634667"/>
              </a:xfrm>
              <a:prstGeom prst="rect">
                <a:avLst/>
              </a:prstGeom>
              <a:blipFill>
                <a:blip r:embed="rId3"/>
                <a:stretch>
                  <a:fillRect l="-1601" t="-2368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0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254BF4-ACFA-4FE7-BCF1-54086D869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0"/>
            <a:ext cx="13442867" cy="7068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C0C05-6AD9-4AFB-8731-9F74F544DC47}"/>
              </a:ext>
            </a:extLst>
          </p:cNvPr>
          <p:cNvSpPr txBox="1"/>
          <p:nvPr/>
        </p:nvSpPr>
        <p:spPr>
          <a:xfrm>
            <a:off x="5681868" y="289358"/>
            <a:ext cx="167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29FE9-2534-4888-80E6-E8E7051B5025}"/>
                  </a:ext>
                </a:extLst>
              </p:cNvPr>
              <p:cNvSpPr txBox="1"/>
              <p:nvPr/>
            </p:nvSpPr>
            <p:spPr>
              <a:xfrm>
                <a:off x="1590261" y="1606324"/>
                <a:ext cx="1060173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1।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অসীম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উদাহরণ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দাও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?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ক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2।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{1,2,3,4} B ={2,4,5,6} A</a:t>
                </a:r>
                <a:r>
                  <a:rPr lang="en-US" alt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?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ক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খ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গ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ঘ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৩।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{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x:x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&lt;18}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{1,2,3,4}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খ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{1,2,3}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গ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{2,3,4}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ঘ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{2,3,4,5}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29FE9-2534-4888-80E6-E8E7051B5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1" y="1606324"/>
                <a:ext cx="10601739" cy="2554545"/>
              </a:xfrm>
              <a:prstGeom prst="rect">
                <a:avLst/>
              </a:prstGeom>
              <a:blipFill>
                <a:blip r:embed="rId3"/>
                <a:stretch>
                  <a:fillRect l="-1783" t="-3819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A8B59B39-2433-4E7F-83D6-CC88D682800D}"/>
              </a:ext>
            </a:extLst>
          </p:cNvPr>
          <p:cNvSpPr/>
          <p:nvPr/>
        </p:nvSpPr>
        <p:spPr>
          <a:xfrm>
            <a:off x="1590261" y="3684105"/>
            <a:ext cx="331304" cy="344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87B84A-0EC2-4E36-98A3-4B76934D0F93}"/>
              </a:ext>
            </a:extLst>
          </p:cNvPr>
          <p:cNvSpPr/>
          <p:nvPr/>
        </p:nvSpPr>
        <p:spPr>
          <a:xfrm>
            <a:off x="4615068" y="2709565"/>
            <a:ext cx="314741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1A320-1295-4634-AB8F-1C199D06640A}"/>
              </a:ext>
            </a:extLst>
          </p:cNvPr>
          <p:cNvSpPr txBox="1"/>
          <p:nvPr/>
        </p:nvSpPr>
        <p:spPr>
          <a:xfrm>
            <a:off x="4330147" y="425381"/>
            <a:ext cx="278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C4F87-9D01-4A27-AC26-758DA7823A87}"/>
              </a:ext>
            </a:extLst>
          </p:cNvPr>
          <p:cNvSpPr txBox="1"/>
          <p:nvPr/>
        </p:nvSpPr>
        <p:spPr>
          <a:xfrm>
            <a:off x="172278" y="115783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প্রশ্নঃ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B={x : x, 32 </a:t>
            </a:r>
            <a:r>
              <a:rPr lang="bn-BD" sz="3600" dirty="0">
                <a:solidFill>
                  <a:srgbClr val="FFFF00"/>
                </a:solidFill>
                <a:latin typeface="Times New Roman" panose="02020603050405020304" pitchFamily="18" charset="0"/>
                <a:cs typeface="NikoshBAN" pitchFamily="2" charset="0"/>
              </a:rPr>
              <a:t>এর গুণনীক } সেটটিকে তালিকা পদ্ধতিতে প্রকাশ কর ।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A={4,8,12,16,20,24,28,32,36,40</a:t>
            </a:r>
            <a:r>
              <a:rPr lang="bn-BD" sz="3600" dirty="0">
                <a:solidFill>
                  <a:srgbClr val="C00000"/>
                </a:solidFill>
                <a:latin typeface="Times New Roman" pitchFamily="18" charset="0"/>
                <a:cs typeface="NikoshBAN" pitchFamily="2" charset="0"/>
              </a:rPr>
              <a:t>}সেটটিকে সেট গঠন পদ্ধতিতে প্রকাশ কর ।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6D68D5-BFBB-43C5-A145-9F5BAB48F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08" y="0"/>
            <a:ext cx="12524508" cy="7068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76AAC3-EFF9-4527-B098-1C7B12907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70" y="2727065"/>
            <a:ext cx="4243377" cy="3058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D0AE4-1937-4A2E-9B78-0A613AEFB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12" y="576047"/>
            <a:ext cx="4243377" cy="257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72A6DD-7EBF-4A03-A141-2F188F95D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62" y="3272737"/>
            <a:ext cx="4045527" cy="2335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825454-DD04-48EC-9FD0-3BDD115740C4}"/>
              </a:ext>
            </a:extLst>
          </p:cNvPr>
          <p:cNvSpPr txBox="1"/>
          <p:nvPr/>
        </p:nvSpPr>
        <p:spPr>
          <a:xfrm>
            <a:off x="2168922" y="1445086"/>
            <a:ext cx="361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53708-D7BF-4732-9082-708A77F398D8}"/>
              </a:ext>
            </a:extLst>
          </p:cNvPr>
          <p:cNvSpPr txBox="1"/>
          <p:nvPr/>
        </p:nvSpPr>
        <p:spPr>
          <a:xfrm>
            <a:off x="1801616" y="5785176"/>
            <a:ext cx="226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পিরিচ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6262F-1434-47D0-8074-C508AA491E61}"/>
              </a:ext>
            </a:extLst>
          </p:cNvPr>
          <p:cNvSpPr txBox="1"/>
          <p:nvPr/>
        </p:nvSpPr>
        <p:spPr>
          <a:xfrm>
            <a:off x="7828473" y="2831575"/>
            <a:ext cx="192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পিরিচ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D2413-F622-4D5C-9C64-20584034F986}"/>
              </a:ext>
            </a:extLst>
          </p:cNvPr>
          <p:cNvSpPr txBox="1"/>
          <p:nvPr/>
        </p:nvSpPr>
        <p:spPr>
          <a:xfrm>
            <a:off x="6044993" y="5783742"/>
            <a:ext cx="226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9B526-3CAA-4104-BA9D-83C34AE73BEF}"/>
              </a:ext>
            </a:extLst>
          </p:cNvPr>
          <p:cNvSpPr txBox="1"/>
          <p:nvPr/>
        </p:nvSpPr>
        <p:spPr>
          <a:xfrm>
            <a:off x="2403868" y="4538174"/>
            <a:ext cx="5986714" cy="156966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1A4DE-6E3B-4EC2-884D-96D985F9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32" y="1566374"/>
            <a:ext cx="37147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4AAF69-9937-475F-9F28-E241097AD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1"/>
            <a:ext cx="12524508" cy="70249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ADEE68-BA2F-42DE-9B56-C5B4E78C55C2}"/>
              </a:ext>
            </a:extLst>
          </p:cNvPr>
          <p:cNvSpPr txBox="1"/>
          <p:nvPr/>
        </p:nvSpPr>
        <p:spPr>
          <a:xfrm>
            <a:off x="4147585" y="872319"/>
            <a:ext cx="361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2996C-3C7A-448D-BA2E-F079B919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99" y="2038883"/>
            <a:ext cx="3896829" cy="368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2F850F-DFAF-4EDA-8F76-8CD79C9CC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25" y="2038883"/>
            <a:ext cx="3776790" cy="3684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184F3-3679-4383-B3E8-890F88B597E1}"/>
              </a:ext>
            </a:extLst>
          </p:cNvPr>
          <p:cNvSpPr txBox="1"/>
          <p:nvPr/>
        </p:nvSpPr>
        <p:spPr>
          <a:xfrm>
            <a:off x="2479118" y="5789562"/>
            <a:ext cx="2755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1EA74A-AB44-46CF-BF44-1675F996A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42" y="-123372"/>
            <a:ext cx="13442867" cy="6981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29F720-A693-4493-921A-115FCA287073}"/>
              </a:ext>
            </a:extLst>
          </p:cNvPr>
          <p:cNvSpPr txBox="1"/>
          <p:nvPr/>
        </p:nvSpPr>
        <p:spPr>
          <a:xfrm>
            <a:off x="2698735" y="2343407"/>
            <a:ext cx="7397553" cy="217118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সেট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ABBDE-99AF-4051-8F9E-2CFB5CD0D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7" y="768626"/>
            <a:ext cx="1704795" cy="14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38C5-A0FC-4E7C-B138-F87CA44A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6242" name="TextBox 1">
            <a:extLst>
              <a:ext uri="{FF2B5EF4-FFF2-40B4-BE49-F238E27FC236}">
                <a16:creationId xmlns:a16="http://schemas.microsoft.com/office/drawing/2014/main" id="{55072F1A-D4D9-4727-857E-791890575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007" y="1452979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66243" name="TextBox 2">
            <a:extLst>
              <a:ext uri="{FF2B5EF4-FFF2-40B4-BE49-F238E27FC236}">
                <a16:creationId xmlns:a16="http://schemas.microsoft.com/office/drawing/2014/main" id="{8EEA1F0C-5B3E-4390-A841-86566D25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297" y="2524911"/>
            <a:ext cx="77392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নিরূপণ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DACD9F-A2B5-45A8-B4DD-F37F8F047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56" y="-36512"/>
            <a:ext cx="13442867" cy="693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C4D54-1322-4B6F-8A9D-D1C9993D5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669" y="542405"/>
            <a:ext cx="3950228" cy="5084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13721-A830-491B-90AA-6540A07FDE82}"/>
              </a:ext>
            </a:extLst>
          </p:cNvPr>
          <p:cNvSpPr txBox="1"/>
          <p:nvPr/>
        </p:nvSpPr>
        <p:spPr>
          <a:xfrm>
            <a:off x="873669" y="353958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Ferdinand Ludwig Philip Cantor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জর্জ ফার্ডিন্যান্ড লুইগ ফিলিপ  ক্যান্টর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E4C29-2D5D-4116-AAA7-07FD54F9F37B}"/>
              </a:ext>
            </a:extLst>
          </p:cNvPr>
          <p:cNvSpPr txBox="1"/>
          <p:nvPr/>
        </p:nvSpPr>
        <p:spPr>
          <a:xfrm>
            <a:off x="4445354" y="954107"/>
            <a:ext cx="30686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D0B470-8798-4E4C-A60F-51F5B3646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56" y="-36512"/>
            <a:ext cx="13442867" cy="6931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CCFFE4-A29A-4EB2-B12F-7028C78B28CA}"/>
              </a:ext>
            </a:extLst>
          </p:cNvPr>
          <p:cNvSpPr txBox="1"/>
          <p:nvPr/>
        </p:nvSpPr>
        <p:spPr>
          <a:xfrm>
            <a:off x="4270513" y="1973707"/>
            <a:ext cx="67254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সেট বলতে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১.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সদৃশ্যতা / একই জাতীয়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২.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/ সমাবেশ/ সংগ্রহ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৩.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জগতের বস্তু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৪.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সংখ্যক বস্তু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A5E75-F4B5-441E-AD47-73F59C2BE3CC}"/>
              </a:ext>
            </a:extLst>
          </p:cNvPr>
          <p:cNvSpPr txBox="1"/>
          <p:nvPr/>
        </p:nvSpPr>
        <p:spPr>
          <a:xfrm>
            <a:off x="2138093" y="1284269"/>
            <a:ext cx="1933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27E5C-4BA5-4C02-9BAF-E0C2097C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7" y="3240623"/>
            <a:ext cx="2076863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154DCA2-FB9A-40E2-B008-3A5272A5E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183"/>
            <a:ext cx="13442867" cy="6931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4DC021-FB42-4695-9D4A-1AF8985FF6DB}"/>
              </a:ext>
            </a:extLst>
          </p:cNvPr>
          <p:cNvSpPr txBox="1"/>
          <p:nvPr/>
        </p:nvSpPr>
        <p:spPr>
          <a:xfrm>
            <a:off x="4717774" y="923222"/>
            <a:ext cx="2756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7BCBAD-D651-466A-884E-0753350362F0}"/>
                  </a:ext>
                </a:extLst>
              </p:cNvPr>
              <p:cNvSpPr txBox="1"/>
              <p:nvPr/>
            </p:nvSpPr>
            <p:spPr>
              <a:xfrm>
                <a:off x="1692968" y="1582064"/>
                <a:ext cx="6218583" cy="541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বাংলাদেশের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বিভাগ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সমূহের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নাম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7BCBAD-D651-466A-884E-07533503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968" y="1582064"/>
                <a:ext cx="6218583" cy="541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A5A0B-7318-48D8-9217-8DE620FC4A92}"/>
                  </a:ext>
                </a:extLst>
              </p:cNvPr>
              <p:cNvSpPr txBox="1"/>
              <p:nvPr/>
            </p:nvSpPr>
            <p:spPr>
              <a:xfrm>
                <a:off x="1663936" y="2410240"/>
                <a:ext cx="7731856" cy="64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ঢাকা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রাজশাহী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চট্টগ্রাম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খুলনা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বরিশাল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সিলেট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রংপুর</m:t>
                        </m:r>
                      </m:e>
                    </m:d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A5A0B-7318-48D8-9217-8DE620FC4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36" y="2410240"/>
                <a:ext cx="7731856" cy="641779"/>
              </a:xfrm>
              <a:prstGeom prst="rect">
                <a:avLst/>
              </a:prstGeom>
              <a:blipFill>
                <a:blip r:embed="rId4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3B77FC-C98A-491D-94CD-3FBC883CFD71}"/>
              </a:ext>
            </a:extLst>
          </p:cNvPr>
          <p:cNvCxnSpPr>
            <a:cxnSpLocks/>
          </p:cNvCxnSpPr>
          <p:nvPr/>
        </p:nvCxnSpPr>
        <p:spPr>
          <a:xfrm flipH="1">
            <a:off x="7553739" y="1852971"/>
            <a:ext cx="103367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938609-C743-47EC-901A-35A1D644FB07}"/>
              </a:ext>
            </a:extLst>
          </p:cNvPr>
          <p:cNvCxnSpPr>
            <a:cxnSpLocks/>
          </p:cNvCxnSpPr>
          <p:nvPr/>
        </p:nvCxnSpPr>
        <p:spPr>
          <a:xfrm flipH="1">
            <a:off x="9211045" y="2731129"/>
            <a:ext cx="103367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637A07-A899-45B2-BB06-37685FB23198}"/>
              </a:ext>
            </a:extLst>
          </p:cNvPr>
          <p:cNvSpPr txBox="1"/>
          <p:nvPr/>
        </p:nvSpPr>
        <p:spPr>
          <a:xfrm>
            <a:off x="8829263" y="1524191"/>
            <a:ext cx="2213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FE71C-CB12-4D9B-8B91-CAD2FC156FAB}"/>
              </a:ext>
            </a:extLst>
          </p:cNvPr>
          <p:cNvSpPr txBox="1"/>
          <p:nvPr/>
        </p:nvSpPr>
        <p:spPr>
          <a:xfrm>
            <a:off x="10244716" y="2534464"/>
            <a:ext cx="2034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4F490C-0952-41D9-ABAD-AD0EB5BB9997}"/>
              </a:ext>
            </a:extLst>
          </p:cNvPr>
          <p:cNvSpPr txBox="1"/>
          <p:nvPr/>
        </p:nvSpPr>
        <p:spPr>
          <a:xfrm>
            <a:off x="1027044" y="3267373"/>
            <a:ext cx="111185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সেট গঠন পদ্ধতিঃ </a:t>
            </a:r>
            <a:r>
              <a:rPr lang="bn-IN" sz="3200" i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সকল উপাদান সুনির্দিষ্টভাবে উল্লেখ না করে উপাদান নির্ধারণের জন্য ধর্মের উল্লেখ থাকে।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D56F61-F886-4EC3-818E-D5AA8347F0B5}"/>
              </a:ext>
            </a:extLst>
          </p:cNvPr>
          <p:cNvSpPr txBox="1"/>
          <p:nvPr/>
        </p:nvSpPr>
        <p:spPr>
          <a:xfrm>
            <a:off x="1113967" y="4237635"/>
            <a:ext cx="111649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সেট তালিকা পদ্ধতিঃ </a:t>
            </a:r>
            <a:r>
              <a:rPr lang="bn-IN" sz="3200" i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সকল উপাদান সুনির্দিষ্টভাবে উল্লেখ করে দ্বিতীয় বন্ধনী এর মধ্যে আবদ্ধ করা হয় এবং একাধিক উপাদান থাকলে ‘কমা’  ব্যাবহার করে আলাদা করা হয়।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17" grpId="0"/>
      <p:bldP spid="19" grpId="0"/>
      <p:bldP spid="21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9107</TotalTime>
  <Words>1433</Words>
  <Application>Microsoft Office PowerPoint</Application>
  <PresentationFormat>Widescreen</PresentationFormat>
  <Paragraphs>174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Corbel</vt:lpstr>
      <vt:lpstr>NikoshBAN</vt:lpstr>
      <vt:lpstr>Times New Roman</vt:lpstr>
      <vt:lpstr>Wingdings</vt:lpstr>
      <vt:lpstr>40_Office Theme</vt:lpstr>
      <vt:lpstr>1_Office Theme</vt:lpstr>
      <vt:lpstr>2_Office Theme</vt:lpstr>
      <vt:lpstr>71_Office Theme</vt:lpstr>
      <vt:lpstr>13_Office Theme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Molina</dc:creator>
  <cp:lastModifiedBy>Molina</cp:lastModifiedBy>
  <cp:revision>735</cp:revision>
  <dcterms:created xsi:type="dcterms:W3CDTF">2021-03-08T16:39:13Z</dcterms:created>
  <dcterms:modified xsi:type="dcterms:W3CDTF">2021-08-28T12:46:41Z</dcterms:modified>
</cp:coreProperties>
</file>