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1" r:id="rId5"/>
    <p:sldId id="264" r:id="rId6"/>
    <p:sldId id="274" r:id="rId7"/>
    <p:sldId id="270" r:id="rId8"/>
    <p:sldId id="272" r:id="rId9"/>
    <p:sldId id="268"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9" d="100"/>
          <a:sy n="69" d="100"/>
        </p:scale>
        <p:origin x="-1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E694-57BD-404F-A8AF-8D0E127481F3}"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35482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E694-57BD-404F-A8AF-8D0E127481F3}"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384241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E694-57BD-404F-A8AF-8D0E127481F3}"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81408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E694-57BD-404F-A8AF-8D0E127481F3}"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41206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E694-57BD-404F-A8AF-8D0E127481F3}"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12694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E694-57BD-404F-A8AF-8D0E127481F3}"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93625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E694-57BD-404F-A8AF-8D0E127481F3}" type="datetimeFigureOut">
              <a:rPr lang="en-US" smtClean="0"/>
              <a:t>8/28/2021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39712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E694-57BD-404F-A8AF-8D0E127481F3}" type="datetimeFigureOut">
              <a:rPr lang="en-US" smtClean="0"/>
              <a:t>8/28/2021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54496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E694-57BD-404F-A8AF-8D0E127481F3}" type="datetimeFigureOut">
              <a:rPr lang="en-US" smtClean="0"/>
              <a:t>8/28/2021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43109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E694-57BD-404F-A8AF-8D0E127481F3}"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151180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E694-57BD-404F-A8AF-8D0E127481F3}"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FCB6-5423-40FB-A5A8-64F669C89818}" type="slidenum">
              <a:rPr lang="en-US" smtClean="0"/>
              <a:t>‹#›</a:t>
            </a:fld>
            <a:endParaRPr lang="en-US"/>
          </a:p>
        </p:txBody>
      </p:sp>
    </p:spTree>
    <p:extLst>
      <p:ext uri="{BB962C8B-B14F-4D97-AF65-F5344CB8AC3E}">
        <p14:creationId xmlns:p14="http://schemas.microsoft.com/office/powerpoint/2010/main" val="2535219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E694-57BD-404F-A8AF-8D0E127481F3}" type="datetimeFigureOut">
              <a:rPr lang="en-US" smtClean="0"/>
              <a:t>8/28/2021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9FCB6-5423-40FB-A5A8-64F669C89818}" type="slidenum">
              <a:rPr lang="en-US" smtClean="0"/>
              <a:t>‹#›</a:t>
            </a:fld>
            <a:endParaRPr lang="en-US"/>
          </a:p>
        </p:txBody>
      </p:sp>
    </p:spTree>
    <p:extLst>
      <p:ext uri="{BB962C8B-B14F-4D97-AF65-F5344CB8AC3E}">
        <p14:creationId xmlns:p14="http://schemas.microsoft.com/office/powerpoint/2010/main" val="185158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528" y="318655"/>
            <a:ext cx="11748654" cy="6386945"/>
          </a:xfrm>
          <a:prstGeom prst="rect">
            <a:avLst/>
          </a:prstGeom>
        </p:spPr>
      </p:pic>
      <p:sp>
        <p:nvSpPr>
          <p:cNvPr id="5" name="Title 1"/>
          <p:cNvSpPr>
            <a:spLocks noGrp="1"/>
          </p:cNvSpPr>
          <p:nvPr>
            <p:ph type="ctrTitle"/>
          </p:nvPr>
        </p:nvSpPr>
        <p:spPr>
          <a:xfrm>
            <a:off x="4170217" y="2831565"/>
            <a:ext cx="2881747" cy="1361123"/>
          </a:xfrm>
        </p:spPr>
        <p:txBody>
          <a:bodyPr>
            <a:normAutofit/>
          </a:bodyPr>
          <a:lstStyle/>
          <a:p>
            <a:r>
              <a:rPr lang="bn-BD" sz="8000" dirty="0" smtClean="0">
                <a:latin typeface="NikoshBAN" panose="02000000000000000000" pitchFamily="2" charset="0"/>
                <a:cs typeface="NikoshBAN" panose="02000000000000000000" pitchFamily="2" charset="0"/>
              </a:rPr>
              <a:t>স্বাগতম</a:t>
            </a:r>
            <a:endParaRPr lang="en-US" sz="8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168823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09" y="1510145"/>
            <a:ext cx="11471564" cy="5029200"/>
          </a:xfrm>
          <a:prstGeom prst="rect">
            <a:avLst/>
          </a:prstGeom>
        </p:spPr>
      </p:pic>
      <p:sp>
        <p:nvSpPr>
          <p:cNvPr id="6" name="Title 1"/>
          <p:cNvSpPr>
            <a:spLocks noGrp="1"/>
          </p:cNvSpPr>
          <p:nvPr>
            <p:ph type="title"/>
          </p:nvPr>
        </p:nvSpPr>
        <p:spPr>
          <a:xfrm>
            <a:off x="332509" y="157306"/>
            <a:ext cx="11471564" cy="1325563"/>
          </a:xfrm>
        </p:spPr>
        <p:style>
          <a:lnRef idx="1">
            <a:schemeClr val="accent5"/>
          </a:lnRef>
          <a:fillRef idx="2">
            <a:schemeClr val="accent5"/>
          </a:fillRef>
          <a:effectRef idx="1">
            <a:schemeClr val="accent5"/>
          </a:effectRef>
          <a:fontRef idx="minor">
            <a:schemeClr val="dk1"/>
          </a:fontRef>
        </p:style>
        <p:txBody>
          <a:bodyPr/>
          <a:lstStyle/>
          <a:p>
            <a:pPr algn="ctr"/>
            <a:r>
              <a:rPr lang="bn-BD" dirty="0" smtClean="0">
                <a:latin typeface="NikoshBAN" panose="02000000000000000000" pitchFamily="2" charset="0"/>
                <a:cs typeface="NikoshBAN" panose="02000000000000000000" pitchFamily="2" charset="0"/>
              </a:rPr>
              <a:t>ধন্যবাদ </a:t>
            </a:r>
            <a:r>
              <a:rPr lang="bn-BD" dirty="0" smtClean="0">
                <a:latin typeface="NikoshBAN" panose="02000000000000000000" pitchFamily="2" charset="0"/>
                <a:cs typeface="NikoshBAN" panose="02000000000000000000" pitchFamily="2" charset="0"/>
              </a:rPr>
              <a:t>সবাইকে</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1233967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8600" y="2362200"/>
            <a:ext cx="4038599"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NikoshBAN" pitchFamily="2" charset="0"/>
                <a:cs typeface="NikoshBAN" pitchFamily="2" charset="0"/>
              </a:rPr>
              <a:t>শিল্পী</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আক্তার</a:t>
            </a:r>
            <a:endParaRPr lang="en-US" sz="2800" dirty="0" smtClean="0">
              <a:latin typeface="NikoshBAN" pitchFamily="2" charset="0"/>
              <a:cs typeface="NikoshBAN" pitchFamily="2" charset="0"/>
            </a:endParaRPr>
          </a:p>
          <a:p>
            <a:pPr algn="ctr"/>
            <a:r>
              <a:rPr lang="en-US" sz="2800" dirty="0" err="1" smtClean="0">
                <a:latin typeface="NikoshBAN" pitchFamily="2" charset="0"/>
                <a:cs typeface="NikoshBAN" pitchFamily="2" charset="0"/>
              </a:rPr>
              <a:t>সহকারী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শিক্ষক</a:t>
            </a:r>
            <a:endParaRPr lang="en-US" sz="2800" dirty="0" smtClean="0">
              <a:latin typeface="NikoshBAN" pitchFamily="2" charset="0"/>
              <a:cs typeface="NikoshBAN" pitchFamily="2" charset="0"/>
            </a:endParaRPr>
          </a:p>
          <a:p>
            <a:pPr algn="ctr"/>
            <a:r>
              <a:rPr lang="en-US" sz="2800" dirty="0" err="1" smtClean="0">
                <a:latin typeface="NikoshBAN" pitchFamily="2" charset="0"/>
                <a:cs typeface="NikoshBAN" pitchFamily="2" charset="0"/>
              </a:rPr>
              <a:t>মাধবপুর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পাইলট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উচচ</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বিদ্যালয়</a:t>
            </a:r>
            <a:endParaRPr lang="en-US" sz="2800" dirty="0" smtClean="0">
              <a:latin typeface="NikoshBAN" pitchFamily="2" charset="0"/>
              <a:cs typeface="NikoshBAN" pitchFamily="2" charset="0"/>
            </a:endParaRPr>
          </a:p>
          <a:p>
            <a:pPr algn="ctr"/>
            <a:r>
              <a:rPr lang="en-US" sz="2800" dirty="0" err="1" smtClean="0">
                <a:latin typeface="NikoshBAN" pitchFamily="2" charset="0"/>
                <a:cs typeface="NikoshBAN" pitchFamily="2" charset="0"/>
              </a:rPr>
              <a:t>মাধবপুর,হবিগঞ্জ</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7" name="Rounded Rectangle 6"/>
          <p:cNvSpPr/>
          <p:nvPr/>
        </p:nvSpPr>
        <p:spPr>
          <a:xfrm>
            <a:off x="7606168" y="2286000"/>
            <a:ext cx="4276216"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latin typeface="NikoshBAN" pitchFamily="2" charset="0"/>
                <a:cs typeface="NikoshBAN" pitchFamily="2" charset="0"/>
              </a:rPr>
              <a:t>বাংলাদেশ</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বিশ্বপরিচয়</a:t>
            </a:r>
            <a:endParaRPr lang="en-US" sz="2800" dirty="0" smtClean="0">
              <a:latin typeface="NikoshBAN" pitchFamily="2" charset="0"/>
              <a:cs typeface="NikoshBAN" pitchFamily="2" charset="0"/>
            </a:endParaRPr>
          </a:p>
          <a:p>
            <a:pPr algn="ctr"/>
            <a:r>
              <a:rPr lang="en-US" sz="2800" dirty="0">
                <a:latin typeface="NikoshBAN" pitchFamily="2" charset="0"/>
                <a:cs typeface="NikoshBAN" pitchFamily="2" charset="0"/>
              </a:rPr>
              <a:t>8</a:t>
            </a:r>
            <a:r>
              <a:rPr lang="en-US" sz="2800" dirty="0" smtClean="0">
                <a:latin typeface="NikoshBAN" pitchFamily="2" charset="0"/>
                <a:cs typeface="NikoshBAN" pitchFamily="2" charset="0"/>
              </a:rPr>
              <a:t>ম </a:t>
            </a:r>
            <a:r>
              <a:rPr lang="en-US" sz="2800" dirty="0" err="1" smtClean="0">
                <a:latin typeface="NikoshBAN" pitchFamily="2" charset="0"/>
                <a:cs typeface="NikoshBAN" pitchFamily="2" charset="0"/>
              </a:rPr>
              <a:t>শ্রেণী</a:t>
            </a:r>
            <a:endParaRPr lang="en-US" sz="2800" dirty="0" smtClean="0">
              <a:latin typeface="NikoshBAN" pitchFamily="2" charset="0"/>
              <a:cs typeface="NikoshBAN" pitchFamily="2" charset="0"/>
            </a:endParaRPr>
          </a:p>
          <a:p>
            <a:pPr algn="ctr"/>
            <a:r>
              <a:rPr lang="en-US" sz="2800" dirty="0" smtClean="0">
                <a:latin typeface="NikoshBAN" pitchFamily="2" charset="0"/>
                <a:cs typeface="NikoshBAN" pitchFamily="2" charset="0"/>
              </a:rPr>
              <a:t>11</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অধ্যায়</a:t>
            </a:r>
            <a:endParaRPr lang="en-US" sz="2800" dirty="0" smtClean="0">
              <a:latin typeface="NikoshBAN" pitchFamily="2" charset="0"/>
              <a:cs typeface="NikoshBAN" pitchFamily="2" charset="0"/>
            </a:endParaRPr>
          </a:p>
          <a:p>
            <a:pPr algn="ct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- 45 </a:t>
            </a:r>
            <a:r>
              <a:rPr lang="en-US" sz="2800" dirty="0" err="1" smtClean="0">
                <a:latin typeface="NikoshBAN" pitchFamily="2" charset="0"/>
                <a:cs typeface="NikoshBAN" pitchFamily="2" charset="0"/>
              </a:rPr>
              <a:t>মিনিট</a:t>
            </a:r>
            <a:endParaRPr lang="en-US" sz="2800" dirty="0" smtClean="0">
              <a:latin typeface="NikoshBAN" pitchFamily="2" charset="0"/>
              <a:cs typeface="NikoshBAN" pitchFamily="2" charset="0"/>
            </a:endParaRPr>
          </a:p>
          <a:p>
            <a:pPr algn="ctr"/>
            <a:r>
              <a:rPr lang="bn-BD" sz="2800" b="1" dirty="0" smtClean="0">
                <a:latin typeface="NikoshBAN" panose="02000000000000000000" pitchFamily="2" charset="0"/>
                <a:cs typeface="NikoshBAN" panose="02000000000000000000" pitchFamily="2" charset="0"/>
              </a:rPr>
              <a:t>বাংলাদেশের ক্ষুদ্র নৃ গোষ্ঠি  </a:t>
            </a:r>
            <a:r>
              <a:rPr lang="bn-BD" sz="2800" b="1" dirty="0" smtClean="0">
                <a:solidFill>
                  <a:schemeClr val="bg1"/>
                </a:solidFill>
                <a:latin typeface="NikoshBAN" panose="02000000000000000000" pitchFamily="2" charset="0"/>
                <a:cs typeface="NikoshBAN" panose="02000000000000000000" pitchFamily="2" charset="0"/>
              </a:rPr>
              <a:t>চাকমা</a:t>
            </a:r>
            <a:endParaRPr lang="en-US" sz="2800" dirty="0">
              <a:solidFill>
                <a:schemeClr val="bg1"/>
              </a:solidFill>
              <a:latin typeface="NikoshBAN" pitchFamily="2" charset="0"/>
              <a:cs typeface="NikoshBAN" pitchFamily="2" charset="0"/>
            </a:endParaRPr>
          </a:p>
        </p:txBody>
      </p:sp>
      <p:sp>
        <p:nvSpPr>
          <p:cNvPr id="8" name="Left-Right Arrow 7"/>
          <p:cNvSpPr/>
          <p:nvPr/>
        </p:nvSpPr>
        <p:spPr>
          <a:xfrm>
            <a:off x="471033" y="893356"/>
            <a:ext cx="4038600" cy="81867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NikoshBAN" pitchFamily="2" charset="0"/>
                <a:cs typeface="NikoshBAN" pitchFamily="2" charset="0"/>
              </a:rPr>
              <a:t>শিক্ষক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পরিচিতি</a:t>
            </a:r>
            <a:endParaRPr lang="en-US" sz="3200" dirty="0">
              <a:latin typeface="NikoshBAN" pitchFamily="2" charset="0"/>
              <a:cs typeface="NikoshBAN" pitchFamily="2" charset="0"/>
            </a:endParaRPr>
          </a:p>
        </p:txBody>
      </p:sp>
      <p:sp>
        <p:nvSpPr>
          <p:cNvPr id="9" name="Left-Right Arrow 8"/>
          <p:cNvSpPr/>
          <p:nvPr/>
        </p:nvSpPr>
        <p:spPr>
          <a:xfrm>
            <a:off x="7606168" y="807394"/>
            <a:ext cx="4038600" cy="990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NikoshBAN" pitchFamily="2" charset="0"/>
                <a:cs typeface="NikoshBAN" pitchFamily="2" charset="0"/>
              </a:rPr>
              <a:t>পাঠ</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পরিচিতি</a:t>
            </a:r>
            <a:endParaRPr lang="en-US" sz="3200" dirty="0">
              <a:latin typeface="NikoshBAN" pitchFamily="2" charset="0"/>
              <a:cs typeface="NikoshBAN" pitchFamily="2" charset="0"/>
            </a:endParaRPr>
          </a:p>
        </p:txBody>
      </p:sp>
      <p:pic>
        <p:nvPicPr>
          <p:cNvPr id="10" name="Picture 9">
            <a:extLst>
              <a:ext uri="{FF2B5EF4-FFF2-40B4-BE49-F238E27FC236}">
                <a16:creationId xmlns:a16="http://schemas.microsoft.com/office/drawing/2014/main" xmlns="" id="{1C76DD21-80B8-4E5D-B03C-A86AB12F6F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9633" y="893355"/>
            <a:ext cx="3235057" cy="4460597"/>
          </a:xfrm>
          <a:prstGeom prst="rect">
            <a:avLst/>
          </a:prstGeom>
          <a:ln>
            <a:noFill/>
          </a:ln>
          <a:effectLst>
            <a:softEdge rad="112500"/>
          </a:effectLst>
        </p:spPr>
        <p:style>
          <a:lnRef idx="1">
            <a:schemeClr val="accent5"/>
          </a:lnRef>
          <a:fillRef idx="2">
            <a:schemeClr val="accent5"/>
          </a:fillRef>
          <a:effectRef idx="1">
            <a:schemeClr val="accent5"/>
          </a:effectRef>
          <a:fontRef idx="minor">
            <a:schemeClr val="dk1"/>
          </a:fontRef>
        </p:style>
      </p:pic>
    </p:spTree>
    <p:extLst>
      <p:ext uri="{BB962C8B-B14F-4D97-AF65-F5344CB8AC3E}">
        <p14:creationId xmlns:p14="http://schemas.microsoft.com/office/powerpoint/2010/main" val="286516796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anim calcmode="lin" valueType="num">
                                      <p:cBhvr>
                                        <p:cTn id="25" dur="2000" fill="hold"/>
                                        <p:tgtEl>
                                          <p:spTgt spid="9"/>
                                        </p:tgtEl>
                                        <p:attrNameLst>
                                          <p:attrName>ppt_w</p:attrName>
                                        </p:attrNameLst>
                                      </p:cBhvr>
                                      <p:tavLst>
                                        <p:tav tm="0" fmla="#ppt_w*sin(2.5*pi*$)">
                                          <p:val>
                                            <p:fltVal val="0"/>
                                          </p:val>
                                        </p:tav>
                                        <p:tav tm="100000">
                                          <p:val>
                                            <p:fltVal val="1"/>
                                          </p:val>
                                        </p:tav>
                                      </p:tavLst>
                                    </p:anim>
                                    <p:anim calcmode="lin" valueType="num">
                                      <p:cBhvr>
                                        <p:cTn id="26"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5349" y="332508"/>
            <a:ext cx="3850178" cy="2883131"/>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362878" y="332508"/>
            <a:ext cx="3908281" cy="2883131"/>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https://tse1.mm.bing.net/th?id=OIP.6HIigoBFQFy6f2WQH2HRAwHaFI&amp;pid=Api&amp;P=0&amp;w=220&amp;h=1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9709" y="332507"/>
            <a:ext cx="3491346" cy="28831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6" name="Rectangle 5"/>
          <p:cNvSpPr/>
          <p:nvPr/>
        </p:nvSpPr>
        <p:spPr>
          <a:xfrm>
            <a:off x="2964872" y="5333999"/>
            <a:ext cx="5306287" cy="775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002060"/>
                </a:solidFill>
                <a:latin typeface="NikoshBAN" pitchFamily="2" charset="0"/>
                <a:cs typeface="NikoshBAN" pitchFamily="2" charset="0"/>
              </a:rPr>
              <a:t>বাংলাদেশের</a:t>
            </a:r>
            <a:r>
              <a:rPr lang="en-US" sz="3600" dirty="0" smtClean="0">
                <a:solidFill>
                  <a:srgbClr val="002060"/>
                </a:solidFill>
                <a:latin typeface="NikoshBAN" pitchFamily="2" charset="0"/>
                <a:cs typeface="NikoshBAN" pitchFamily="2" charset="0"/>
              </a:rPr>
              <a:t> </a:t>
            </a:r>
            <a:r>
              <a:rPr lang="en-US" sz="3600" dirty="0" err="1" smtClean="0">
                <a:solidFill>
                  <a:srgbClr val="002060"/>
                </a:solidFill>
                <a:latin typeface="NikoshBAN" pitchFamily="2" charset="0"/>
                <a:cs typeface="NikoshBAN" pitchFamily="2" charset="0"/>
              </a:rPr>
              <a:t>ক্ষুদ্র</a:t>
            </a:r>
            <a:r>
              <a:rPr lang="en-US" sz="3600" dirty="0" smtClean="0">
                <a:solidFill>
                  <a:srgbClr val="002060"/>
                </a:solidFill>
                <a:latin typeface="NikoshBAN" pitchFamily="2" charset="0"/>
                <a:cs typeface="NikoshBAN" pitchFamily="2" charset="0"/>
              </a:rPr>
              <a:t> </a:t>
            </a:r>
            <a:r>
              <a:rPr lang="en-US" sz="3600" dirty="0" err="1" smtClean="0">
                <a:solidFill>
                  <a:srgbClr val="002060"/>
                </a:solidFill>
                <a:latin typeface="NikoshBAN" pitchFamily="2" charset="0"/>
                <a:cs typeface="NikoshBAN" pitchFamily="2" charset="0"/>
              </a:rPr>
              <a:t>নৃ-গোষ্ঠি</a:t>
            </a:r>
            <a:r>
              <a:rPr lang="en-US" sz="3600" dirty="0" smtClean="0">
                <a:solidFill>
                  <a:srgbClr val="002060"/>
                </a:solidFill>
                <a:latin typeface="NikoshBAN" pitchFamily="2" charset="0"/>
                <a:cs typeface="NikoshBAN" pitchFamily="2" charset="0"/>
              </a:rPr>
              <a:t> </a:t>
            </a:r>
            <a:r>
              <a:rPr lang="en-US" sz="3600" dirty="0" err="1" smtClean="0">
                <a:solidFill>
                  <a:srgbClr val="002060"/>
                </a:solidFill>
                <a:latin typeface="NikoshBAN" pitchFamily="2" charset="0"/>
                <a:cs typeface="NikoshBAN" pitchFamily="2" charset="0"/>
              </a:rPr>
              <a:t>চাকমা</a:t>
            </a:r>
            <a:endParaRPr lang="en-US" sz="3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80396111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par>
                                <p:cTn id="23" presetID="26" presetClass="exit" presetSubtype="0" fill="hold" grpId="0" nodeType="withEffect">
                                  <p:stCondLst>
                                    <p:cond delay="0"/>
                                  </p:stCondLst>
                                  <p:childTnLst>
                                    <p:animEffect transition="out" filter="wipe(down)">
                                      <p:cBhvr>
                                        <p:cTn id="24" dur="180" accel="50000">
                                          <p:stCondLst>
                                            <p:cond delay="1820"/>
                                          </p:stCondLst>
                                        </p:cTn>
                                        <p:tgtEl>
                                          <p:spTgt spid="4"/>
                                        </p:tgtEl>
                                      </p:cBhvr>
                                    </p:animEffect>
                                    <p:anim calcmode="lin" valueType="num">
                                      <p:cBhvr>
                                        <p:cTn id="25"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32" dur="26">
                                          <p:stCondLst>
                                            <p:cond delay="620"/>
                                          </p:stCondLst>
                                        </p:cTn>
                                        <p:tgtEl>
                                          <p:spTgt spid="4"/>
                                        </p:tgtEl>
                                      </p:cBhvr>
                                      <p:to x="100000" y="60000"/>
                                    </p:animScale>
                                    <p:animScale>
                                      <p:cBhvr>
                                        <p:cTn id="33" dur="166" decel="50000">
                                          <p:stCondLst>
                                            <p:cond delay="646"/>
                                          </p:stCondLst>
                                        </p:cTn>
                                        <p:tgtEl>
                                          <p:spTgt spid="4"/>
                                        </p:tgtEl>
                                      </p:cBhvr>
                                      <p:to x="100000" y="100000"/>
                                    </p:animScale>
                                    <p:animScale>
                                      <p:cBhvr>
                                        <p:cTn id="34" dur="26">
                                          <p:stCondLst>
                                            <p:cond delay="1312"/>
                                          </p:stCondLst>
                                        </p:cTn>
                                        <p:tgtEl>
                                          <p:spTgt spid="4"/>
                                        </p:tgtEl>
                                      </p:cBhvr>
                                      <p:to x="100000" y="80000"/>
                                    </p:animScale>
                                    <p:animScale>
                                      <p:cBhvr>
                                        <p:cTn id="35" dur="166" decel="50000">
                                          <p:stCondLst>
                                            <p:cond delay="1338"/>
                                          </p:stCondLst>
                                        </p:cTn>
                                        <p:tgtEl>
                                          <p:spTgt spid="4"/>
                                        </p:tgtEl>
                                      </p:cBhvr>
                                      <p:to x="100000" y="100000"/>
                                    </p:animScale>
                                    <p:animScale>
                                      <p:cBhvr>
                                        <p:cTn id="36" dur="26">
                                          <p:stCondLst>
                                            <p:cond delay="1642"/>
                                          </p:stCondLst>
                                        </p:cTn>
                                        <p:tgtEl>
                                          <p:spTgt spid="4"/>
                                        </p:tgtEl>
                                      </p:cBhvr>
                                      <p:to x="100000" y="90000"/>
                                    </p:animScale>
                                    <p:animScale>
                                      <p:cBhvr>
                                        <p:cTn id="37" dur="166" decel="50000">
                                          <p:stCondLst>
                                            <p:cond delay="1668"/>
                                          </p:stCondLst>
                                        </p:cTn>
                                        <p:tgtEl>
                                          <p:spTgt spid="4"/>
                                        </p:tgtEl>
                                      </p:cBhvr>
                                      <p:to x="100000" y="100000"/>
                                    </p:animScale>
                                    <p:animScale>
                                      <p:cBhvr>
                                        <p:cTn id="38" dur="26">
                                          <p:stCondLst>
                                            <p:cond delay="1808"/>
                                          </p:stCondLst>
                                        </p:cTn>
                                        <p:tgtEl>
                                          <p:spTgt spid="4"/>
                                        </p:tgtEl>
                                      </p:cBhvr>
                                      <p:to x="100000" y="95000"/>
                                    </p:animScale>
                                    <p:animScale>
                                      <p:cBhvr>
                                        <p:cTn id="39" dur="166" decel="50000">
                                          <p:stCondLst>
                                            <p:cond delay="1834"/>
                                          </p:stCondLst>
                                        </p:cTn>
                                        <p:tgtEl>
                                          <p:spTgt spid="4"/>
                                        </p:tgtEl>
                                      </p:cBhvr>
                                      <p:to x="100000" y="100000"/>
                                    </p:animScale>
                                    <p:set>
                                      <p:cBhvr>
                                        <p:cTn id="40" dur="1" fill="hold">
                                          <p:stCondLst>
                                            <p:cond delay="1999"/>
                                          </p:stCondLst>
                                        </p:cTn>
                                        <p:tgtEl>
                                          <p:spTgt spid="4"/>
                                        </p:tgtEl>
                                        <p:attrNameLst>
                                          <p:attrName>style.visibility</p:attrName>
                                        </p:attrNameLst>
                                      </p:cBhvr>
                                      <p:to>
                                        <p:strVal val="hidden"/>
                                      </p:to>
                                    </p:set>
                                  </p:childTnLst>
                                </p:cTn>
                              </p:par>
                              <p:par>
                                <p:cTn id="41" presetID="26" presetClass="exit" presetSubtype="0" fill="hold" nodeType="withEffect">
                                  <p:stCondLst>
                                    <p:cond delay="0"/>
                                  </p:stCondLst>
                                  <p:childTnLst>
                                    <p:animEffect transition="out" filter="wipe(down)">
                                      <p:cBhvr>
                                        <p:cTn id="42" dur="180" accel="50000">
                                          <p:stCondLst>
                                            <p:cond delay="1820"/>
                                          </p:stCondLst>
                                        </p:cTn>
                                        <p:tgtEl>
                                          <p:spTgt spid="5"/>
                                        </p:tgtEl>
                                      </p:cBhvr>
                                    </p:animEffect>
                                    <p:anim calcmode="lin" valueType="num">
                                      <p:cBhvr>
                                        <p:cTn id="43"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44"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45"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9"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50" dur="26">
                                          <p:stCondLst>
                                            <p:cond delay="620"/>
                                          </p:stCondLst>
                                        </p:cTn>
                                        <p:tgtEl>
                                          <p:spTgt spid="5"/>
                                        </p:tgtEl>
                                      </p:cBhvr>
                                      <p:to x="100000" y="60000"/>
                                    </p:animScale>
                                    <p:animScale>
                                      <p:cBhvr>
                                        <p:cTn id="51" dur="166" decel="50000">
                                          <p:stCondLst>
                                            <p:cond delay="646"/>
                                          </p:stCondLst>
                                        </p:cTn>
                                        <p:tgtEl>
                                          <p:spTgt spid="5"/>
                                        </p:tgtEl>
                                      </p:cBhvr>
                                      <p:to x="100000" y="100000"/>
                                    </p:animScale>
                                    <p:animScale>
                                      <p:cBhvr>
                                        <p:cTn id="52" dur="26">
                                          <p:stCondLst>
                                            <p:cond delay="1312"/>
                                          </p:stCondLst>
                                        </p:cTn>
                                        <p:tgtEl>
                                          <p:spTgt spid="5"/>
                                        </p:tgtEl>
                                      </p:cBhvr>
                                      <p:to x="100000" y="80000"/>
                                    </p:animScale>
                                    <p:animScale>
                                      <p:cBhvr>
                                        <p:cTn id="53" dur="166" decel="50000">
                                          <p:stCondLst>
                                            <p:cond delay="1338"/>
                                          </p:stCondLst>
                                        </p:cTn>
                                        <p:tgtEl>
                                          <p:spTgt spid="5"/>
                                        </p:tgtEl>
                                      </p:cBhvr>
                                      <p:to x="100000" y="100000"/>
                                    </p:animScale>
                                    <p:animScale>
                                      <p:cBhvr>
                                        <p:cTn id="54" dur="26">
                                          <p:stCondLst>
                                            <p:cond delay="1642"/>
                                          </p:stCondLst>
                                        </p:cTn>
                                        <p:tgtEl>
                                          <p:spTgt spid="5"/>
                                        </p:tgtEl>
                                      </p:cBhvr>
                                      <p:to x="100000" y="90000"/>
                                    </p:animScale>
                                    <p:animScale>
                                      <p:cBhvr>
                                        <p:cTn id="55" dur="166" decel="50000">
                                          <p:stCondLst>
                                            <p:cond delay="1668"/>
                                          </p:stCondLst>
                                        </p:cTn>
                                        <p:tgtEl>
                                          <p:spTgt spid="5"/>
                                        </p:tgtEl>
                                      </p:cBhvr>
                                      <p:to x="100000" y="100000"/>
                                    </p:animScale>
                                    <p:animScale>
                                      <p:cBhvr>
                                        <p:cTn id="56" dur="26">
                                          <p:stCondLst>
                                            <p:cond delay="1808"/>
                                          </p:stCondLst>
                                        </p:cTn>
                                        <p:tgtEl>
                                          <p:spTgt spid="5"/>
                                        </p:tgtEl>
                                      </p:cBhvr>
                                      <p:to x="100000" y="95000"/>
                                    </p:animScale>
                                    <p:animScale>
                                      <p:cBhvr>
                                        <p:cTn id="57" dur="166" decel="50000">
                                          <p:stCondLst>
                                            <p:cond delay="1834"/>
                                          </p:stCondLst>
                                        </p:cTn>
                                        <p:tgtEl>
                                          <p:spTgt spid="5"/>
                                        </p:tgtEl>
                                      </p:cBhvr>
                                      <p:to x="100000" y="100000"/>
                                    </p:animScale>
                                    <p:set>
                                      <p:cBhvr>
                                        <p:cTn id="58" dur="1" fill="hold">
                                          <p:stCondLst>
                                            <p:cond delay="1999"/>
                                          </p:stCondLst>
                                        </p:cTn>
                                        <p:tgtEl>
                                          <p:spTgt spid="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down)">
                                      <p:cBhvr>
                                        <p:cTn id="63" dur="580">
                                          <p:stCondLst>
                                            <p:cond delay="0"/>
                                          </p:stCondLst>
                                        </p:cTn>
                                        <p:tgtEl>
                                          <p:spTgt spid="6"/>
                                        </p:tgtEl>
                                      </p:cBhvr>
                                    </p:animEffect>
                                    <p:anim calcmode="lin" valueType="num">
                                      <p:cBhvr>
                                        <p:cTn id="6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9" dur="26">
                                          <p:stCondLst>
                                            <p:cond delay="650"/>
                                          </p:stCondLst>
                                        </p:cTn>
                                        <p:tgtEl>
                                          <p:spTgt spid="6"/>
                                        </p:tgtEl>
                                      </p:cBhvr>
                                      <p:to x="100000" y="60000"/>
                                    </p:animScale>
                                    <p:animScale>
                                      <p:cBhvr>
                                        <p:cTn id="70" dur="166" decel="50000">
                                          <p:stCondLst>
                                            <p:cond delay="676"/>
                                          </p:stCondLst>
                                        </p:cTn>
                                        <p:tgtEl>
                                          <p:spTgt spid="6"/>
                                        </p:tgtEl>
                                      </p:cBhvr>
                                      <p:to x="100000" y="100000"/>
                                    </p:animScale>
                                    <p:animScale>
                                      <p:cBhvr>
                                        <p:cTn id="71" dur="26">
                                          <p:stCondLst>
                                            <p:cond delay="1312"/>
                                          </p:stCondLst>
                                        </p:cTn>
                                        <p:tgtEl>
                                          <p:spTgt spid="6"/>
                                        </p:tgtEl>
                                      </p:cBhvr>
                                      <p:to x="100000" y="80000"/>
                                    </p:animScale>
                                    <p:animScale>
                                      <p:cBhvr>
                                        <p:cTn id="72" dur="166" decel="50000">
                                          <p:stCondLst>
                                            <p:cond delay="1338"/>
                                          </p:stCondLst>
                                        </p:cTn>
                                        <p:tgtEl>
                                          <p:spTgt spid="6"/>
                                        </p:tgtEl>
                                      </p:cBhvr>
                                      <p:to x="100000" y="100000"/>
                                    </p:animScale>
                                    <p:animScale>
                                      <p:cBhvr>
                                        <p:cTn id="73" dur="26">
                                          <p:stCondLst>
                                            <p:cond delay="1642"/>
                                          </p:stCondLst>
                                        </p:cTn>
                                        <p:tgtEl>
                                          <p:spTgt spid="6"/>
                                        </p:tgtEl>
                                      </p:cBhvr>
                                      <p:to x="100000" y="90000"/>
                                    </p:animScale>
                                    <p:animScale>
                                      <p:cBhvr>
                                        <p:cTn id="74" dur="166" decel="50000">
                                          <p:stCondLst>
                                            <p:cond delay="1668"/>
                                          </p:stCondLst>
                                        </p:cTn>
                                        <p:tgtEl>
                                          <p:spTgt spid="6"/>
                                        </p:tgtEl>
                                      </p:cBhvr>
                                      <p:to x="100000" y="100000"/>
                                    </p:animScale>
                                    <p:animScale>
                                      <p:cBhvr>
                                        <p:cTn id="75" dur="26">
                                          <p:stCondLst>
                                            <p:cond delay="1808"/>
                                          </p:stCondLst>
                                        </p:cTn>
                                        <p:tgtEl>
                                          <p:spTgt spid="6"/>
                                        </p:tgtEl>
                                      </p:cBhvr>
                                      <p:to x="100000" y="95000"/>
                                    </p:animScale>
                                    <p:animScale>
                                      <p:cBhvr>
                                        <p:cTn id="7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365125"/>
            <a:ext cx="10424160" cy="3856355"/>
          </a:xfrm>
        </p:spPr>
        <p:txBody>
          <a:bodyPr>
            <a:normAutofit/>
          </a:bodyPr>
          <a:lstStyle/>
          <a:p>
            <a:r>
              <a:rPr lang="bn-BD" dirty="0" smtClean="0">
                <a:latin typeface="NikoshBAN" panose="02000000000000000000" pitchFamily="2" charset="0"/>
                <a:cs typeface="NikoshBAN" panose="02000000000000000000" pitchFamily="2" charset="0"/>
              </a:rPr>
              <a:t>শিখন ফলঃ</a:t>
            </a:r>
            <a:br>
              <a:rPr lang="bn-BD" dirty="0" smtClean="0">
                <a:latin typeface="NikoshBAN" panose="02000000000000000000" pitchFamily="2" charset="0"/>
                <a:cs typeface="NikoshBAN" panose="02000000000000000000" pitchFamily="2" charset="0"/>
              </a:rPr>
            </a:br>
            <a:r>
              <a:rPr lang="bn-BD" dirty="0" smtClean="0">
                <a:latin typeface="NikoshBAN" panose="02000000000000000000" pitchFamily="2" charset="0"/>
                <a:cs typeface="NikoshBAN" panose="02000000000000000000" pitchFamily="2" charset="0"/>
              </a:rPr>
              <a:t>১। চাকমারা কোথায় বাস করে তা বলতে পারবে</a:t>
            </a:r>
            <a:br>
              <a:rPr lang="bn-BD" dirty="0" smtClean="0">
                <a:latin typeface="NikoshBAN" panose="02000000000000000000" pitchFamily="2" charset="0"/>
                <a:cs typeface="NikoshBAN" panose="02000000000000000000" pitchFamily="2" charset="0"/>
              </a:rPr>
            </a:br>
            <a:r>
              <a:rPr lang="bn-BD" dirty="0" smtClean="0">
                <a:latin typeface="NikoshBAN" panose="02000000000000000000" pitchFamily="2" charset="0"/>
                <a:cs typeface="NikoshBAN" panose="02000000000000000000" pitchFamily="2" charset="0"/>
              </a:rPr>
              <a:t>২। চাকমাদের ধর্মীয় অনুষ্ঠানগুলির নাম লিখতে পারবে</a:t>
            </a:r>
            <a:br>
              <a:rPr lang="bn-BD" dirty="0" smtClean="0">
                <a:latin typeface="NikoshBAN" panose="02000000000000000000" pitchFamily="2" charset="0"/>
                <a:cs typeface="NikoshBAN" panose="02000000000000000000" pitchFamily="2" charset="0"/>
              </a:rPr>
            </a:br>
            <a:r>
              <a:rPr lang="bn-BD" dirty="0" smtClean="0">
                <a:latin typeface="NikoshBAN" panose="02000000000000000000" pitchFamily="2" charset="0"/>
                <a:cs typeface="NikoshBAN" panose="02000000000000000000" pitchFamily="2" charset="0"/>
              </a:rPr>
              <a:t>৩। চাকমাদের সাংস্কৃতিক জীবন সম্পর্কে ব্যাখ্যা করতে পারবে ।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298298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xit" presetSubtype="0" fill="hold" grpId="0" nodeType="clickEffect">
                                  <p:stCondLst>
                                    <p:cond delay="0"/>
                                  </p:stCondLst>
                                  <p:iterate type="lt">
                                    <p:tmPct val="10000"/>
                                  </p:iterate>
                                  <p:childTnLst>
                                    <p:anim calcmode="lin" valueType="num">
                                      <p:cBhvr>
                                        <p:cTn id="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7" dur="500"/>
                                        <p:tgtEl>
                                          <p:spTgt spid="2"/>
                                        </p:tgtEl>
                                        <p:attrNameLst>
                                          <p:attrName>ppt_y</p:attrName>
                                        </p:attrNameLst>
                                      </p:cBhvr>
                                      <p:tavLst>
                                        <p:tav tm="0">
                                          <p:val>
                                            <p:strVal val="ppt_y"/>
                                          </p:val>
                                        </p:tav>
                                        <p:tav tm="100000">
                                          <p:val>
                                            <p:strVal val="ppt_y"/>
                                          </p:val>
                                        </p:tav>
                                      </p:tavLst>
                                    </p:anim>
                                    <p:anim calcmode="lin" valueType="num">
                                      <p:cBhvr>
                                        <p:cTn id="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10" dur="500" tmFilter="0,0; .5, 0; 1, 1"/>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 y="1203960"/>
            <a:ext cx="4023360" cy="361092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4561" y="1203960"/>
            <a:ext cx="4358640" cy="3610927"/>
          </a:xfrm>
          <a:prstGeom prst="rect">
            <a:avLst/>
          </a:prstGeom>
        </p:spPr>
      </p:pic>
      <p:sp>
        <p:nvSpPr>
          <p:cNvPr id="4" name="Rectangle 3"/>
          <p:cNvSpPr/>
          <p:nvPr/>
        </p:nvSpPr>
        <p:spPr>
          <a:xfrm>
            <a:off x="942109" y="5184109"/>
            <a:ext cx="9421092" cy="1384995"/>
          </a:xfrm>
          <a:prstGeom prst="rect">
            <a:avLst/>
          </a:prstGeom>
        </p:spPr>
        <p:txBody>
          <a:bodyPr wrap="square">
            <a:spAutoFit/>
          </a:bodyPr>
          <a:lstStyle/>
          <a:p>
            <a:r>
              <a:rPr lang="as-IN" sz="2800" dirty="0">
                <a:solidFill>
                  <a:srgbClr val="2E2E2E"/>
                </a:solidFill>
                <a:latin typeface="NikoshBAN" pitchFamily="2" charset="0"/>
                <a:cs typeface="NikoshBAN" pitchFamily="2" charset="0"/>
              </a:rPr>
              <a:t>বাংলাদেশের ক্ষুদ্র-নৃগোষ্ঠীগুলোর মধ্যে সর্ববৃহৎ সম্প্রদায় হলো ‘চাকমা’। চাকমারা নিজেদেরকে বলে চাঙমা। বৃহত্তর পার্বত্য চট্টগ্রামে বিশেষত রাঙ্গামাটি, খাগড়াছড়ি, বান্দরবন প্রভৃতি জেলায় এদের </a:t>
            </a:r>
            <a:r>
              <a:rPr lang="as-IN" sz="2800" dirty="0" smtClean="0">
                <a:solidFill>
                  <a:srgbClr val="2E2E2E"/>
                </a:solidFill>
                <a:latin typeface="NikoshBAN" pitchFamily="2" charset="0"/>
                <a:cs typeface="NikoshBAN" pitchFamily="2" charset="0"/>
              </a:rPr>
              <a:t>বাস</a:t>
            </a:r>
            <a:r>
              <a:rPr lang="en-US" sz="2800" dirty="0" smtClean="0">
                <a:solidFill>
                  <a:srgbClr val="2E2E2E"/>
                </a:solidFill>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71517429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par>
                                <p:cTn id="23" presetID="26" presetClass="exit" presetSubtype="0" fill="hold" nodeType="withEffect">
                                  <p:stCondLst>
                                    <p:cond delay="0"/>
                                  </p:stCondLst>
                                  <p:childTnLst>
                                    <p:animEffect transition="out" filter="wipe(down)">
                                      <p:cBhvr>
                                        <p:cTn id="24" dur="180" accel="50000">
                                          <p:stCondLst>
                                            <p:cond delay="1820"/>
                                          </p:stCondLst>
                                        </p:cTn>
                                        <p:tgtEl>
                                          <p:spTgt spid="2"/>
                                        </p:tgtEl>
                                      </p:cBhvr>
                                    </p:animEffect>
                                    <p:anim calcmode="lin" valueType="num">
                                      <p:cBhvr>
                                        <p:cTn id="25"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32" dur="26">
                                          <p:stCondLst>
                                            <p:cond delay="620"/>
                                          </p:stCondLst>
                                        </p:cTn>
                                        <p:tgtEl>
                                          <p:spTgt spid="2"/>
                                        </p:tgtEl>
                                      </p:cBhvr>
                                      <p:to x="100000" y="60000"/>
                                    </p:animScale>
                                    <p:animScale>
                                      <p:cBhvr>
                                        <p:cTn id="33" dur="166" decel="50000">
                                          <p:stCondLst>
                                            <p:cond delay="646"/>
                                          </p:stCondLst>
                                        </p:cTn>
                                        <p:tgtEl>
                                          <p:spTgt spid="2"/>
                                        </p:tgtEl>
                                      </p:cBhvr>
                                      <p:to x="100000" y="100000"/>
                                    </p:animScale>
                                    <p:animScale>
                                      <p:cBhvr>
                                        <p:cTn id="34" dur="26">
                                          <p:stCondLst>
                                            <p:cond delay="1312"/>
                                          </p:stCondLst>
                                        </p:cTn>
                                        <p:tgtEl>
                                          <p:spTgt spid="2"/>
                                        </p:tgtEl>
                                      </p:cBhvr>
                                      <p:to x="100000" y="80000"/>
                                    </p:animScale>
                                    <p:animScale>
                                      <p:cBhvr>
                                        <p:cTn id="35" dur="166" decel="50000">
                                          <p:stCondLst>
                                            <p:cond delay="1338"/>
                                          </p:stCondLst>
                                        </p:cTn>
                                        <p:tgtEl>
                                          <p:spTgt spid="2"/>
                                        </p:tgtEl>
                                      </p:cBhvr>
                                      <p:to x="100000" y="100000"/>
                                    </p:animScale>
                                    <p:animScale>
                                      <p:cBhvr>
                                        <p:cTn id="36" dur="26">
                                          <p:stCondLst>
                                            <p:cond delay="1642"/>
                                          </p:stCondLst>
                                        </p:cTn>
                                        <p:tgtEl>
                                          <p:spTgt spid="2"/>
                                        </p:tgtEl>
                                      </p:cBhvr>
                                      <p:to x="100000" y="90000"/>
                                    </p:animScale>
                                    <p:animScale>
                                      <p:cBhvr>
                                        <p:cTn id="37" dur="166" decel="50000">
                                          <p:stCondLst>
                                            <p:cond delay="1668"/>
                                          </p:stCondLst>
                                        </p:cTn>
                                        <p:tgtEl>
                                          <p:spTgt spid="2"/>
                                        </p:tgtEl>
                                      </p:cBhvr>
                                      <p:to x="100000" y="100000"/>
                                    </p:animScale>
                                    <p:animScale>
                                      <p:cBhvr>
                                        <p:cTn id="38" dur="26">
                                          <p:stCondLst>
                                            <p:cond delay="1808"/>
                                          </p:stCondLst>
                                        </p:cTn>
                                        <p:tgtEl>
                                          <p:spTgt spid="2"/>
                                        </p:tgtEl>
                                      </p:cBhvr>
                                      <p:to x="100000" y="95000"/>
                                    </p:animScale>
                                    <p:animScale>
                                      <p:cBhvr>
                                        <p:cTn id="39" dur="166" decel="50000">
                                          <p:stCondLst>
                                            <p:cond delay="1834"/>
                                          </p:stCondLst>
                                        </p:cTn>
                                        <p:tgtEl>
                                          <p:spTgt spid="2"/>
                                        </p:tgtEl>
                                      </p:cBhvr>
                                      <p:to x="100000" y="100000"/>
                                    </p:animScale>
                                    <p:set>
                                      <p:cBhvr>
                                        <p:cTn id="40" dur="1" fill="hold">
                                          <p:stCondLst>
                                            <p:cond delay="1999"/>
                                          </p:stCondLst>
                                        </p:cTn>
                                        <p:tgtEl>
                                          <p:spTgt spid="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4" presetClass="exit" presetSubtype="10" fill="hold" grpId="0" nodeType="clickEffect">
                                  <p:stCondLst>
                                    <p:cond delay="0"/>
                                  </p:stCondLst>
                                  <p:childTnLst>
                                    <p:animEffect transition="out" filter="randombar(horizontal)">
                                      <p:cBhvr>
                                        <p:cTn id="44" dur="500"/>
                                        <p:tgtEl>
                                          <p:spTgt spid="4"/>
                                        </p:tgtEl>
                                      </p:cBhvr>
                                    </p:animEffect>
                                    <p:set>
                                      <p:cBhvr>
                                        <p:cTn id="4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253" y="5583380"/>
            <a:ext cx="11930743" cy="954107"/>
          </a:xfrm>
          <a:prstGeom prst="rect">
            <a:avLst/>
          </a:prstGeom>
          <a:noFill/>
        </p:spPr>
        <p:txBody>
          <a:bodyPr wrap="square" rtlCol="0">
            <a:spAutoFit/>
          </a:bodyPr>
          <a:lstStyle/>
          <a:p>
            <a:r>
              <a:rPr lang="as-IN" sz="2800" dirty="0">
                <a:latin typeface="NikoshBAN" pitchFamily="2" charset="0"/>
                <a:cs typeface="NikoshBAN" pitchFamily="2" charset="0"/>
              </a:rPr>
              <a:t>মাঘী পূর্ণিমা, বৈশাখী পূর্ণিমা, বৌদ্ধ পূর্ণিমা, কঠিন চীবর দান, মধু পূর্ণিমা, ফানুস ওড়ানো প্রভৃতি। চাকমাদের অন্যতম বড় উৎসব হলো বিজু উৎসব</a:t>
            </a:r>
            <a:r>
              <a:rPr lang="as-IN" sz="2800" dirty="0" smtClean="0">
                <a:latin typeface="NikoshBAN" pitchFamily="2" charset="0"/>
                <a:cs typeface="NikoshBAN" pitchFamily="2" charset="0"/>
              </a:rPr>
              <a:t>।</a:t>
            </a:r>
            <a:endParaRPr lang="as-IN" sz="2800" dirty="0">
              <a:latin typeface="NikoshBAN" pitchFamily="2" charset="0"/>
              <a:cs typeface="NikoshBAN" pitchFamily="2" charset="0"/>
            </a:endParaRPr>
          </a:p>
        </p:txBody>
      </p:sp>
      <p:pic>
        <p:nvPicPr>
          <p:cNvPr id="1026" name="Picture 2" descr="https://tse1.mm.bing.net/th?id=OIP.6HIigoBFQFy6f2WQH2HRAwHaFI&amp;pid=Api&amp;P=0&amp;w=220&amp;h=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51" y="180109"/>
            <a:ext cx="3881294" cy="23829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tse4.mm.bing.net/th?id=OIP.l-8Rk-YQoWf5Jh5zrrUPmwHaD2&amp;pid=Api&amp;P=0&amp;w=295&amp;h=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9818" y="2787796"/>
            <a:ext cx="3985923" cy="26928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tse2.mm.bing.net/th?id=OIP.LvXUwE5_Pk3sh9xkwN1KsgHaFC&amp;pid=Api&amp;P=0&amp;w=258&amp;h=1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9818" y="223261"/>
            <a:ext cx="3985923" cy="23398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tse2.mm.bing.net/th?id=OIP.bWEEJkuHRNKm7KilSEWFBwHaF0&amp;pid=Api&amp;P=0&amp;w=195&amp;h=1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53" y="2787796"/>
            <a:ext cx="3881292" cy="269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62929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 y="154604"/>
            <a:ext cx="5105400" cy="34198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7440" y="154604"/>
            <a:ext cx="5444450" cy="3419870"/>
          </a:xfrm>
          <a:prstGeom prst="rect">
            <a:avLst/>
          </a:prstGeom>
        </p:spPr>
      </p:pic>
      <p:sp>
        <p:nvSpPr>
          <p:cNvPr id="2" name="Rectangle 1"/>
          <p:cNvSpPr/>
          <p:nvPr/>
        </p:nvSpPr>
        <p:spPr>
          <a:xfrm>
            <a:off x="691535" y="3820126"/>
            <a:ext cx="10991810" cy="2677656"/>
          </a:xfrm>
          <a:prstGeom prst="rect">
            <a:avLst/>
          </a:prstGeom>
        </p:spPr>
        <p:txBody>
          <a:bodyPr wrap="square">
            <a:spAutoFit/>
          </a:bodyPr>
          <a:lstStyle/>
          <a:p>
            <a:r>
              <a:rPr lang="as-IN" sz="2800" dirty="0">
                <a:solidFill>
                  <a:srgbClr val="2E2E2E"/>
                </a:solidFill>
                <a:latin typeface="NikoshBAN" pitchFamily="2" charset="0"/>
                <a:cs typeface="NikoshBAN" pitchFamily="2" charset="0"/>
              </a:rPr>
              <a:t>এরা আবার ছোট ছোট গোষ্ঠীতে বিভক্ত। এদের নিজস্ব সামাজিক, প্রশাসনিক ও বিচার ব্যবস্থা আছে যার প্রধান দায়িত্বে আছে রাজা। রাজাই চাকমাদের প্রথা, রীতি-নীতি নির্ধারণ, ভুমি, রাজস্ব ব্যবস্থাপনা, গ্রামের কোন্দল এবং নানা সমস্যার নিষ্পত্তি করে। চাকমাদের সমাজব্যবস্থা পিতৃতান্ত্রিক। ফলে পুত্রসন্তানরাই কেবল পৈতৃক সম্পত্তির উত্তরাধিকার লাভ করে। কৃষি এদের প্রধান জীবিকা হলেও বর্তমানে চাকমারা চাকুরী ও ব্যবসাক্ষেত্রেও জায়গা করে নিয়েছে। আদিবাসী সম্প্রদায়গুলোর মধ্যে চাকমাদের স্বাক্ষরতার হার (৩৭.৭%) সবচেয়ে বেশি। এরা বৌদ্ধ ধর্মাবলম্বী।</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5203309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5" y="365126"/>
            <a:ext cx="11402291" cy="6104948"/>
          </a:xfrm>
        </p:spPr>
        <p:txBody>
          <a:bodyPr>
            <a:normAutofit/>
          </a:bodyPr>
          <a:lstStyle/>
          <a:p>
            <a:r>
              <a:rPr lang="bn-BD" dirty="0" smtClean="0">
                <a:latin typeface="NikoshBAN" panose="02000000000000000000" pitchFamily="2" charset="0"/>
                <a:cs typeface="NikoshBAN" panose="02000000000000000000" pitchFamily="2" charset="0"/>
              </a:rPr>
              <a:t>মূল্যায়নঃ</a:t>
            </a:r>
            <a:r>
              <a:rPr lang="en-US" dirty="0" smtClean="0">
                <a:latin typeface="NikoshBAN" panose="02000000000000000000" pitchFamily="2" charset="0"/>
                <a:cs typeface="NikoshBAN" panose="02000000000000000000" pitchFamily="2" charset="0"/>
              </a:rPr>
              <a:t/>
            </a:r>
            <a:br>
              <a:rPr lang="en-US" dirty="0" smtClean="0">
                <a:latin typeface="NikoshBAN" panose="02000000000000000000" pitchFamily="2" charset="0"/>
                <a:cs typeface="NikoshBAN" panose="02000000000000000000" pitchFamily="2" charset="0"/>
              </a:rPr>
            </a:br>
            <a:r>
              <a:rPr lang="bn-BD" sz="3200" dirty="0" smtClean="0">
                <a:latin typeface="NikoshBAN" panose="02000000000000000000" pitchFamily="2" charset="0"/>
                <a:cs typeface="NikoshBAN" panose="02000000000000000000" pitchFamily="2" charset="0"/>
              </a:rPr>
              <a:t/>
            </a:r>
            <a:br>
              <a:rPr lang="bn-BD" sz="3200" dirty="0" smtClean="0">
                <a:latin typeface="NikoshBAN" panose="02000000000000000000" pitchFamily="2" charset="0"/>
                <a:cs typeface="NikoshBAN" panose="02000000000000000000" pitchFamily="2" charset="0"/>
              </a:rPr>
            </a:br>
            <a:r>
              <a:rPr lang="bn-BD" sz="3200" dirty="0" smtClean="0">
                <a:latin typeface="NikoshBAN" panose="02000000000000000000" pitchFamily="2" charset="0"/>
                <a:cs typeface="NikoshBAN" panose="02000000000000000000" pitchFamily="2" charset="0"/>
              </a:rPr>
              <a:t>১। চাকমাদের প্রধান ধর্মীয় অনুষ্ঠানের নাম কি?</a:t>
            </a:r>
            <a:br>
              <a:rPr lang="bn-BD" sz="3200" dirty="0" smtClean="0">
                <a:latin typeface="NikoshBAN" panose="02000000000000000000" pitchFamily="2" charset="0"/>
                <a:cs typeface="NikoshBAN" panose="02000000000000000000" pitchFamily="2" charset="0"/>
              </a:rPr>
            </a:br>
            <a:r>
              <a:rPr lang="bn-BD" sz="3200" dirty="0" smtClean="0">
                <a:latin typeface="NikoshBAN" panose="02000000000000000000" pitchFamily="2" charset="0"/>
                <a:cs typeface="NikoshBAN" panose="02000000000000000000" pitchFamily="2" charset="0"/>
              </a:rPr>
              <a:t>২। চাকমারা বাংলাদেশের কোথায় কোথায় বাস করে।</a:t>
            </a:r>
            <a:br>
              <a:rPr lang="bn-BD" sz="3200" dirty="0" smtClean="0">
                <a:latin typeface="NikoshBAN" panose="02000000000000000000" pitchFamily="2" charset="0"/>
                <a:cs typeface="NikoshBAN" panose="02000000000000000000" pitchFamily="2" charset="0"/>
              </a:rPr>
            </a:br>
            <a:r>
              <a:rPr lang="bn-BD" sz="3200" dirty="0" smtClean="0">
                <a:latin typeface="NikoshBAN" panose="02000000000000000000" pitchFamily="2" charset="0"/>
                <a:cs typeface="NikoshBAN" panose="02000000000000000000" pitchFamily="2" charset="0"/>
              </a:rPr>
              <a:t>৩। চাকমাদের অর্থনৈতিক জীবন বর্ণনা কর।</a:t>
            </a:r>
            <a:br>
              <a:rPr lang="bn-BD" sz="3200" dirty="0" smtClean="0">
                <a:latin typeface="NikoshBAN" panose="02000000000000000000" pitchFamily="2" charset="0"/>
                <a:cs typeface="NikoshBAN" panose="02000000000000000000" pitchFamily="2" charset="0"/>
              </a:rPr>
            </a:br>
            <a:r>
              <a:rPr lang="bn-BD" sz="3200" dirty="0" smtClean="0">
                <a:latin typeface="NikoshBAN" panose="02000000000000000000" pitchFamily="2" charset="0"/>
                <a:cs typeface="NikoshBAN" panose="02000000000000000000" pitchFamily="2" charset="0"/>
              </a:rPr>
              <a:t>৪। চাকমাদের ধর্মীয় ও সামাজিক জীবন ব্যাখ্যা কর।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3870375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2593" y="4433455"/>
            <a:ext cx="8001000" cy="81741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bn-BD" sz="4000" dirty="0" smtClean="0">
                <a:latin typeface="NikoshBAN" panose="02000000000000000000" pitchFamily="2" charset="0"/>
                <a:cs typeface="NikoshBAN" panose="02000000000000000000" pitchFamily="2" charset="0"/>
              </a:rPr>
              <a:t>চাকমাদের </a:t>
            </a:r>
            <a:r>
              <a:rPr lang="bn-BD" sz="4000" dirty="0" smtClean="0">
                <a:latin typeface="NikoshBAN" panose="02000000000000000000" pitchFamily="2" charset="0"/>
                <a:cs typeface="NikoshBAN" panose="02000000000000000000" pitchFamily="2" charset="0"/>
              </a:rPr>
              <a:t>অর্থনৈতিক ও সাংস্কৃতিক জীবন ব্যাখ্যা কর।</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5195455" y="2152070"/>
            <a:ext cx="3124200" cy="830997"/>
          </a:xfrm>
          <a:prstGeom prst="rect">
            <a:avLst/>
          </a:prstGeom>
          <a:solidFill>
            <a:srgbClr val="00B050"/>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4800" b="1" kern="11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olaimanLipi" pitchFamily="65" charset="0"/>
                <a:ea typeface="NikoshBAN" pitchFamily="2" charset="0"/>
                <a:cs typeface="SolaimanLipi" pitchFamily="65" charset="0"/>
                <a:sym typeface="Wingdings"/>
              </a:rPr>
              <a:t></a:t>
            </a:r>
            <a:r>
              <a:rPr lang="bn-BD" sz="48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বাড়ির কাজ</a:t>
            </a:r>
            <a:endParaRPr lang="en-US" sz="4800" b="1" dirty="0">
              <a:ln w="1905"/>
              <a:solidFill>
                <a:srgbClr val="FF0000"/>
              </a:solidFill>
              <a:effectLst>
                <a:innerShdw blurRad="69850" dist="43180" dir="5400000">
                  <a:srgbClr val="000000">
                    <a:alpha val="65000"/>
                  </a:srgbClr>
                </a:innerShdw>
              </a:effectLst>
              <a:latin typeface="NikoshBAN" pitchFamily="2" charset="0"/>
              <a:cs typeface="NikoshBAN" pitchFamily="2" charset="0"/>
            </a:endParaRPr>
          </a:p>
        </p:txBody>
      </p:sp>
      <p:grpSp>
        <p:nvGrpSpPr>
          <p:cNvPr id="4" name="Group 3"/>
          <p:cNvGrpSpPr/>
          <p:nvPr/>
        </p:nvGrpSpPr>
        <p:grpSpPr>
          <a:xfrm>
            <a:off x="290499" y="1219200"/>
            <a:ext cx="3782737" cy="2840182"/>
            <a:chOff x="3352800" y="762000"/>
            <a:chExt cx="3581400" cy="3017520"/>
          </a:xfrm>
        </p:grpSpPr>
        <p:pic>
          <p:nvPicPr>
            <p:cNvPr id="5" name="Picture 4" descr="home-icon.jpg"/>
            <p:cNvPicPr>
              <a:picLocks noChangeAspect="1"/>
            </p:cNvPicPr>
            <p:nvPr/>
          </p:nvPicPr>
          <p:blipFill>
            <a:blip r:embed="rId2">
              <a:lum bright="40000" contrast="-40000"/>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352800" y="762000"/>
              <a:ext cx="3581400" cy="2865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Oval 5"/>
            <p:cNvSpPr/>
            <p:nvPr/>
          </p:nvSpPr>
          <p:spPr>
            <a:xfrm>
              <a:off x="3581400" y="762000"/>
              <a:ext cx="3352800" cy="3017520"/>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426700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191</Words>
  <Application>Microsoft Office PowerPoint</Application>
  <PresentationFormat>Custom</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স্বাগতম</vt:lpstr>
      <vt:lpstr>PowerPoint Presentation</vt:lpstr>
      <vt:lpstr>PowerPoint Presentation</vt:lpstr>
      <vt:lpstr>শিখন ফলঃ ১। চাকমারা কোথায় বাস করে তা বলতে পারবে ২। চাকমাদের ধর্মীয় অনুষ্ঠানগুলির নাম লিখতে পারবে ৩। চাকমাদের সাংস্কৃতিক জীবন সম্পর্কে ব্যাখ্যা করতে পারবে । </vt:lpstr>
      <vt:lpstr>PowerPoint Presentation</vt:lpstr>
      <vt:lpstr>PowerPoint Presentation</vt:lpstr>
      <vt:lpstr>PowerPoint Presentation</vt:lpstr>
      <vt:lpstr>মূল্যায়নঃ  ১। চাকমাদের প্রধান ধর্মীয় অনুষ্ঠানের নাম কি? ২। চাকমারা বাংলাদেশের কোথায় কোথায় বাস করে। ৩। চাকমাদের অর্থনৈতিক জীবন বর্ণনা কর। ৪। চাকমাদের ধর্মীয় ও সামাজিক জীবন ব্যাখ্যা কর। </vt:lpstr>
      <vt:lpstr>চাকমাদের অর্থনৈতিক ও সাংস্কৃতিক জীবন ব্যাখ্যা কর।</vt:lpstr>
      <vt:lpstr>ধন্যবাদ সবাইকে</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DOEL</dc:creator>
  <cp:lastModifiedBy>Windows User</cp:lastModifiedBy>
  <cp:revision>104</cp:revision>
  <dcterms:created xsi:type="dcterms:W3CDTF">2014-04-28T06:12:22Z</dcterms:created>
  <dcterms:modified xsi:type="dcterms:W3CDTF">2021-08-28T08:56:47Z</dcterms:modified>
</cp:coreProperties>
</file>