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74" r:id="rId2"/>
    <p:sldId id="256" r:id="rId3"/>
    <p:sldId id="258" r:id="rId4"/>
    <p:sldId id="257" r:id="rId5"/>
    <p:sldId id="259" r:id="rId6"/>
    <p:sldId id="263" r:id="rId7"/>
    <p:sldId id="260" r:id="rId8"/>
    <p:sldId id="270" r:id="rId9"/>
    <p:sldId id="261" r:id="rId10"/>
    <p:sldId id="271" r:id="rId11"/>
    <p:sldId id="264" r:id="rId12"/>
    <p:sldId id="272" r:id="rId13"/>
    <p:sldId id="265" r:id="rId14"/>
    <p:sldId id="273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A0D2B-FE00-4E53-9051-0E7A463AA833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471A4-E381-45C1-9A1E-3EC73F3AF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4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71A4-E381-45C1-9A1E-3EC73F3AF6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471A4-E381-45C1-9A1E-3EC73F3AF6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7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F05-1602-4C06-AD63-D0603FC97830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09AC-1F3F-454F-8509-8AAA8BE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26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F05-1602-4C06-AD63-D0603FC97830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09AC-1F3F-454F-8509-8AAA8BE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5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F05-1602-4C06-AD63-D0603FC97830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09AC-1F3F-454F-8509-8AAA8BE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5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F05-1602-4C06-AD63-D0603FC97830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09AC-1F3F-454F-8509-8AAA8BE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F05-1602-4C06-AD63-D0603FC97830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09AC-1F3F-454F-8509-8AAA8BE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7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F05-1602-4C06-AD63-D0603FC97830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09AC-1F3F-454F-8509-8AAA8BE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3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F05-1602-4C06-AD63-D0603FC97830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09AC-1F3F-454F-8509-8AAA8BE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3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F05-1602-4C06-AD63-D0603FC97830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09AC-1F3F-454F-8509-8AAA8BE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7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F05-1602-4C06-AD63-D0603FC97830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09AC-1F3F-454F-8509-8AAA8BE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F05-1602-4C06-AD63-D0603FC97830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09AC-1F3F-454F-8509-8AAA8BE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4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6F05-1602-4C06-AD63-D0603FC97830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09AC-1F3F-454F-8509-8AAA8BE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9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6F05-1602-4C06-AD63-D0603FC97830}" type="datetimeFigureOut">
              <a:rPr lang="en-US" smtClean="0"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09AC-1F3F-454F-8509-8AAA8BEF3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8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5599" y="1282115"/>
            <a:ext cx="4833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জোড়ায় কাজ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627" y="3323549"/>
            <a:ext cx="10956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/>
              <a:t>“থাকিবার মধ্যেও  ভিতরে </a:t>
            </a:r>
            <a:r>
              <a:rPr lang="bn-IN" sz="3200" dirty="0"/>
              <a:t>আছেন মা এবং বাহিরে  আছেন </a:t>
            </a:r>
            <a:r>
              <a:rPr lang="bn-IN" sz="3200" dirty="0" smtClean="0"/>
              <a:t>মামা” </a:t>
            </a:r>
            <a:r>
              <a:rPr lang="bn-IN" sz="3200" dirty="0"/>
              <a:t>–উক্তিটির  </a:t>
            </a:r>
            <a:r>
              <a:rPr lang="bn-IN" sz="3200" dirty="0" smtClean="0"/>
              <a:t>দ্বারা অনুপমের </a:t>
            </a:r>
            <a:r>
              <a:rPr lang="bn-IN" sz="3200" dirty="0"/>
              <a:t>কোন দিকটি ফুটে </a:t>
            </a:r>
            <a:r>
              <a:rPr lang="bn-IN" sz="3200" dirty="0" smtClean="0"/>
              <a:t>উঠেছে।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209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7450" y="855905"/>
            <a:ext cx="3692452" cy="4770700"/>
            <a:chOff x="373111" y="326197"/>
            <a:chExt cx="3692452" cy="35603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12" y="326197"/>
              <a:ext cx="3692451" cy="269835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111" y="2162540"/>
              <a:ext cx="3692451" cy="172402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962398" y="5041830"/>
            <a:ext cx="822960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যৌতুক প্রথার প্রচলন সেই </a:t>
            </a:r>
            <a:r>
              <a:rPr lang="en-US" sz="3200" dirty="0" err="1" smtClean="0"/>
              <a:t>অতীত</a:t>
            </a:r>
            <a:r>
              <a:rPr lang="bn-IN" sz="3200" dirty="0" smtClean="0"/>
              <a:t> কাল থেকেই।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962400" y="1072235"/>
            <a:ext cx="822960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শম্ভনাথ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বাবু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আমাকে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বলিলেন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, “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তোমার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মামা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বলিতেছে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বিবাহের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কাজ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শুরু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হইবার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আগেই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just"/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তিনি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কনের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সমস্ত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গহনা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যাচাই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করিয়া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দেখিবেন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ইহাতে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তুমি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কী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বলো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</a:rPr>
              <a:t>।” 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0161" y="1026682"/>
            <a:ext cx="40151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দলীয়কাজ 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286" y="3786617"/>
            <a:ext cx="11321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</a:t>
            </a:r>
            <a:r>
              <a:rPr lang="bn-IN" sz="32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অপরিচিতা </a:t>
            </a:r>
            <a:r>
              <a:rPr lang="bn-I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গল্পেবর্ণিত যৌতুক প্রথা বর্তমানে আমাদের </a:t>
            </a:r>
            <a:r>
              <a:rPr lang="bn-IN" sz="32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সমাজেও </a:t>
            </a:r>
            <a:r>
              <a:rPr lang="bn-IN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বিদ্যমান আছে </a:t>
            </a:r>
            <a:r>
              <a:rPr lang="bn-IN" sz="32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”</a:t>
            </a:r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bn-IN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মন্তব্যটি ব্যাখ্যা কর </a:t>
            </a:r>
            <a:r>
              <a:rPr lang="bn-IN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। 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500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743" y="398306"/>
            <a:ext cx="11625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ইহার গতি </a:t>
            </a:r>
            <a:r>
              <a:rPr lang="bn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সহজ ,দীপ্ত ণির্মল,  সৌন্দর্যে </a:t>
            </a:r>
          </a:p>
          <a:p>
            <a:pPr algn="ctr"/>
            <a:r>
              <a:rPr lang="bn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অপূর্ব </a:t>
            </a:r>
            <a:r>
              <a:rPr lang="bn-I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ইহার কোন জায়গা কোন </a:t>
            </a:r>
            <a:r>
              <a:rPr lang="bn-IN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জড়িমা নেই</a:t>
            </a:r>
            <a:endParaRPr lang="bn-IN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580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6734" y="1573963"/>
            <a:ext cx="2951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মূল্যায়ন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5257" y="3149378"/>
            <a:ext cx="9318172" cy="2062103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IN" sz="3200" b="1" dirty="0" smtClean="0">
                <a:ln/>
                <a:solidFill>
                  <a:schemeClr val="accent3"/>
                </a:solidFill>
              </a:rPr>
              <a:t> “</a:t>
            </a:r>
            <a:r>
              <a:rPr lang="bn-IN" sz="3200" b="1" i="1" dirty="0" smtClean="0">
                <a:ln/>
                <a:solidFill>
                  <a:schemeClr val="accent3"/>
                </a:solidFill>
              </a:rPr>
              <a:t>ইহার </a:t>
            </a:r>
            <a:r>
              <a:rPr lang="bn-IN" sz="3200" b="1" i="1" dirty="0">
                <a:ln/>
                <a:solidFill>
                  <a:schemeClr val="accent3"/>
                </a:solidFill>
              </a:rPr>
              <a:t>গতি সহজ ,দীপ্ত ণির্মল,  সৌন্দর্যে </a:t>
            </a:r>
            <a:r>
              <a:rPr lang="bn-IN" sz="3200" b="1" i="1" dirty="0" smtClean="0">
                <a:ln/>
                <a:solidFill>
                  <a:schemeClr val="accent3"/>
                </a:solidFill>
              </a:rPr>
              <a:t>অপূর্ব        ইহার </a:t>
            </a:r>
            <a:r>
              <a:rPr lang="bn-IN" sz="3200" b="1" i="1" dirty="0">
                <a:ln/>
                <a:solidFill>
                  <a:schemeClr val="accent3"/>
                </a:solidFill>
              </a:rPr>
              <a:t>কোন জায়গা কোন জড়িমা </a:t>
            </a:r>
            <a:r>
              <a:rPr lang="bn-IN" sz="3200" b="1" i="1" dirty="0" smtClean="0">
                <a:ln/>
                <a:solidFill>
                  <a:schemeClr val="accent3"/>
                </a:solidFill>
              </a:rPr>
              <a:t>নেই’’ </a:t>
            </a:r>
            <a:r>
              <a:rPr lang="bn-IN" sz="3200" b="1" dirty="0" smtClean="0">
                <a:ln/>
                <a:solidFill>
                  <a:schemeClr val="accent3"/>
                </a:solidFill>
              </a:rPr>
              <a:t>– </a:t>
            </a:r>
          </a:p>
          <a:p>
            <a:pPr algn="just"/>
            <a:r>
              <a:rPr lang="bn-IN" sz="3200" b="1" dirty="0" smtClean="0">
                <a:ln/>
                <a:solidFill>
                  <a:schemeClr val="accent3"/>
                </a:solidFill>
              </a:rPr>
              <a:t>   উক্তিটি কল্যাণীর চারিত্রিক বৈশিষ্ঠের সহিত      সামঞ্জস্যপূর্ণ  কি-না  যুক্তি দিয়ে বুঝিয়ে দাও। </a:t>
            </a:r>
            <a:endParaRPr lang="bn-IN" sz="3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01601"/>
            <a:ext cx="9434286" cy="4800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0222" y="101600"/>
            <a:ext cx="4166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বাড়ীর কাজ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200" y="4902142"/>
            <a:ext cx="11669486" cy="15081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bn-IN" sz="2400" dirty="0" smtClean="0"/>
              <a:t>১ ।  </a:t>
            </a:r>
            <a:r>
              <a:rPr lang="bn-IN" sz="2400" dirty="0"/>
              <a:t>প্রদোষ শব্দটির অর্থ কি?</a:t>
            </a:r>
          </a:p>
          <a:p>
            <a:r>
              <a:rPr lang="bn-IN" sz="2400" dirty="0" smtClean="0"/>
              <a:t>২। </a:t>
            </a:r>
            <a:r>
              <a:rPr lang="bn-IN" sz="2400" dirty="0"/>
              <a:t>অনুপমের মন পুলকের আবেশে ভরে গেল কেন ?</a:t>
            </a:r>
          </a:p>
          <a:p>
            <a:r>
              <a:rPr lang="bn-IN" sz="2400" dirty="0" smtClean="0"/>
              <a:t>৩। </a:t>
            </a:r>
            <a:r>
              <a:rPr lang="bn-IN" sz="2400" dirty="0"/>
              <a:t>তিনি কোন মতেই কার ও কাছে  ঠকিবেন না”- এই তিনিটা কে</a:t>
            </a:r>
            <a:r>
              <a:rPr lang="bn-IN" sz="2400" dirty="0" smtClean="0"/>
              <a:t>?</a:t>
            </a:r>
          </a:p>
          <a:p>
            <a:r>
              <a:rPr lang="bn-IN" sz="2000" dirty="0" smtClean="0"/>
              <a:t>৪ । ছেবেলায় অনুপমের সুন্দর চেহারা নিয়ে পণ্ডিত মশাই তাকে কোন ফুলের সাথে তুলনা করতেন। </a:t>
            </a:r>
            <a:endParaRPr lang="bn-IN" sz="2000" dirty="0"/>
          </a:p>
        </p:txBody>
      </p:sp>
    </p:spTree>
    <p:extLst>
      <p:ext uri="{BB962C8B-B14F-4D97-AF65-F5344CB8AC3E}">
        <p14:creationId xmlns:p14="http://schemas.microsoft.com/office/powerpoint/2010/main" val="1577859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6841" y="775678"/>
            <a:ext cx="5646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সবাইকে ধন্যবাদ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186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469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5535" y="774090"/>
            <a:ext cx="89258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আজকের ক্লাশে সবাইকে স্বাগতম</a:t>
            </a:r>
            <a:endParaRPr lang="en-US" sz="4400" b="1" dirty="0">
              <a:ln w="3810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4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9070" y="337622"/>
            <a:ext cx="5900032" cy="62482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bn-IN" sz="2800" dirty="0" smtClean="0">
                <a:solidFill>
                  <a:schemeClr val="tx1"/>
                </a:solidFill>
              </a:rPr>
              <a:t>মোছাঃমেরিনা আক্তার</a:t>
            </a:r>
          </a:p>
          <a:p>
            <a:r>
              <a:rPr lang="bn-IN" sz="2800" dirty="0" smtClean="0">
                <a:solidFill>
                  <a:schemeClr val="tx1"/>
                </a:solidFill>
              </a:rPr>
              <a:t>প্রভাষক বাংলা</a:t>
            </a:r>
          </a:p>
          <a:p>
            <a:r>
              <a:rPr lang="bn-IN" sz="2800" dirty="0" smtClean="0">
                <a:solidFill>
                  <a:schemeClr val="tx1"/>
                </a:solidFill>
              </a:rPr>
              <a:t>পাবনা কামিল মাদরাসা, পাবনা।</a:t>
            </a:r>
          </a:p>
          <a:p>
            <a:r>
              <a:rPr lang="bn-IN" sz="2800" dirty="0" smtClean="0">
                <a:solidFill>
                  <a:schemeClr val="tx1"/>
                </a:solidFill>
              </a:rPr>
              <a:t>মোবাইল নম্বরঃ০১৭২৫৩২৭৭০২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ই-মেইলঃMerina.pabnaalia@gmail.com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9102" y="4523800"/>
            <a:ext cx="4726744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আলিম প্রথম বর্ষ </a:t>
            </a:r>
          </a:p>
          <a:p>
            <a:pPr algn="ctr"/>
            <a:r>
              <a:rPr lang="bn-IN" sz="3200" dirty="0" smtClean="0"/>
              <a:t>বাংলা প্রথম পত্র</a:t>
            </a:r>
          </a:p>
          <a:p>
            <a:pPr algn="ctr"/>
            <a:r>
              <a:rPr lang="bn-IN" sz="3200" dirty="0" smtClean="0"/>
              <a:t>সময়ঃ৪০ মিনিট</a:t>
            </a:r>
            <a:endParaRPr lang="en-US" sz="3200" dirty="0" smtClean="0"/>
          </a:p>
          <a:p>
            <a:pPr algn="ctr"/>
            <a:endParaRPr lang="bn-IN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48" y="337622"/>
            <a:ext cx="4590898" cy="409382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69493" y="559558"/>
            <a:ext cx="2838734" cy="290220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47" t="-1575" r="-432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52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33"/>
          <a:stretch/>
        </p:blipFill>
        <p:spPr>
          <a:xfrm>
            <a:off x="6400800" y="1105007"/>
            <a:ext cx="5519343" cy="484903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727" y="1105007"/>
            <a:ext cx="6028355" cy="4849031"/>
            <a:chOff x="224177" y="1641047"/>
            <a:chExt cx="6635262" cy="48490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0321"/>
            <a:stretch/>
          </p:blipFill>
          <p:spPr>
            <a:xfrm>
              <a:off x="224177" y="1641047"/>
              <a:ext cx="6635262" cy="48490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373" y="2413277"/>
              <a:ext cx="2071384" cy="1780364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266092" y="160223"/>
            <a:ext cx="1026941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প্রিয় শিক্ষার্থীএসো নিচের ছবি গুলো  দেখি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39344" y="6114197"/>
            <a:ext cx="1111347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উপরের ছবি  গুলো দেখে আমরা কি অনুমান করতে পারি।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782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48343" y="1773483"/>
            <a:ext cx="6847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/>
              <a:t>আমাদের আজকের পাঠ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6325605" y="4291003"/>
            <a:ext cx="3703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অপরিচিতা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8587" y="3033050"/>
            <a:ext cx="64372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রবীন্দ্রনাথ ঠাকু</a:t>
            </a:r>
            <a:r>
              <a:rPr lang="en-US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রের</a:t>
            </a:r>
            <a:r>
              <a:rPr lang="bn-IN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966932" y="1428752"/>
            <a:ext cx="3418449" cy="413192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4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9069" y="158938"/>
            <a:ext cx="3248005" cy="923330"/>
          </a:xfrm>
          <a:prstGeom prst="rect">
            <a:avLst/>
          </a:prstGeom>
          <a:solidFill>
            <a:schemeClr val="accent5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শিখনফল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4161" y="1177179"/>
            <a:ext cx="7329267" cy="769441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</a:rPr>
              <a:t>এই পাঠ শেষে শিক্ষার্থীরা......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9256" y="2005598"/>
            <a:ext cx="11591779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১।লেখকের </a:t>
            </a:r>
            <a:r>
              <a:rPr lang="bn-IN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জন্ম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bn-IN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সাল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bn-IN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বলতে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পারবে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।</a:t>
            </a:r>
          </a:p>
          <a:p>
            <a:endParaRPr lang="bn-IN" sz="3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4"/>
              </a:solidFill>
            </a:endParaRPr>
          </a:p>
          <a:p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২।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গল্পের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নায়ককে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মাকাল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ফলের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সাথে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তুলনা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করার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কারণ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লিখতে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 </a:t>
            </a:r>
            <a:r>
              <a:rPr lang="en-US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পারবে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।</a:t>
            </a:r>
            <a:endParaRPr lang="bn-IN" sz="3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4"/>
              </a:solidFill>
            </a:endParaRPr>
          </a:p>
          <a:p>
            <a:endParaRPr lang="bn-IN" sz="3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4"/>
              </a:solidFill>
            </a:endParaRPr>
          </a:p>
          <a:p>
            <a:r>
              <a:rPr lang="bn-IN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৩।যৌতুক প্রথার স্বরুপ ব্যাখ্যা করতে পারবে।</a:t>
            </a:r>
          </a:p>
          <a:p>
            <a:endParaRPr lang="bn-IN" sz="3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chemeClr val="accent4"/>
              </a:solidFill>
            </a:endParaRPr>
          </a:p>
          <a:p>
            <a:r>
              <a:rPr lang="bn-IN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</a:rPr>
              <a:t>৪।কল্যাণীর চারিত্রিক গুনাবলী বিশ্লষণ করতে পারবে । </a:t>
            </a:r>
            <a:endParaRPr lang="en-US" sz="3600" b="1" i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7197868" y="1172446"/>
            <a:ext cx="1878647" cy="1947411"/>
          </a:xfrm>
          <a:custGeom>
            <a:avLst/>
            <a:gdLst>
              <a:gd name="connsiteX0" fmla="*/ 0 w 1878647"/>
              <a:gd name="connsiteY0" fmla="*/ 973706 h 1947411"/>
              <a:gd name="connsiteX1" fmla="*/ 939324 w 1878647"/>
              <a:gd name="connsiteY1" fmla="*/ 0 h 1947411"/>
              <a:gd name="connsiteX2" fmla="*/ 1878648 w 1878647"/>
              <a:gd name="connsiteY2" fmla="*/ 973706 h 1947411"/>
              <a:gd name="connsiteX3" fmla="*/ 939324 w 1878647"/>
              <a:gd name="connsiteY3" fmla="*/ 1947412 h 1947411"/>
              <a:gd name="connsiteX4" fmla="*/ 0 w 1878647"/>
              <a:gd name="connsiteY4" fmla="*/ 973706 h 194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647" h="1947411">
                <a:moveTo>
                  <a:pt x="0" y="973706"/>
                </a:moveTo>
                <a:cubicBezTo>
                  <a:pt x="0" y="435943"/>
                  <a:pt x="420550" y="0"/>
                  <a:pt x="939324" y="0"/>
                </a:cubicBezTo>
                <a:cubicBezTo>
                  <a:pt x="1458098" y="0"/>
                  <a:pt x="1878648" y="435943"/>
                  <a:pt x="1878648" y="973706"/>
                </a:cubicBezTo>
                <a:cubicBezTo>
                  <a:pt x="1878648" y="1511469"/>
                  <a:pt x="1458098" y="1947412"/>
                  <a:pt x="939324" y="1947412"/>
                </a:cubicBezTo>
                <a:cubicBezTo>
                  <a:pt x="420550" y="1947412"/>
                  <a:pt x="0" y="1511469"/>
                  <a:pt x="0" y="973706"/>
                </a:cubicBezTo>
                <a:close/>
              </a:path>
            </a:pathLst>
          </a:cu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7671" tIns="367742" rIns="357671" bIns="36774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10" name="Freeform 9"/>
          <p:cNvSpPr/>
          <p:nvPr/>
        </p:nvSpPr>
        <p:spPr>
          <a:xfrm>
            <a:off x="2848610" y="3436396"/>
            <a:ext cx="1878647" cy="1947411"/>
          </a:xfrm>
          <a:custGeom>
            <a:avLst/>
            <a:gdLst>
              <a:gd name="connsiteX0" fmla="*/ 0 w 1878647"/>
              <a:gd name="connsiteY0" fmla="*/ 973706 h 1947411"/>
              <a:gd name="connsiteX1" fmla="*/ 939324 w 1878647"/>
              <a:gd name="connsiteY1" fmla="*/ 0 h 1947411"/>
              <a:gd name="connsiteX2" fmla="*/ 1878648 w 1878647"/>
              <a:gd name="connsiteY2" fmla="*/ 973706 h 1947411"/>
              <a:gd name="connsiteX3" fmla="*/ 939324 w 1878647"/>
              <a:gd name="connsiteY3" fmla="*/ 1947412 h 1947411"/>
              <a:gd name="connsiteX4" fmla="*/ 0 w 1878647"/>
              <a:gd name="connsiteY4" fmla="*/ 973706 h 194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647" h="1947411">
                <a:moveTo>
                  <a:pt x="0" y="973706"/>
                </a:moveTo>
                <a:cubicBezTo>
                  <a:pt x="0" y="435943"/>
                  <a:pt x="420550" y="0"/>
                  <a:pt x="939324" y="0"/>
                </a:cubicBezTo>
                <a:cubicBezTo>
                  <a:pt x="1458098" y="0"/>
                  <a:pt x="1878648" y="435943"/>
                  <a:pt x="1878648" y="973706"/>
                </a:cubicBezTo>
                <a:cubicBezTo>
                  <a:pt x="1878648" y="1511469"/>
                  <a:pt x="1458098" y="1947412"/>
                  <a:pt x="939324" y="1947412"/>
                </a:cubicBezTo>
                <a:cubicBezTo>
                  <a:pt x="420550" y="1947412"/>
                  <a:pt x="0" y="1511469"/>
                  <a:pt x="0" y="973706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7981" tIns="308052" rIns="297981" bIns="3080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রক্তকবরী</a:t>
            </a:r>
            <a:endParaRPr lang="en-US" sz="18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927569" y="4679936"/>
            <a:ext cx="1878647" cy="1947411"/>
          </a:xfrm>
          <a:custGeom>
            <a:avLst/>
            <a:gdLst>
              <a:gd name="connsiteX0" fmla="*/ 0 w 1878647"/>
              <a:gd name="connsiteY0" fmla="*/ 973706 h 1947411"/>
              <a:gd name="connsiteX1" fmla="*/ 939324 w 1878647"/>
              <a:gd name="connsiteY1" fmla="*/ 0 h 1947411"/>
              <a:gd name="connsiteX2" fmla="*/ 1878648 w 1878647"/>
              <a:gd name="connsiteY2" fmla="*/ 973706 h 1947411"/>
              <a:gd name="connsiteX3" fmla="*/ 939324 w 1878647"/>
              <a:gd name="connsiteY3" fmla="*/ 1947412 h 1947411"/>
              <a:gd name="connsiteX4" fmla="*/ 0 w 1878647"/>
              <a:gd name="connsiteY4" fmla="*/ 973706 h 194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8647" h="1947411">
                <a:moveTo>
                  <a:pt x="0" y="973706"/>
                </a:moveTo>
                <a:cubicBezTo>
                  <a:pt x="0" y="435943"/>
                  <a:pt x="420550" y="0"/>
                  <a:pt x="939324" y="0"/>
                </a:cubicBezTo>
                <a:cubicBezTo>
                  <a:pt x="1458098" y="0"/>
                  <a:pt x="1878648" y="435943"/>
                  <a:pt x="1878648" y="973706"/>
                </a:cubicBezTo>
                <a:cubicBezTo>
                  <a:pt x="1878648" y="1511469"/>
                  <a:pt x="1458098" y="1947412"/>
                  <a:pt x="939324" y="1947412"/>
                </a:cubicBezTo>
                <a:cubicBezTo>
                  <a:pt x="420550" y="1947412"/>
                  <a:pt x="0" y="1511469"/>
                  <a:pt x="0" y="973706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7981" tIns="308052" rIns="297981" bIns="3080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800" kern="1200" dirty="0" smtClean="0"/>
              <a:t>মৃত্যু</a:t>
            </a:r>
            <a:r>
              <a:rPr lang="en-US" sz="1800" kern="1200" dirty="0" smtClean="0"/>
              <a:t>ঃ </a:t>
            </a:r>
            <a:r>
              <a:rPr lang="bn-IN" sz="1800" kern="1200" dirty="0" smtClean="0"/>
              <a:t>৭ই আগস্ট ১৯৪১খ্রীঃ</a:t>
            </a:r>
            <a:endParaRPr lang="en-US" sz="1800" kern="1200" dirty="0"/>
          </a:p>
        </p:txBody>
      </p:sp>
      <p:sp>
        <p:nvSpPr>
          <p:cNvPr id="14" name="Freeform 13"/>
          <p:cNvSpPr/>
          <p:nvPr/>
        </p:nvSpPr>
        <p:spPr>
          <a:xfrm>
            <a:off x="2700590" y="1074708"/>
            <a:ext cx="1901433" cy="1947411"/>
          </a:xfrm>
          <a:custGeom>
            <a:avLst/>
            <a:gdLst>
              <a:gd name="connsiteX0" fmla="*/ 0 w 1901433"/>
              <a:gd name="connsiteY0" fmla="*/ 973706 h 1947411"/>
              <a:gd name="connsiteX1" fmla="*/ 950717 w 1901433"/>
              <a:gd name="connsiteY1" fmla="*/ 0 h 1947411"/>
              <a:gd name="connsiteX2" fmla="*/ 1901434 w 1901433"/>
              <a:gd name="connsiteY2" fmla="*/ 973706 h 1947411"/>
              <a:gd name="connsiteX3" fmla="*/ 950717 w 1901433"/>
              <a:gd name="connsiteY3" fmla="*/ 1947412 h 1947411"/>
              <a:gd name="connsiteX4" fmla="*/ 0 w 1901433"/>
              <a:gd name="connsiteY4" fmla="*/ 973706 h 194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1433" h="1947411">
                <a:moveTo>
                  <a:pt x="0" y="973706"/>
                </a:moveTo>
                <a:cubicBezTo>
                  <a:pt x="0" y="435943"/>
                  <a:pt x="425650" y="0"/>
                  <a:pt x="950717" y="0"/>
                </a:cubicBezTo>
                <a:cubicBezTo>
                  <a:pt x="1475784" y="0"/>
                  <a:pt x="1901434" y="435943"/>
                  <a:pt x="1901434" y="973706"/>
                </a:cubicBezTo>
                <a:cubicBezTo>
                  <a:pt x="1901434" y="1511469"/>
                  <a:pt x="1475784" y="1947412"/>
                  <a:pt x="950717" y="1947412"/>
                </a:cubicBezTo>
                <a:cubicBezTo>
                  <a:pt x="425650" y="1947412"/>
                  <a:pt x="0" y="1511469"/>
                  <a:pt x="0" y="973706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318" tIns="308052" rIns="301318" bIns="30805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বলাকা</a:t>
            </a:r>
            <a:endParaRPr lang="en-US" sz="18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7002113" y="3239962"/>
            <a:ext cx="2203342" cy="2157699"/>
          </a:xfrm>
          <a:custGeom>
            <a:avLst/>
            <a:gdLst>
              <a:gd name="connsiteX0" fmla="*/ 0 w 2203342"/>
              <a:gd name="connsiteY0" fmla="*/ 1078850 h 2157699"/>
              <a:gd name="connsiteX1" fmla="*/ 1101671 w 2203342"/>
              <a:gd name="connsiteY1" fmla="*/ 0 h 2157699"/>
              <a:gd name="connsiteX2" fmla="*/ 2203342 w 2203342"/>
              <a:gd name="connsiteY2" fmla="*/ 1078850 h 2157699"/>
              <a:gd name="connsiteX3" fmla="*/ 1101671 w 2203342"/>
              <a:gd name="connsiteY3" fmla="*/ 2157700 h 2157699"/>
              <a:gd name="connsiteX4" fmla="*/ 0 w 2203342"/>
              <a:gd name="connsiteY4" fmla="*/ 1078850 h 215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342" h="2157699">
                <a:moveTo>
                  <a:pt x="0" y="1078850"/>
                </a:moveTo>
                <a:cubicBezTo>
                  <a:pt x="0" y="483018"/>
                  <a:pt x="493235" y="0"/>
                  <a:pt x="1101671" y="0"/>
                </a:cubicBezTo>
                <a:cubicBezTo>
                  <a:pt x="1710107" y="0"/>
                  <a:pt x="2203342" y="483018"/>
                  <a:pt x="2203342" y="1078850"/>
                </a:cubicBezTo>
                <a:cubicBezTo>
                  <a:pt x="2203342" y="1674682"/>
                  <a:pt x="1710107" y="2157700"/>
                  <a:pt x="1101671" y="2157700"/>
                </a:cubicBezTo>
                <a:cubicBezTo>
                  <a:pt x="493235" y="2157700"/>
                  <a:pt x="0" y="1674682"/>
                  <a:pt x="0" y="1078850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532" tIns="338848" rIns="345532" bIns="338848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err="1" smtClean="0"/>
              <a:t>শেষের</a:t>
            </a:r>
            <a:r>
              <a:rPr lang="en-US" sz="1800" kern="1200" dirty="0" smtClean="0"/>
              <a:t> </a:t>
            </a:r>
            <a:r>
              <a:rPr lang="en-US" sz="1800" kern="1200" dirty="0" err="1" smtClean="0"/>
              <a:t>কবিতা</a:t>
            </a:r>
            <a:endParaRPr lang="en-US" sz="18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4889116" y="111429"/>
            <a:ext cx="2056323" cy="1800674"/>
          </a:xfrm>
          <a:custGeom>
            <a:avLst/>
            <a:gdLst>
              <a:gd name="connsiteX0" fmla="*/ 0 w 2056323"/>
              <a:gd name="connsiteY0" fmla="*/ 900337 h 1800674"/>
              <a:gd name="connsiteX1" fmla="*/ 1028162 w 2056323"/>
              <a:gd name="connsiteY1" fmla="*/ 0 h 1800674"/>
              <a:gd name="connsiteX2" fmla="*/ 2056324 w 2056323"/>
              <a:gd name="connsiteY2" fmla="*/ 900337 h 1800674"/>
              <a:gd name="connsiteX3" fmla="*/ 1028162 w 2056323"/>
              <a:gd name="connsiteY3" fmla="*/ 1800674 h 1800674"/>
              <a:gd name="connsiteX4" fmla="*/ 0 w 2056323"/>
              <a:gd name="connsiteY4" fmla="*/ 900337 h 180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6323" h="1800674">
                <a:moveTo>
                  <a:pt x="0" y="900337"/>
                </a:moveTo>
                <a:cubicBezTo>
                  <a:pt x="0" y="403095"/>
                  <a:pt x="460324" y="0"/>
                  <a:pt x="1028162" y="0"/>
                </a:cubicBezTo>
                <a:cubicBezTo>
                  <a:pt x="1596000" y="0"/>
                  <a:pt x="2056324" y="403095"/>
                  <a:pt x="2056324" y="900337"/>
                </a:cubicBezTo>
                <a:cubicBezTo>
                  <a:pt x="2056324" y="1397579"/>
                  <a:pt x="1596000" y="1800674"/>
                  <a:pt x="1028162" y="1800674"/>
                </a:cubicBezTo>
                <a:cubicBezTo>
                  <a:pt x="460324" y="1800674"/>
                  <a:pt x="0" y="1397579"/>
                  <a:pt x="0" y="900337"/>
                </a:cubicBez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6542" tIns="289103" rIns="326542" bIns="28910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kern="1200" dirty="0" smtClean="0"/>
              <a:t>জন্মঃ ৭মে</a:t>
            </a:r>
            <a:r>
              <a:rPr lang="en-US" sz="2000" kern="1200" dirty="0" smtClean="0"/>
              <a:t> ১৮৬১ </a:t>
            </a:r>
            <a:r>
              <a:rPr lang="en-US" sz="2000" kern="1200" dirty="0" err="1" smtClean="0"/>
              <a:t>খ্রীঃ</a:t>
            </a:r>
            <a:r>
              <a:rPr lang="en-US" sz="2000" kern="1200" dirty="0" smtClean="0"/>
              <a:t> </a:t>
            </a:r>
            <a:endParaRPr lang="en-US" sz="2000" kern="1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4531622" y="2092096"/>
            <a:ext cx="2568297" cy="2527788"/>
            <a:chOff x="4528570" y="2129197"/>
            <a:chExt cx="2568297" cy="2527788"/>
          </a:xfrm>
        </p:grpSpPr>
        <p:sp>
          <p:nvSpPr>
            <p:cNvPr id="23" name="Freeform 22"/>
            <p:cNvSpPr/>
            <p:nvPr/>
          </p:nvSpPr>
          <p:spPr>
            <a:xfrm rot="1341513">
              <a:off x="6683499" y="3467452"/>
              <a:ext cx="289260" cy="598710"/>
            </a:xfrm>
            <a:custGeom>
              <a:avLst/>
              <a:gdLst>
                <a:gd name="connsiteX0" fmla="*/ 0 w 289260"/>
                <a:gd name="connsiteY0" fmla="*/ 119742 h 598710"/>
                <a:gd name="connsiteX1" fmla="*/ 144630 w 289260"/>
                <a:gd name="connsiteY1" fmla="*/ 119742 h 598710"/>
                <a:gd name="connsiteX2" fmla="*/ 144630 w 289260"/>
                <a:gd name="connsiteY2" fmla="*/ 0 h 598710"/>
                <a:gd name="connsiteX3" fmla="*/ 289260 w 289260"/>
                <a:gd name="connsiteY3" fmla="*/ 299355 h 598710"/>
                <a:gd name="connsiteX4" fmla="*/ 144630 w 289260"/>
                <a:gd name="connsiteY4" fmla="*/ 598710 h 598710"/>
                <a:gd name="connsiteX5" fmla="*/ 144630 w 289260"/>
                <a:gd name="connsiteY5" fmla="*/ 478968 h 598710"/>
                <a:gd name="connsiteX6" fmla="*/ 0 w 289260"/>
                <a:gd name="connsiteY6" fmla="*/ 478968 h 598710"/>
                <a:gd name="connsiteX7" fmla="*/ 0 w 289260"/>
                <a:gd name="connsiteY7" fmla="*/ 119742 h 59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260" h="598710">
                  <a:moveTo>
                    <a:pt x="0" y="119742"/>
                  </a:moveTo>
                  <a:lnTo>
                    <a:pt x="144630" y="119742"/>
                  </a:lnTo>
                  <a:lnTo>
                    <a:pt x="144630" y="0"/>
                  </a:lnTo>
                  <a:lnTo>
                    <a:pt x="289260" y="299355"/>
                  </a:lnTo>
                  <a:lnTo>
                    <a:pt x="144630" y="598710"/>
                  </a:lnTo>
                  <a:lnTo>
                    <a:pt x="144630" y="478968"/>
                  </a:lnTo>
                  <a:lnTo>
                    <a:pt x="0" y="478968"/>
                  </a:lnTo>
                  <a:lnTo>
                    <a:pt x="0" y="119742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19742" rIns="86777" bIns="119741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  <p:sp>
          <p:nvSpPr>
            <p:cNvPr id="29" name="Freeform 28"/>
            <p:cNvSpPr/>
            <p:nvPr/>
          </p:nvSpPr>
          <p:spPr>
            <a:xfrm rot="19894574">
              <a:off x="6648430" y="2521275"/>
              <a:ext cx="448437" cy="598710"/>
            </a:xfrm>
            <a:custGeom>
              <a:avLst/>
              <a:gdLst>
                <a:gd name="connsiteX0" fmla="*/ 0 w 448437"/>
                <a:gd name="connsiteY0" fmla="*/ 119742 h 598710"/>
                <a:gd name="connsiteX1" fmla="*/ 224219 w 448437"/>
                <a:gd name="connsiteY1" fmla="*/ 119742 h 598710"/>
                <a:gd name="connsiteX2" fmla="*/ 224219 w 448437"/>
                <a:gd name="connsiteY2" fmla="*/ 0 h 598710"/>
                <a:gd name="connsiteX3" fmla="*/ 448437 w 448437"/>
                <a:gd name="connsiteY3" fmla="*/ 299355 h 598710"/>
                <a:gd name="connsiteX4" fmla="*/ 224219 w 448437"/>
                <a:gd name="connsiteY4" fmla="*/ 598710 h 598710"/>
                <a:gd name="connsiteX5" fmla="*/ 224219 w 448437"/>
                <a:gd name="connsiteY5" fmla="*/ 478968 h 598710"/>
                <a:gd name="connsiteX6" fmla="*/ 0 w 448437"/>
                <a:gd name="connsiteY6" fmla="*/ 478968 h 598710"/>
                <a:gd name="connsiteX7" fmla="*/ 0 w 448437"/>
                <a:gd name="connsiteY7" fmla="*/ 119742 h 59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437" h="598710">
                  <a:moveTo>
                    <a:pt x="0" y="119742"/>
                  </a:moveTo>
                  <a:lnTo>
                    <a:pt x="224219" y="119742"/>
                  </a:lnTo>
                  <a:lnTo>
                    <a:pt x="224219" y="0"/>
                  </a:lnTo>
                  <a:lnTo>
                    <a:pt x="448437" y="299355"/>
                  </a:lnTo>
                  <a:lnTo>
                    <a:pt x="224219" y="598710"/>
                  </a:lnTo>
                  <a:lnTo>
                    <a:pt x="224219" y="478968"/>
                  </a:lnTo>
                  <a:lnTo>
                    <a:pt x="0" y="478968"/>
                  </a:lnTo>
                  <a:lnTo>
                    <a:pt x="0" y="119742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19742" rIns="134531" bIns="119741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 dirty="0"/>
            </a:p>
          </p:txBody>
        </p:sp>
        <p:sp>
          <p:nvSpPr>
            <p:cNvPr id="30" name="Freeform 29"/>
            <p:cNvSpPr/>
            <p:nvPr/>
          </p:nvSpPr>
          <p:spPr>
            <a:xfrm rot="1813863">
              <a:off x="4528570" y="2493646"/>
              <a:ext cx="429427" cy="598711"/>
            </a:xfrm>
            <a:custGeom>
              <a:avLst/>
              <a:gdLst>
                <a:gd name="connsiteX0" fmla="*/ 0 w 429427"/>
                <a:gd name="connsiteY0" fmla="*/ 119742 h 598710"/>
                <a:gd name="connsiteX1" fmla="*/ 214714 w 429427"/>
                <a:gd name="connsiteY1" fmla="*/ 119742 h 598710"/>
                <a:gd name="connsiteX2" fmla="*/ 214714 w 429427"/>
                <a:gd name="connsiteY2" fmla="*/ 0 h 598710"/>
                <a:gd name="connsiteX3" fmla="*/ 429427 w 429427"/>
                <a:gd name="connsiteY3" fmla="*/ 299355 h 598710"/>
                <a:gd name="connsiteX4" fmla="*/ 214714 w 429427"/>
                <a:gd name="connsiteY4" fmla="*/ 598710 h 598710"/>
                <a:gd name="connsiteX5" fmla="*/ 214714 w 429427"/>
                <a:gd name="connsiteY5" fmla="*/ 478968 h 598710"/>
                <a:gd name="connsiteX6" fmla="*/ 0 w 429427"/>
                <a:gd name="connsiteY6" fmla="*/ 478968 h 598710"/>
                <a:gd name="connsiteX7" fmla="*/ 0 w 429427"/>
                <a:gd name="connsiteY7" fmla="*/ 119742 h 59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427" h="598710">
                  <a:moveTo>
                    <a:pt x="429427" y="478968"/>
                  </a:moveTo>
                  <a:lnTo>
                    <a:pt x="214713" y="478968"/>
                  </a:lnTo>
                  <a:lnTo>
                    <a:pt x="214713" y="598710"/>
                  </a:lnTo>
                  <a:lnTo>
                    <a:pt x="0" y="299355"/>
                  </a:lnTo>
                  <a:lnTo>
                    <a:pt x="214713" y="0"/>
                  </a:lnTo>
                  <a:lnTo>
                    <a:pt x="214713" y="119742"/>
                  </a:lnTo>
                  <a:lnTo>
                    <a:pt x="429427" y="119742"/>
                  </a:lnTo>
                  <a:lnTo>
                    <a:pt x="429427" y="478968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828" tIns="119742" rIns="-1" bIns="119742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069139" y="2434650"/>
              <a:ext cx="1553230" cy="2049579"/>
            </a:xfrm>
            <a:custGeom>
              <a:avLst/>
              <a:gdLst>
                <a:gd name="connsiteX0" fmla="*/ 0 w 1553230"/>
                <a:gd name="connsiteY0" fmla="*/ 1024790 h 2049579"/>
                <a:gd name="connsiteX1" fmla="*/ 776615 w 1553230"/>
                <a:gd name="connsiteY1" fmla="*/ 0 h 2049579"/>
                <a:gd name="connsiteX2" fmla="*/ 1553230 w 1553230"/>
                <a:gd name="connsiteY2" fmla="*/ 1024790 h 2049579"/>
                <a:gd name="connsiteX3" fmla="*/ 776615 w 1553230"/>
                <a:gd name="connsiteY3" fmla="*/ 2049580 h 2049579"/>
                <a:gd name="connsiteX4" fmla="*/ 0 w 1553230"/>
                <a:gd name="connsiteY4" fmla="*/ 1024790 h 2049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230" h="2049579">
                  <a:moveTo>
                    <a:pt x="0" y="1024790"/>
                  </a:moveTo>
                  <a:cubicBezTo>
                    <a:pt x="0" y="458814"/>
                    <a:pt x="347702" y="0"/>
                    <a:pt x="776615" y="0"/>
                  </a:cubicBezTo>
                  <a:cubicBezTo>
                    <a:pt x="1205528" y="0"/>
                    <a:pt x="1553230" y="458814"/>
                    <a:pt x="1553230" y="1024790"/>
                  </a:cubicBezTo>
                  <a:cubicBezTo>
                    <a:pt x="1553230" y="1590766"/>
                    <a:pt x="1205528" y="2049580"/>
                    <a:pt x="776615" y="2049580"/>
                  </a:cubicBezTo>
                  <a:cubicBezTo>
                    <a:pt x="347702" y="2049580"/>
                    <a:pt x="0" y="1590766"/>
                    <a:pt x="0" y="102479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0015" tIns="382704" rIns="310015" bIns="382704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32" name="Freeform 31"/>
            <p:cNvSpPr/>
            <p:nvPr/>
          </p:nvSpPr>
          <p:spPr>
            <a:xfrm rot="20013233">
              <a:off x="4743882" y="3637442"/>
              <a:ext cx="284365" cy="598711"/>
            </a:xfrm>
            <a:custGeom>
              <a:avLst/>
              <a:gdLst>
                <a:gd name="connsiteX0" fmla="*/ 0 w 284364"/>
                <a:gd name="connsiteY0" fmla="*/ 119742 h 598710"/>
                <a:gd name="connsiteX1" fmla="*/ 142182 w 284364"/>
                <a:gd name="connsiteY1" fmla="*/ 119742 h 598710"/>
                <a:gd name="connsiteX2" fmla="*/ 142182 w 284364"/>
                <a:gd name="connsiteY2" fmla="*/ 0 h 598710"/>
                <a:gd name="connsiteX3" fmla="*/ 284364 w 284364"/>
                <a:gd name="connsiteY3" fmla="*/ 299355 h 598710"/>
                <a:gd name="connsiteX4" fmla="*/ 142182 w 284364"/>
                <a:gd name="connsiteY4" fmla="*/ 598710 h 598710"/>
                <a:gd name="connsiteX5" fmla="*/ 142182 w 284364"/>
                <a:gd name="connsiteY5" fmla="*/ 478968 h 598710"/>
                <a:gd name="connsiteX6" fmla="*/ 0 w 284364"/>
                <a:gd name="connsiteY6" fmla="*/ 478968 h 598710"/>
                <a:gd name="connsiteX7" fmla="*/ 0 w 284364"/>
                <a:gd name="connsiteY7" fmla="*/ 119742 h 59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364" h="598710">
                  <a:moveTo>
                    <a:pt x="284364" y="478968"/>
                  </a:moveTo>
                  <a:lnTo>
                    <a:pt x="142182" y="478968"/>
                  </a:lnTo>
                  <a:lnTo>
                    <a:pt x="142182" y="598710"/>
                  </a:lnTo>
                  <a:lnTo>
                    <a:pt x="0" y="299355"/>
                  </a:lnTo>
                  <a:lnTo>
                    <a:pt x="142182" y="0"/>
                  </a:lnTo>
                  <a:lnTo>
                    <a:pt x="142182" y="119742"/>
                  </a:lnTo>
                  <a:lnTo>
                    <a:pt x="284364" y="119742"/>
                  </a:lnTo>
                  <a:lnTo>
                    <a:pt x="284364" y="478968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08" tIns="119743" rIns="1" bIns="119741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  <p:sp>
          <p:nvSpPr>
            <p:cNvPr id="33" name="Freeform 32"/>
            <p:cNvSpPr/>
            <p:nvPr/>
          </p:nvSpPr>
          <p:spPr>
            <a:xfrm rot="16314079">
              <a:off x="5778006" y="1938154"/>
              <a:ext cx="216624" cy="598710"/>
            </a:xfrm>
            <a:custGeom>
              <a:avLst/>
              <a:gdLst>
                <a:gd name="connsiteX0" fmla="*/ 0 w 216624"/>
                <a:gd name="connsiteY0" fmla="*/ 119742 h 598710"/>
                <a:gd name="connsiteX1" fmla="*/ 108312 w 216624"/>
                <a:gd name="connsiteY1" fmla="*/ 119742 h 598710"/>
                <a:gd name="connsiteX2" fmla="*/ 108312 w 216624"/>
                <a:gd name="connsiteY2" fmla="*/ 0 h 598710"/>
                <a:gd name="connsiteX3" fmla="*/ 216624 w 216624"/>
                <a:gd name="connsiteY3" fmla="*/ 299355 h 598710"/>
                <a:gd name="connsiteX4" fmla="*/ 108312 w 216624"/>
                <a:gd name="connsiteY4" fmla="*/ 598710 h 598710"/>
                <a:gd name="connsiteX5" fmla="*/ 108312 w 216624"/>
                <a:gd name="connsiteY5" fmla="*/ 478968 h 598710"/>
                <a:gd name="connsiteX6" fmla="*/ 0 w 216624"/>
                <a:gd name="connsiteY6" fmla="*/ 478968 h 598710"/>
                <a:gd name="connsiteX7" fmla="*/ 0 w 216624"/>
                <a:gd name="connsiteY7" fmla="*/ 119742 h 59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624" h="598710">
                  <a:moveTo>
                    <a:pt x="0" y="119742"/>
                  </a:moveTo>
                  <a:lnTo>
                    <a:pt x="108312" y="119742"/>
                  </a:lnTo>
                  <a:lnTo>
                    <a:pt x="108312" y="0"/>
                  </a:lnTo>
                  <a:lnTo>
                    <a:pt x="216624" y="299355"/>
                  </a:lnTo>
                  <a:lnTo>
                    <a:pt x="108312" y="598710"/>
                  </a:lnTo>
                  <a:lnTo>
                    <a:pt x="108312" y="478968"/>
                  </a:lnTo>
                  <a:lnTo>
                    <a:pt x="0" y="478968"/>
                  </a:lnTo>
                  <a:lnTo>
                    <a:pt x="0" y="119742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19741" rIns="64987" bIns="119742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  <p:sp>
          <p:nvSpPr>
            <p:cNvPr id="34" name="Freeform 33"/>
            <p:cNvSpPr/>
            <p:nvPr/>
          </p:nvSpPr>
          <p:spPr>
            <a:xfrm rot="5362070">
              <a:off x="5787763" y="4286904"/>
              <a:ext cx="141452" cy="598710"/>
            </a:xfrm>
            <a:custGeom>
              <a:avLst/>
              <a:gdLst>
                <a:gd name="connsiteX0" fmla="*/ 0 w 141452"/>
                <a:gd name="connsiteY0" fmla="*/ 119742 h 598710"/>
                <a:gd name="connsiteX1" fmla="*/ 70726 w 141452"/>
                <a:gd name="connsiteY1" fmla="*/ 119742 h 598710"/>
                <a:gd name="connsiteX2" fmla="*/ 70726 w 141452"/>
                <a:gd name="connsiteY2" fmla="*/ 0 h 598710"/>
                <a:gd name="connsiteX3" fmla="*/ 141452 w 141452"/>
                <a:gd name="connsiteY3" fmla="*/ 299355 h 598710"/>
                <a:gd name="connsiteX4" fmla="*/ 70726 w 141452"/>
                <a:gd name="connsiteY4" fmla="*/ 598710 h 598710"/>
                <a:gd name="connsiteX5" fmla="*/ 70726 w 141452"/>
                <a:gd name="connsiteY5" fmla="*/ 478968 h 598710"/>
                <a:gd name="connsiteX6" fmla="*/ 0 w 141452"/>
                <a:gd name="connsiteY6" fmla="*/ 478968 h 598710"/>
                <a:gd name="connsiteX7" fmla="*/ 0 w 141452"/>
                <a:gd name="connsiteY7" fmla="*/ 119742 h 59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452" h="598710">
                  <a:moveTo>
                    <a:pt x="0" y="119742"/>
                  </a:moveTo>
                  <a:lnTo>
                    <a:pt x="70726" y="119742"/>
                  </a:lnTo>
                  <a:lnTo>
                    <a:pt x="70726" y="0"/>
                  </a:lnTo>
                  <a:lnTo>
                    <a:pt x="141452" y="299355"/>
                  </a:lnTo>
                  <a:lnTo>
                    <a:pt x="70726" y="598710"/>
                  </a:lnTo>
                  <a:lnTo>
                    <a:pt x="70726" y="478968"/>
                  </a:lnTo>
                  <a:lnTo>
                    <a:pt x="0" y="478968"/>
                  </a:lnTo>
                  <a:lnTo>
                    <a:pt x="0" y="119742"/>
                  </a:lnTo>
                  <a:close/>
                </a:path>
              </a:pathLst>
            </a:custGeom>
            <a:solidFill>
              <a:schemeClr val="accent5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19741" rIns="42436" bIns="119742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68658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6450" y="399869"/>
            <a:ext cx="53905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একক</a:t>
            </a:r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bn-IN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053" y="2902858"/>
            <a:ext cx="11495314" cy="267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/>
              <a:t>১ </a:t>
            </a:r>
            <a:r>
              <a:rPr lang="bn-IN" sz="4000" dirty="0"/>
              <a:t>।</a:t>
            </a:r>
            <a:r>
              <a:rPr lang="en-US" sz="4000" dirty="0" smtClean="0"/>
              <a:t>  </a:t>
            </a:r>
            <a:r>
              <a:rPr lang="en-US" sz="4000" dirty="0" err="1" smtClean="0"/>
              <a:t>শেষের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কবিতা</a:t>
            </a:r>
            <a:r>
              <a:rPr lang="en-US" sz="4000" dirty="0" smtClean="0"/>
              <a:t>  </a:t>
            </a:r>
            <a:r>
              <a:rPr lang="en-US" sz="4000" dirty="0" err="1" smtClean="0"/>
              <a:t>কি</a:t>
            </a:r>
            <a:r>
              <a:rPr lang="en-US" sz="4000" dirty="0" smtClean="0"/>
              <a:t> </a:t>
            </a:r>
            <a:r>
              <a:rPr lang="en-US" sz="4000" dirty="0" err="1" smtClean="0"/>
              <a:t>ধরনের</a:t>
            </a:r>
            <a:r>
              <a:rPr lang="en-US" sz="4000" dirty="0" smtClean="0"/>
              <a:t>  </a:t>
            </a:r>
            <a:r>
              <a:rPr lang="en-US" sz="4000" dirty="0" err="1" smtClean="0"/>
              <a:t>রচন</a:t>
            </a:r>
            <a:r>
              <a:rPr lang="en-US" sz="4000" dirty="0" smtClean="0"/>
              <a:t>।</a:t>
            </a:r>
          </a:p>
          <a:p>
            <a:r>
              <a:rPr lang="bn-IN" sz="4000" dirty="0" smtClean="0"/>
              <a:t>২। </a:t>
            </a:r>
            <a:r>
              <a:rPr lang="en-US" sz="4000" dirty="0" smtClean="0"/>
              <a:t> </a:t>
            </a:r>
            <a:r>
              <a:rPr lang="en-US" sz="4000" dirty="0" err="1" smtClean="0"/>
              <a:t>রবীন্দ্রনাথ</a:t>
            </a:r>
            <a:r>
              <a:rPr lang="en-US" sz="4000" dirty="0" smtClean="0"/>
              <a:t>  </a:t>
            </a:r>
            <a:r>
              <a:rPr lang="en-US" sz="4000" dirty="0" err="1" smtClean="0"/>
              <a:t>ঠাকুর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কত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জন্ম</a:t>
            </a:r>
            <a:r>
              <a:rPr lang="en-US" sz="4000" dirty="0" smtClean="0"/>
              <a:t> </a:t>
            </a:r>
            <a:r>
              <a:rPr lang="en-US" sz="4000" dirty="0" err="1" smtClean="0"/>
              <a:t>গ্রহন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করেন</a:t>
            </a:r>
            <a:r>
              <a:rPr lang="en-US" sz="4000" dirty="0" smtClean="0"/>
              <a:t>।</a:t>
            </a:r>
            <a:r>
              <a:rPr lang="bn-IN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1641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2" y="30607"/>
            <a:ext cx="4209143" cy="3803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30608"/>
            <a:ext cx="3855237" cy="38031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57216" y="3861050"/>
            <a:ext cx="42260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ভিতরে নিষ্ফলা।</a:t>
            </a:r>
            <a:endParaRPr lang="en-US" sz="28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283" y="5278929"/>
            <a:ext cx="981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US" sz="3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আমি</a:t>
            </a:r>
            <a:r>
              <a:rPr lang="en-US" sz="3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মাথ</a:t>
            </a:r>
            <a:r>
              <a:rPr lang="en-US" sz="3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হেঁট</a:t>
            </a:r>
            <a:r>
              <a:rPr lang="en-US" sz="3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করিয়া</a:t>
            </a:r>
            <a:r>
              <a:rPr lang="en-US" sz="3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চুপ</a:t>
            </a:r>
            <a:r>
              <a:rPr lang="en-US" sz="3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করিয়া</a:t>
            </a:r>
            <a:r>
              <a:rPr lang="en-US" sz="3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রহিলাম</a:t>
            </a:r>
            <a:r>
              <a:rPr lang="bn-IN" sz="3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3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bn-IN" sz="3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36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492" y="3861050"/>
            <a:ext cx="45766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মাকাল ফল বাহিরে সুন্দর</a:t>
            </a:r>
            <a:r>
              <a:rPr lang="bn-IN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1229</TotalTime>
  <Words>319</Words>
  <Application>Microsoft Office PowerPoint</Application>
  <PresentationFormat>Widescreen</PresentationFormat>
  <Paragraphs>60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Verdana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121</cp:revision>
  <dcterms:created xsi:type="dcterms:W3CDTF">2021-07-13T11:52:05Z</dcterms:created>
  <dcterms:modified xsi:type="dcterms:W3CDTF">2021-08-28T15:24:59Z</dcterms:modified>
</cp:coreProperties>
</file>