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23"/>
  </p:notesMasterIdLst>
  <p:sldIdLst>
    <p:sldId id="274" r:id="rId4"/>
    <p:sldId id="279" r:id="rId5"/>
    <p:sldId id="269" r:id="rId6"/>
    <p:sldId id="256" r:id="rId7"/>
    <p:sldId id="308" r:id="rId8"/>
    <p:sldId id="309" r:id="rId9"/>
    <p:sldId id="310" r:id="rId10"/>
    <p:sldId id="311" r:id="rId11"/>
    <p:sldId id="326" r:id="rId12"/>
    <p:sldId id="329" r:id="rId13"/>
    <p:sldId id="328" r:id="rId14"/>
    <p:sldId id="312" r:id="rId15"/>
    <p:sldId id="313" r:id="rId16"/>
    <p:sldId id="330" r:id="rId17"/>
    <p:sldId id="331" r:id="rId18"/>
    <p:sldId id="318" r:id="rId19"/>
    <p:sldId id="320" r:id="rId20"/>
    <p:sldId id="321" r:id="rId21"/>
    <p:sldId id="32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49E22-4D1E-4752-BFFB-9856830F79B3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83728-F2A5-461E-9659-66649A0B5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8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D2B66-93F1-494B-8EC4-A1F44F9006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9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D7F4-604B-4F55-8B3F-809FA9D8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AE81D-5B2F-4EBC-9971-36533E80B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324AB-BBED-45FB-8982-E81A7295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57DB0-8431-4D95-B8DC-340801C6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8CAD0-2F5D-4B65-94F2-3A9C3AEE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EF838-F3B0-42CC-9A80-3D71B6DA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805B1-7C3B-4EEA-9B63-597E14925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1E395-7514-4BAB-A6D4-8CB1F36EB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0CF38-DED4-4DFD-A185-8FE48C8A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C62BD-A34D-4CA6-B5DC-03F18781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E1899-61D9-4FC2-9B62-3B7ABDD21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89DFA-7FD3-4968-AFA9-C193EFEFF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0CA75-F6FD-402A-869E-1D12681D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36EFE-26D2-415A-A9A5-77887B4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C7CF4-E957-42AB-AF36-29E1268B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2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09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8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3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9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91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9F2EB-9ED7-4D4F-AFE6-550E338F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0CED-9961-47B7-B5BA-9EA22FCEC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30AB9-6755-42F2-B761-AEEF09F4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8FF0E-55AF-41B3-93C1-9F880BF3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FC4DB-0185-430A-8A49-124704A8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4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11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11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91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34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9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11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7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41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03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0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B33E-4425-4178-AE3E-51B1AC8F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DBA3E-F7CF-4374-B757-AEAB2D9F3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2514-9AC0-464A-A5CE-78190EF8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6DA35-F9B7-428D-9AA2-40017B71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366B-5B8F-43D4-B14D-4D600544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93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75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01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8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33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65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63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4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37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B54F-20B5-46E5-B0FC-E8CD1965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763C5-09BF-4FCA-A19D-1B6F502A7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75E4E-A12F-461C-A0EE-F30ED585D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2B5EB-FF74-4193-AE34-47DA0706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7836C-A46F-4D97-9656-35526F6A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D766F-0BC8-4705-9F1D-F0347845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92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3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146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3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5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4E00-3F70-4731-A287-12F1E15A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EE172-D231-4AAD-9A1A-67739DFA1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FC351-D374-4AB1-BF4F-2010439F0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3E4DA-2333-46E2-9AD8-3A5E62F6F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EE3B6-A729-489C-B97D-277740817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EBD14-44C9-453F-AB15-F36B5FF8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62BEBB-BE8E-4862-88F0-C429F1394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0AF15-CE11-4A3D-89FD-2A95F1E1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57C1-D83E-413B-BDAA-6242FCF2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BBEF4-9B14-4573-AB21-E71A1159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79E7A-F216-4FC6-9274-3C4F5BE4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12A24-1F86-4C81-8A15-F65D6B3D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2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4151A-2E1F-4831-BFA9-AF140A4C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7BB62-1227-4CC0-8927-442AC70E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89759-F880-42EB-8E6E-3318A47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4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5B9E-3E27-45DE-9985-00973778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EECEF-B334-48A6-83E0-1B10201D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F91D0-31CF-4CDC-A803-E9834AC16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0F0AC-8DD6-4344-BA10-20D96533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0B3AE-413D-4AA9-9EDF-39AABC66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7C5C1-FD10-4238-AAAF-BAABBAA8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2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F7EE-9630-43C0-84CA-977623A4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5CCCC8-2B7D-4A0D-9DB0-528ECEC0C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D1AD2-A52E-4927-89B0-F2673507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08D91-D576-4487-A25D-A31FE76F2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65A2A-75E6-4FA7-A5CB-B68DBE3E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A3334-4ADF-45F5-828B-4FBF3E1F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1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E6D6DA-B07F-4393-9AE0-CCB1674E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AB5A0-3EB6-4690-951F-9666DC5A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FA773-7976-479E-8DA5-F18C629A6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DDEFE-60FD-4BB3-B475-B185EBEFC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C117-5641-49B6-B184-AAC89C7BD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2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13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6C31-EFF2-42D0-9BB9-3EF1CB1F17F8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F911D8-0F72-4EF8-87D6-EAD46138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1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0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0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8C4F30-3F49-4AAB-A5FC-99F9CCFE9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" y="1648076"/>
            <a:ext cx="12232263" cy="6207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272099-C3D2-4086-8617-BC7C79F762EC}"/>
              </a:ext>
            </a:extLst>
          </p:cNvPr>
          <p:cNvSpPr txBox="1"/>
          <p:nvPr/>
        </p:nvSpPr>
        <p:spPr>
          <a:xfrm>
            <a:off x="0" y="-23629"/>
            <a:ext cx="12232263" cy="193899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ব্যাকরণ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তোমাদের জন্য ফুলেল শুভেচ্ছা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11710F81-5162-46C8-AE14-8544C12674AD}"/>
              </a:ext>
            </a:extLst>
          </p:cNvPr>
          <p:cNvSpPr/>
          <p:nvPr/>
        </p:nvSpPr>
        <p:spPr>
          <a:xfrm>
            <a:off x="40263" y="1843058"/>
            <a:ext cx="12192000" cy="33028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2074C7-2FA7-41FA-8260-E3081902FEF5}"/>
              </a:ext>
            </a:extLst>
          </p:cNvPr>
          <p:cNvGrpSpPr/>
          <p:nvPr/>
        </p:nvGrpSpPr>
        <p:grpSpPr>
          <a:xfrm>
            <a:off x="-29304" y="1225134"/>
            <a:ext cx="3561952" cy="4314657"/>
            <a:chOff x="647114" y="1318324"/>
            <a:chExt cx="3899916" cy="444384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770B447-A71C-4BE7-8982-0FF14A895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646" b="920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20718"/>
            <a:stretch/>
          </p:blipFill>
          <p:spPr>
            <a:xfrm>
              <a:off x="647114" y="2334681"/>
              <a:ext cx="3899916" cy="342749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0E7989-35EC-4E41-872A-9EC7D583F11E}"/>
                </a:ext>
              </a:extLst>
            </p:cNvPr>
            <p:cNvSpPr txBox="1"/>
            <p:nvPr/>
          </p:nvSpPr>
          <p:spPr>
            <a:xfrm>
              <a:off x="2062237" y="3011278"/>
              <a:ext cx="154744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 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CDFCFB55-FC0C-426E-8B57-DFCF062FA320}"/>
                </a:ext>
              </a:extLst>
            </p:cNvPr>
            <p:cNvSpPr/>
            <p:nvPr/>
          </p:nvSpPr>
          <p:spPr>
            <a:xfrm rot="10800000">
              <a:off x="2358184" y="1318324"/>
              <a:ext cx="477776" cy="1427255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59484F-D690-4E20-9D15-9E8A6C8A54E2}"/>
              </a:ext>
            </a:extLst>
          </p:cNvPr>
          <p:cNvGrpSpPr/>
          <p:nvPr/>
        </p:nvGrpSpPr>
        <p:grpSpPr>
          <a:xfrm>
            <a:off x="2917851" y="1177477"/>
            <a:ext cx="3613910" cy="4433146"/>
            <a:chOff x="647114" y="1318324"/>
            <a:chExt cx="3899916" cy="444384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8EE421-2AD4-4ABF-BC0D-C82988804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8646" b="920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20718"/>
            <a:stretch/>
          </p:blipFill>
          <p:spPr>
            <a:xfrm>
              <a:off x="647114" y="2334681"/>
              <a:ext cx="3899916" cy="34274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B297AD-135D-41D3-BC8C-14DDBBB5B600}"/>
                </a:ext>
              </a:extLst>
            </p:cNvPr>
            <p:cNvSpPr txBox="1"/>
            <p:nvPr/>
          </p:nvSpPr>
          <p:spPr>
            <a:xfrm>
              <a:off x="2199535" y="3069000"/>
              <a:ext cx="154744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 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921CF2FF-0EB8-4E1B-AE30-122AECD43E06}"/>
                </a:ext>
              </a:extLst>
            </p:cNvPr>
            <p:cNvSpPr/>
            <p:nvPr/>
          </p:nvSpPr>
          <p:spPr>
            <a:xfrm rot="10800000">
              <a:off x="2358184" y="1318324"/>
              <a:ext cx="477776" cy="1427255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64DC70A-EC28-4821-ABFB-F00FD81EB1D9}"/>
              </a:ext>
            </a:extLst>
          </p:cNvPr>
          <p:cNvGrpSpPr/>
          <p:nvPr/>
        </p:nvGrpSpPr>
        <p:grpSpPr>
          <a:xfrm>
            <a:off x="5801338" y="1226691"/>
            <a:ext cx="3899916" cy="4443847"/>
            <a:chOff x="647114" y="1318324"/>
            <a:chExt cx="3899916" cy="44438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BD83AC4-538B-4CB6-8128-BDA6B0C4C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646" b="920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20718"/>
            <a:stretch/>
          </p:blipFill>
          <p:spPr>
            <a:xfrm>
              <a:off x="647114" y="2334681"/>
              <a:ext cx="3899916" cy="34274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A9127E-81AE-44F4-8CB5-ABE24E7ED513}"/>
                </a:ext>
              </a:extLst>
            </p:cNvPr>
            <p:cNvSpPr txBox="1"/>
            <p:nvPr/>
          </p:nvSpPr>
          <p:spPr>
            <a:xfrm>
              <a:off x="2256123" y="3052710"/>
              <a:ext cx="154744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  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FCC1FA73-2D54-4554-8D74-82642551C651}"/>
                </a:ext>
              </a:extLst>
            </p:cNvPr>
            <p:cNvSpPr/>
            <p:nvPr/>
          </p:nvSpPr>
          <p:spPr>
            <a:xfrm rot="10800000">
              <a:off x="2358184" y="1318324"/>
              <a:ext cx="477776" cy="1427255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20FE17-D186-4F8A-9AD8-23DD72C1CBA6}"/>
              </a:ext>
            </a:extLst>
          </p:cNvPr>
          <p:cNvGrpSpPr/>
          <p:nvPr/>
        </p:nvGrpSpPr>
        <p:grpSpPr>
          <a:xfrm>
            <a:off x="8847229" y="1177477"/>
            <a:ext cx="3899916" cy="4443847"/>
            <a:chOff x="647114" y="1318324"/>
            <a:chExt cx="3899916" cy="444384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F6EECBC-7778-453D-85C0-96DCA5A62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8646" b="9207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20718"/>
            <a:stretch/>
          </p:blipFill>
          <p:spPr>
            <a:xfrm>
              <a:off x="647114" y="2334681"/>
              <a:ext cx="3899916" cy="342749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890A82-1CAD-42A3-A306-700E7F429E6A}"/>
                </a:ext>
              </a:extLst>
            </p:cNvPr>
            <p:cNvSpPr txBox="1"/>
            <p:nvPr/>
          </p:nvSpPr>
          <p:spPr>
            <a:xfrm>
              <a:off x="2225421" y="3084126"/>
              <a:ext cx="154744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  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4852ED43-D8BE-422D-9688-6700DB419128}"/>
                </a:ext>
              </a:extLst>
            </p:cNvPr>
            <p:cNvSpPr/>
            <p:nvPr/>
          </p:nvSpPr>
          <p:spPr>
            <a:xfrm rot="10800000">
              <a:off x="2358184" y="1318324"/>
              <a:ext cx="477776" cy="1427255"/>
            </a:xfrm>
            <a:prstGeom prst="blockArc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22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F8DBD6-1869-4FB3-BEFC-458CF1DFB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71" y="2976563"/>
            <a:ext cx="3687364" cy="38814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DB1F4F-3696-4A4A-81DA-78A7C007F3F0}"/>
              </a:ext>
            </a:extLst>
          </p:cNvPr>
          <p:cNvSpPr txBox="1"/>
          <p:nvPr/>
        </p:nvSpPr>
        <p:spPr>
          <a:xfrm>
            <a:off x="2630658" y="618978"/>
            <a:ext cx="5514536" cy="11079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ব্যঞ্জন বিকৃতি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65183-7FF7-4C3E-8499-0ABDC1EE08B2}"/>
              </a:ext>
            </a:extLst>
          </p:cNvPr>
          <p:cNvSpPr txBox="1"/>
          <p:nvPr/>
        </p:nvSpPr>
        <p:spPr>
          <a:xfrm>
            <a:off x="1223890" y="2658794"/>
            <a:ext cx="9973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শব্দ-মধ্যে কোন কোন সময় কোন ব্যঞ্জন পরিবর্তিত হয়ে নতুন ব্যঞ্জন ধ্বনি ব্যবহৃত হয়। একে বলে ব্যঞ্জন বিকৃতি।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0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FAFA56-07F8-4531-886B-FE63AAEB0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831828"/>
            <a:ext cx="3687364" cy="388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522667-6C31-4530-A7F4-00EDDB72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77" y="1218783"/>
            <a:ext cx="4541780" cy="1757779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IN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18F8E-96DE-43CD-B7D7-3AB552FA81C2}"/>
              </a:ext>
            </a:extLst>
          </p:cNvPr>
          <p:cNvSpPr txBox="1"/>
          <p:nvPr/>
        </p:nvSpPr>
        <p:spPr>
          <a:xfrm>
            <a:off x="710418" y="4105000"/>
            <a:ext cx="10199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‘ধাইমা&gt;দাইমা’- কেন ব্যঞ্জন বিকৃতি?  ব্যাখ্যা কর। 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G_20180506_125012.jpg">
            <a:extLst>
              <a:ext uri="{FF2B5EF4-FFF2-40B4-BE49-F238E27FC236}">
                <a16:creationId xmlns:a16="http://schemas.microsoft.com/office/drawing/2014/main" id="{44AB457C-19EB-4DFF-A822-59D1E10EA7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646" y="629342"/>
            <a:ext cx="4176662" cy="3242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207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869" y="2330200"/>
            <a:ext cx="4172771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বউদিদি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বউদি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6C4789-806B-4C1E-A886-F5014007528B}"/>
              </a:ext>
            </a:extLst>
          </p:cNvPr>
          <p:cNvSpPr txBox="1"/>
          <p:nvPr/>
        </p:nvSpPr>
        <p:spPr>
          <a:xfrm>
            <a:off x="4907411" y="470788"/>
            <a:ext cx="3934865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চ্যুতি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B9BB380-EC83-4A91-8940-C241BA05FDFA}"/>
              </a:ext>
            </a:extLst>
          </p:cNvPr>
          <p:cNvSpPr/>
          <p:nvPr/>
        </p:nvSpPr>
        <p:spPr>
          <a:xfrm>
            <a:off x="7334529" y="4917281"/>
            <a:ext cx="1561943" cy="14025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3D65D-67EC-40B4-87C4-3FD930B101AC}"/>
              </a:ext>
            </a:extLst>
          </p:cNvPr>
          <p:cNvSpPr txBox="1"/>
          <p:nvPr/>
        </p:nvSpPr>
        <p:spPr>
          <a:xfrm>
            <a:off x="9339965" y="2404747"/>
            <a:ext cx="1167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endParaRPr lang="en-US" sz="6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EB8F00-8B35-44AB-B69A-FC1F39E2EE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4" t="18237"/>
          <a:stretch/>
        </p:blipFill>
        <p:spPr>
          <a:xfrm>
            <a:off x="1594339" y="1718392"/>
            <a:ext cx="4128004" cy="4096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3379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8333E-6 -4.07407E-6 L -0.14973 0.403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7B5BA5D-7B64-4DED-915F-D98C62C296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8621" y="325233"/>
            <a:ext cx="5036234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ব্যঞ্জনচ্যুতি  </a:t>
            </a:r>
            <a:r>
              <a:rPr lang="bn-IN" sz="6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7A86A-B917-4529-9EB8-12E51C6A335A}"/>
              </a:ext>
            </a:extLst>
          </p:cNvPr>
          <p:cNvSpPr txBox="1"/>
          <p:nvPr/>
        </p:nvSpPr>
        <p:spPr>
          <a:xfrm>
            <a:off x="1631853" y="2274838"/>
            <a:ext cx="85812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 সমউচ্চারণের দুটি ব্যঞ্জনধ্বনি থাকলে তার একটি লোপ পায়। এরূপ লোপকে বলা হয় ধ্বনিচ্যুতি বা ব্যঞ্জনচ্যুতি । 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686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010BC3-2E58-4592-88AB-77FF2CEB6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717452"/>
            <a:ext cx="4740814" cy="4915026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D57EF31-75E3-4D60-9FEE-54090F8BC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000" l="36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76563"/>
            <a:ext cx="3687364" cy="388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F31116-7515-48C0-9B62-F62412FD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198" y="663020"/>
            <a:ext cx="3590654" cy="1233268"/>
          </a:xfr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অন্তর্হতি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351C8-193B-4627-842A-15AC50A39661}"/>
              </a:ext>
            </a:extLst>
          </p:cNvPr>
          <p:cNvSpPr txBox="1"/>
          <p:nvPr/>
        </p:nvSpPr>
        <p:spPr>
          <a:xfrm>
            <a:off x="5416063" y="2433711"/>
            <a:ext cx="4557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ফাল্গুন &gt; ফাগুন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CB0026-87A9-4CB1-80EA-F3675BC28428}"/>
              </a:ext>
            </a:extLst>
          </p:cNvPr>
          <p:cNvSpPr txBox="1"/>
          <p:nvPr/>
        </p:nvSpPr>
        <p:spPr>
          <a:xfrm>
            <a:off x="5260670" y="2387544"/>
            <a:ext cx="1997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85C5E6-55D5-4E16-ACF3-94B9AE49EB21}"/>
              </a:ext>
            </a:extLst>
          </p:cNvPr>
          <p:cNvSpPr/>
          <p:nvPr/>
        </p:nvSpPr>
        <p:spPr>
          <a:xfrm>
            <a:off x="5713798" y="4713628"/>
            <a:ext cx="1847555" cy="14813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62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7.40741E-7 L 0.00742 0.346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D57EF31-75E3-4D60-9FEE-54090F8BC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000" l="36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76563"/>
            <a:ext cx="3687364" cy="388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F31116-7515-48C0-9B62-F62412FD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214" y="604809"/>
            <a:ext cx="3590654" cy="1233268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অন্তর্হতি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EB9FE3-9E6E-405E-B479-15E110C713BA}"/>
              </a:ext>
            </a:extLst>
          </p:cNvPr>
          <p:cNvSpPr txBox="1"/>
          <p:nvPr/>
        </p:nvSpPr>
        <p:spPr>
          <a:xfrm>
            <a:off x="1703005" y="2650311"/>
            <a:ext cx="7990449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 মধ্যে কোনো ব্যঞ্জনধ্বনি লোপ পেলে তাকে বলে অন্তর্হতি। 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5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A85F54-B73B-481D-B900-82068C46C629}"/>
              </a:ext>
            </a:extLst>
          </p:cNvPr>
          <p:cNvSpPr txBox="1"/>
          <p:nvPr/>
        </p:nvSpPr>
        <p:spPr>
          <a:xfrm>
            <a:off x="7743495" y="747513"/>
            <a:ext cx="136159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বকুল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078A2-24F9-469B-AECA-D0BB2EBB6CFF}"/>
              </a:ext>
            </a:extLst>
          </p:cNvPr>
          <p:cNvSpPr txBox="1"/>
          <p:nvPr/>
        </p:nvSpPr>
        <p:spPr>
          <a:xfrm>
            <a:off x="4076501" y="747513"/>
            <a:ext cx="136159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কদম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8576023">
            <a:off x="465107" y="1168300"/>
            <a:ext cx="3654059" cy="1320800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FBDFB-DC45-49A7-A29C-DFE3C0C0721C}"/>
              </a:ext>
            </a:extLst>
          </p:cNvPr>
          <p:cNvSpPr txBox="1"/>
          <p:nvPr/>
        </p:nvSpPr>
        <p:spPr>
          <a:xfrm>
            <a:off x="2232819" y="3741594"/>
            <a:ext cx="806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125D5-10A6-474D-80E5-CEB2BFF67FE8}"/>
              </a:ext>
            </a:extLst>
          </p:cNvPr>
          <p:cNvSpPr/>
          <p:nvPr/>
        </p:nvSpPr>
        <p:spPr>
          <a:xfrm>
            <a:off x="2929706" y="1568426"/>
            <a:ext cx="3177649" cy="2677376"/>
          </a:xfrm>
          <a:prstGeom prst="ellipse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MG_20180506_125822.jpg">
            <a:extLst>
              <a:ext uri="{FF2B5EF4-FFF2-40B4-BE49-F238E27FC236}">
                <a16:creationId xmlns:a16="http://schemas.microsoft.com/office/drawing/2014/main" id="{7BFE2FAE-4010-4C7F-9CBF-6C45C52977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384" y="1637875"/>
            <a:ext cx="3177650" cy="2677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311E4F-3290-49DD-94BC-ED7C54B96D2A}"/>
              </a:ext>
            </a:extLst>
          </p:cNvPr>
          <p:cNvSpPr txBox="1"/>
          <p:nvPr/>
        </p:nvSpPr>
        <p:spPr>
          <a:xfrm>
            <a:off x="1433751" y="4245802"/>
            <a:ext cx="10070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ফলাহার&gt;ফলার, পাকা&gt;পাক্কা, ছোটকাকা &gt; ছোটকা, ধোবা&gt;ধোপা- এই শব্দগুলি ধ্বনি পরিবর্তনের কোন নিয়মে পরে  শ্রেণিকরণ করে দেখাও।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2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1113838"/>
            <a:ext cx="4096934" cy="1320800"/>
          </a:xfr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32B2FE-EACB-4AF9-AB48-E35E4E92132B}"/>
              </a:ext>
            </a:extLst>
          </p:cNvPr>
          <p:cNvSpPr txBox="1"/>
          <p:nvPr/>
        </p:nvSpPr>
        <p:spPr>
          <a:xfrm>
            <a:off x="1448816" y="3400865"/>
            <a:ext cx="10452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ধাইমা&gt;দাইমা- কি ধরণের ধ্বনি পরিবর্তন ?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পদের মধ্যে কোন ধ্বনি লোপ পেলে তাকে কী বলে?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ব্যঞ্জনচ্যুতির সংজ্ঞা উল্লেখ কর।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জোড় দেয়ার জন্য ব্যঞ্জনের দ্বিত্ব উচ্চারণকে কী বলে?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A2FA3-56EE-4F70-BDFB-99F15E7DD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627" y="307595"/>
            <a:ext cx="5050301" cy="28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740609"/>
            <a:ext cx="6237070" cy="1320800"/>
          </a:xfr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থেকে কাজটি করে আনবে  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6B712DE-3B3B-43FC-A821-78698F22E65F}"/>
              </a:ext>
            </a:extLst>
          </p:cNvPr>
          <p:cNvSpPr txBox="1">
            <a:spLocks/>
          </p:cNvSpPr>
          <p:nvPr/>
        </p:nvSpPr>
        <p:spPr>
          <a:xfrm>
            <a:off x="1000428" y="2934597"/>
            <a:ext cx="9867442" cy="12814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 ধ্বনি পরিবর্তনের ক্ষেত্রে দ্বিত্ব,বিকৃতি,চ্যুতি,অন্তর্হতি- বিষয়গুলোর স্থানগত পার্থক্য রয়েছে।উদাহরণ দিয়ে ব্যাখ্যা কর।  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652599-14E9-49AA-A709-4A392D730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288" y="333438"/>
            <a:ext cx="3301143" cy="24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6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7D4008-6132-4CC7-BAFC-34825B9C5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97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29000"/>
            <a:ext cx="3687364" cy="388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825" y="731520"/>
            <a:ext cx="5359791" cy="4937761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bn-IN" sz="6000" b="1" dirty="0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করছি। ভালো থাকো সবাই।</a:t>
            </a:r>
            <a:endParaRPr lang="en-US" sz="6000" b="1" dirty="0">
              <a:ln>
                <a:solidFill>
                  <a:srgbClr val="FF0000"/>
                </a:solidFill>
              </a:ln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A65DC-C614-493C-8931-E1E0EE05AFFE}"/>
              </a:ext>
            </a:extLst>
          </p:cNvPr>
          <p:cNvSpPr txBox="1"/>
          <p:nvPr/>
        </p:nvSpPr>
        <p:spPr>
          <a:xfrm>
            <a:off x="4403187" y="2208628"/>
            <a:ext cx="2715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354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89976D-686C-4240-A5AA-1CF84A68B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637">
            <a:off x="4830276" y="1760171"/>
            <a:ext cx="2236944" cy="4924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D77E9-48A0-4CCA-8D8F-ED41E90B4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664">
            <a:off x="4375587" y="2122896"/>
            <a:ext cx="2259570" cy="49244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31908" y="285115"/>
            <a:ext cx="5738635" cy="1224410"/>
          </a:xfr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11" y="3053570"/>
            <a:ext cx="6902277" cy="3543300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bn-IN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জাহানারা বেগম (সহঃ শিক্ষক)</a:t>
            </a:r>
          </a:p>
          <a:p>
            <a:pPr>
              <a:buNone/>
            </a:pPr>
            <a:r>
              <a:rPr lang="bn-IN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কালাউক উচ্চ বিদ্যালয় </a:t>
            </a:r>
          </a:p>
          <a:p>
            <a:pPr>
              <a:buNone/>
            </a:pPr>
            <a:r>
              <a:rPr lang="bn-IN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লাখাই, হবিগঞ্জ । </a:t>
            </a:r>
          </a:p>
          <a:p>
            <a:pPr>
              <a:buNone/>
            </a:pPr>
            <a:r>
              <a:rPr lang="bn-IN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 ০১৯১৭৬৪১০০০ </a:t>
            </a:r>
          </a:p>
          <a:p>
            <a:pPr>
              <a:buNone/>
            </a:pPr>
            <a:r>
              <a:rPr lang="bn-IN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ই-মেইলঃ  </a:t>
            </a:r>
            <a:endParaRPr lang="en-US" sz="16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jahanaradc</a:t>
            </a:r>
            <a:r>
              <a:rPr lang="en-US" sz="16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101@gmail.com</a:t>
            </a:r>
            <a:endParaRPr lang="bn-IN" sz="16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24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F0FF57-7ED7-4AEC-86B7-8E2B20B1A5B9}"/>
              </a:ext>
            </a:extLst>
          </p:cNvPr>
          <p:cNvGrpSpPr/>
          <p:nvPr/>
        </p:nvGrpSpPr>
        <p:grpSpPr>
          <a:xfrm>
            <a:off x="300961" y="0"/>
            <a:ext cx="2062465" cy="2522778"/>
            <a:chOff x="5791200" y="1295400"/>
            <a:chExt cx="3007240" cy="4419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6E71C3-5C09-4DC9-8589-D154A0D41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200" y="1295400"/>
              <a:ext cx="3007240" cy="44196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1676400"/>
              <a:ext cx="2438400" cy="365759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EF4CC99-3A7D-46D3-9C4D-5511E70F90C7}"/>
              </a:ext>
            </a:extLst>
          </p:cNvPr>
          <p:cNvSpPr txBox="1"/>
          <p:nvPr/>
        </p:nvSpPr>
        <p:spPr>
          <a:xfrm>
            <a:off x="6205007" y="3053570"/>
            <a:ext cx="573863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৯ম/১০ম  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ব্যাকরণ 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  ১ম 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 – ২য়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C80C36-BD3C-4B7C-B3C7-75CFB6C6A3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12568"/>
          <a:stretch/>
        </p:blipFill>
        <p:spPr>
          <a:xfrm>
            <a:off x="8647318" y="217481"/>
            <a:ext cx="2263833" cy="29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1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E4832F9-EFBB-4C75-8A08-1D002E22F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07" y="794236"/>
            <a:ext cx="2522960" cy="1848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C4F4E4-47BE-436B-8148-47706D0C5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95961" y="457197"/>
            <a:ext cx="2359249" cy="2130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0388FB-CE6A-492F-A2BD-62C107524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0" y="4210044"/>
            <a:ext cx="2844511" cy="2084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1FCA7C-A78E-4D00-A270-DD2AEC23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4" y="1147029"/>
            <a:ext cx="10874326" cy="1303867"/>
          </a:xfrm>
        </p:spPr>
        <p:txBody>
          <a:bodyPr>
            <a:normAutofit fontScale="90000"/>
          </a:bodyPr>
          <a:lstStyle/>
          <a:p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শব্দগুলোর মধ্যে কি ধরনের পরিবর্তন লক্ষণীয়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EE131-A330-41C3-B472-A97D4982E0E7}"/>
              </a:ext>
            </a:extLst>
          </p:cNvPr>
          <p:cNvSpPr txBox="1"/>
          <p:nvPr/>
        </p:nvSpPr>
        <p:spPr>
          <a:xfrm>
            <a:off x="2403231" y="2845449"/>
            <a:ext cx="144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08793-CD7B-4000-AB86-0784DF10DCE9}"/>
              </a:ext>
            </a:extLst>
          </p:cNvPr>
          <p:cNvSpPr txBox="1"/>
          <p:nvPr/>
        </p:nvSpPr>
        <p:spPr>
          <a:xfrm>
            <a:off x="6398457" y="2845450"/>
            <a:ext cx="144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দিশি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89814D-C103-4A07-9E6C-15473A2A0091}"/>
              </a:ext>
            </a:extLst>
          </p:cNvPr>
          <p:cNvSpPr txBox="1"/>
          <p:nvPr/>
        </p:nvSpPr>
        <p:spPr>
          <a:xfrm>
            <a:off x="2403231" y="3902938"/>
            <a:ext cx="144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F0BA6E-0DB8-45B6-BD1A-87848D0A56E4}"/>
              </a:ext>
            </a:extLst>
          </p:cNvPr>
          <p:cNvSpPr txBox="1"/>
          <p:nvPr/>
        </p:nvSpPr>
        <p:spPr>
          <a:xfrm>
            <a:off x="6398457" y="3902938"/>
            <a:ext cx="144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সত্যি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631965-7D1A-4645-A831-A5E3B344092B}"/>
              </a:ext>
            </a:extLst>
          </p:cNvPr>
          <p:cNvSpPr txBox="1"/>
          <p:nvPr/>
        </p:nvSpPr>
        <p:spPr>
          <a:xfrm>
            <a:off x="2403231" y="4995450"/>
            <a:ext cx="144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স্রেফ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8FB97D-3AA6-46E8-A116-7A5E61398C84}"/>
              </a:ext>
            </a:extLst>
          </p:cNvPr>
          <p:cNvSpPr txBox="1"/>
          <p:nvPr/>
        </p:nvSpPr>
        <p:spPr>
          <a:xfrm>
            <a:off x="6624616" y="4974934"/>
            <a:ext cx="1448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সেরেফ 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B16076A-2564-44F7-8A1C-4523F6159399}"/>
              </a:ext>
            </a:extLst>
          </p:cNvPr>
          <p:cNvSpPr/>
          <p:nvPr/>
        </p:nvSpPr>
        <p:spPr>
          <a:xfrm>
            <a:off x="4642337" y="3031588"/>
            <a:ext cx="1252025" cy="1828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5304F13-950C-4318-B507-1C23A9BC6FC7}"/>
              </a:ext>
            </a:extLst>
          </p:cNvPr>
          <p:cNvSpPr/>
          <p:nvPr/>
        </p:nvSpPr>
        <p:spPr>
          <a:xfrm>
            <a:off x="4642336" y="4244565"/>
            <a:ext cx="1252025" cy="1828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88AD253-7913-437F-BBE4-979F3A63E74E}"/>
              </a:ext>
            </a:extLst>
          </p:cNvPr>
          <p:cNvSpPr/>
          <p:nvPr/>
        </p:nvSpPr>
        <p:spPr>
          <a:xfrm>
            <a:off x="4642335" y="5288731"/>
            <a:ext cx="1252025" cy="1828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0243FE-1398-4B61-A17D-E8D53EB4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82505">
            <a:off x="9130317" y="3805769"/>
            <a:ext cx="2974312" cy="21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  <p:bldP spid="23" grpId="0"/>
      <p:bldP spid="25" grpId="0"/>
      <p:bldP spid="27" grpId="0"/>
      <p:bldP spid="29" grpId="0"/>
      <p:bldP spid="30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BD3317-7874-45EF-8806-876004D25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5226"/>
            <a:ext cx="3592640" cy="2632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FB2D2-66FD-4956-92E9-EDF828305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821" y="1824475"/>
            <a:ext cx="8669711" cy="137307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2B402-F4A7-41F8-97F4-A935F9668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609" y="3657140"/>
            <a:ext cx="8144134" cy="1117687"/>
          </a:xfrm>
        </p:spPr>
        <p:txBody>
          <a:bodyPr>
            <a:normAutofit fontScale="92500" lnSpcReduction="20000"/>
          </a:bodyPr>
          <a:lstStyle/>
          <a:p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5ম </a:t>
            </a:r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খণ্ড)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C4F7B-66EC-4A3D-9A84-AD4D70F01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55337" y="3783500"/>
            <a:ext cx="3518437" cy="2578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B1B1E-A52D-460B-96FA-CBEE41E21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48882" y="70338"/>
            <a:ext cx="3263412" cy="2391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7B633-8D79-4F4F-8CF3-9B6B4C730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7741" y="471781"/>
            <a:ext cx="3235516" cy="2371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0184A6-43F8-44ED-87F0-B29674939334}"/>
              </a:ext>
            </a:extLst>
          </p:cNvPr>
          <p:cNvSpPr txBox="1"/>
          <p:nvPr/>
        </p:nvSpPr>
        <p:spPr>
          <a:xfrm>
            <a:off x="1472609" y="5103241"/>
            <a:ext cx="10072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ধ্বনি পরিবর্তনের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১১,১২,১৩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১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 প্রক্রিয়া আলোচনা করবো।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6B9E1A-7391-4C7C-A705-471A07F7E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760" y="2366635"/>
            <a:ext cx="4117143" cy="4333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EBD4D3-FA4B-4F5B-B56A-89A4248E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824" y="506184"/>
            <a:ext cx="4294039" cy="13208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72848-A5CE-4606-BDBB-D606DE24EB3E}"/>
              </a:ext>
            </a:extLst>
          </p:cNvPr>
          <p:cNvSpPr txBox="1"/>
          <p:nvPr/>
        </p:nvSpPr>
        <p:spPr>
          <a:xfrm>
            <a:off x="2322864" y="2220694"/>
            <a:ext cx="617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2C912-5648-4369-A28A-92D5D8BC2A13}"/>
              </a:ext>
            </a:extLst>
          </p:cNvPr>
          <p:cNvSpPr txBox="1"/>
          <p:nvPr/>
        </p:nvSpPr>
        <p:spPr>
          <a:xfrm>
            <a:off x="2424331" y="3051691"/>
            <a:ext cx="84406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দ্বিত্ব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বিকৃতি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ব্যঞ্জনচ্যুতি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অন্তর্হতি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লখতে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2F66DD-86CE-4A2F-A054-F1D691969BB5}"/>
              </a:ext>
            </a:extLst>
          </p:cNvPr>
          <p:cNvSpPr txBox="1"/>
          <p:nvPr/>
        </p:nvSpPr>
        <p:spPr>
          <a:xfrm>
            <a:off x="1955409" y="435001"/>
            <a:ext cx="634452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দ্বিত্ব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বা ব্যঞ্জনদ্বিত্বা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F02C4F-18AE-428F-9F5B-FF5125D71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1617785"/>
            <a:ext cx="5092505" cy="3812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266F08-C7EA-442D-8CAF-4E9C0752D9BD}"/>
              </a:ext>
            </a:extLst>
          </p:cNvPr>
          <p:cNvSpPr txBox="1"/>
          <p:nvPr/>
        </p:nvSpPr>
        <p:spPr>
          <a:xfrm>
            <a:off x="5127673" y="2505670"/>
            <a:ext cx="4248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সকাল&gt; সক্কাল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7AF448-2EB3-4B7A-9EC9-FD7B52D1A9C3}"/>
              </a:ext>
            </a:extLst>
          </p:cNvPr>
          <p:cNvSpPr txBox="1"/>
          <p:nvPr/>
        </p:nvSpPr>
        <p:spPr>
          <a:xfrm>
            <a:off x="1955409" y="5777249"/>
            <a:ext cx="9357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বিঃদ্রঃ- এখানে ব্যাঞ্জন বর্ণ ‘ক’ এর উপর জোড় দেয়া হয়েছে।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0E3B2D91-F39C-4110-8C06-1C408C37A802}"/>
              </a:ext>
            </a:extLst>
          </p:cNvPr>
          <p:cNvSpPr/>
          <p:nvPr/>
        </p:nvSpPr>
        <p:spPr>
          <a:xfrm>
            <a:off x="6260123" y="3094892"/>
            <a:ext cx="2039815" cy="60491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A74E00-0CD3-49C6-862A-6946E7C3ABBF}"/>
              </a:ext>
            </a:extLst>
          </p:cNvPr>
          <p:cNvSpPr txBox="1"/>
          <p:nvPr/>
        </p:nvSpPr>
        <p:spPr>
          <a:xfrm>
            <a:off x="5127673" y="3925041"/>
            <a:ext cx="406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&gt; ক্ক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618AC-ADA2-4F7B-B2EE-CB22146D5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55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5419" y="2967335"/>
            <a:ext cx="4117143" cy="43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9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123" y="231616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কখনো কখনো জোড় দেয়ার জন্য শব্দের অন্তর্গত ব্যঞ্জন বর্ণের উচ্চারণ দ্বিত্ব হয়, একে বলে দ্বিত্ব ব্যঞ্জন বা ব্যঞ্জনদ্বিত্বা। 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BFFD8-2911-458B-ABDC-2DFFA2278173}"/>
              </a:ext>
            </a:extLst>
          </p:cNvPr>
          <p:cNvSpPr txBox="1"/>
          <p:nvPr/>
        </p:nvSpPr>
        <p:spPr>
          <a:xfrm>
            <a:off x="1955409" y="435001"/>
            <a:ext cx="634452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দ্বিত্ব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বা ব্যঞ্জনদ্বিত্বা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5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F836-F8EA-4819-B7A7-E780F214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83" y="1050454"/>
            <a:ext cx="3810260" cy="1320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0AB58-75AF-4E9C-96D2-28CC101F3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137" y="2976563"/>
            <a:ext cx="3687364" cy="3881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7225A-1E12-4F08-84BD-5DA76D0165E9}"/>
              </a:ext>
            </a:extLst>
          </p:cNvPr>
          <p:cNvSpPr txBox="1"/>
          <p:nvPr/>
        </p:nvSpPr>
        <p:spPr>
          <a:xfrm>
            <a:off x="2048935" y="3471084"/>
            <a:ext cx="7835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ত্বার দুটি উদাহরণ দাও।</a:t>
            </a: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67236-4156-4462-A07E-D50DBEA94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39340"/>
            <a:ext cx="3160542" cy="3105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360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D10F3B-8086-42EC-B4A5-7DF4B0676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6323" y="2976563"/>
            <a:ext cx="3687364" cy="3881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DD757-64BF-41E9-A575-ACAB04E9DE9E}"/>
              </a:ext>
            </a:extLst>
          </p:cNvPr>
          <p:cNvSpPr txBox="1"/>
          <p:nvPr/>
        </p:nvSpPr>
        <p:spPr>
          <a:xfrm>
            <a:off x="4390749" y="2228671"/>
            <a:ext cx="4628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কবাট&gt; কপাট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CC9663-0AED-4E4E-BCDB-9E22C005D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337624"/>
            <a:ext cx="2897656" cy="5069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CAD66E-192F-4F2B-AC42-B221E22DDDFD}"/>
              </a:ext>
            </a:extLst>
          </p:cNvPr>
          <p:cNvSpPr txBox="1"/>
          <p:nvPr/>
        </p:nvSpPr>
        <p:spPr>
          <a:xfrm>
            <a:off x="4304714" y="436098"/>
            <a:ext cx="4206239" cy="11079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ব্যঞ্জন বিকৃতি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26EA0-00EC-485B-910C-66700585F441}"/>
              </a:ext>
            </a:extLst>
          </p:cNvPr>
          <p:cNvSpPr txBox="1"/>
          <p:nvPr/>
        </p:nvSpPr>
        <p:spPr>
          <a:xfrm>
            <a:off x="4797083" y="4113576"/>
            <a:ext cx="4206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&gt;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6A4A0613-F226-4E16-BF98-D5258F855869}"/>
              </a:ext>
            </a:extLst>
          </p:cNvPr>
          <p:cNvSpPr/>
          <p:nvPr/>
        </p:nvSpPr>
        <p:spPr>
          <a:xfrm>
            <a:off x="5584874" y="3081971"/>
            <a:ext cx="2630658" cy="9767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CFAAE-FF93-4040-929A-B2719A7E8819}"/>
              </a:ext>
            </a:extLst>
          </p:cNvPr>
          <p:cNvSpPr txBox="1"/>
          <p:nvPr/>
        </p:nvSpPr>
        <p:spPr>
          <a:xfrm>
            <a:off x="2414954" y="5491163"/>
            <a:ext cx="9777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বিঃ দ্রঃ- ‘ব’ ব্যঞ্জন ধ্বনি পরিবর্তিত হয়ে ‘প’ হয়েছে।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C68C6-0D0B-4066-979C-4AA9376AE321}"/>
              </a:ext>
            </a:extLst>
          </p:cNvPr>
          <p:cNvSpPr txBox="1"/>
          <p:nvPr/>
        </p:nvSpPr>
        <p:spPr>
          <a:xfrm flipH="1">
            <a:off x="5203227" y="2228670"/>
            <a:ext cx="763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7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62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17331 0.18125 C -0.21185 0.22152 -0.23073 0.2581 -0.22618 0.28287 C -0.22097 0.31018 -0.19388 0.31967 -0.14948 0.31134 L 0.05091 0.27986 " pathEditMode="relative" rAng="2052000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378</Words>
  <Application>Microsoft Office PowerPoint</Application>
  <PresentationFormat>Widescreen</PresentationFormat>
  <Paragraphs>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Trebuchet MS</vt:lpstr>
      <vt:lpstr>Wingdings</vt:lpstr>
      <vt:lpstr>Wingdings 3</vt:lpstr>
      <vt:lpstr>Office Theme</vt:lpstr>
      <vt:lpstr>Celestial</vt:lpstr>
      <vt:lpstr>Facet</vt:lpstr>
      <vt:lpstr>PowerPoint Presentation</vt:lpstr>
      <vt:lpstr>পরিচিতি </vt:lpstr>
      <vt:lpstr>নিচের শব্দগুলোর মধ্যে কি ধরনের পরিবর্তন লক্ষণীয় </vt:lpstr>
      <vt:lpstr>আজকের পাঠ </vt:lpstr>
      <vt:lpstr>শিখনফল </vt:lpstr>
      <vt:lpstr>PowerPoint Presentation</vt:lpstr>
      <vt:lpstr>কখনো কখনো জোড় দেয়ার জন্য শব্দের অন্তর্গত ব্যঞ্জন বর্ণের উচ্চারণ দ্বিত্ব হয়, একে বলে দ্বিত্ব ব্যঞ্জন বা ব্যঞ্জনদ্বিত্বা।   </vt:lpstr>
      <vt:lpstr>একক কাজ </vt:lpstr>
      <vt:lpstr>PowerPoint Presentation</vt:lpstr>
      <vt:lpstr>PowerPoint Presentation</vt:lpstr>
      <vt:lpstr>জোড়ায় কাজ </vt:lpstr>
      <vt:lpstr>বউদিদি&gt;বউদি   </vt:lpstr>
      <vt:lpstr>ব্যঞ্জনচ্যুতি   </vt:lpstr>
      <vt:lpstr>অন্তর্হতি </vt:lpstr>
      <vt:lpstr>অন্তর্হতি </vt:lpstr>
      <vt:lpstr>দলীয় কাজ </vt:lpstr>
      <vt:lpstr>মূল্যায়ন </vt:lpstr>
      <vt:lpstr>বাড়ির থেকে কাজটি করে আনবে   </vt:lpstr>
      <vt:lpstr>আজ এখানেই শেষ করছি। ভালো থাকো সবাই।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Userr</dc:creator>
  <cp:lastModifiedBy>Userr</cp:lastModifiedBy>
  <cp:revision>127</cp:revision>
  <dcterms:created xsi:type="dcterms:W3CDTF">2021-08-20T13:57:13Z</dcterms:created>
  <dcterms:modified xsi:type="dcterms:W3CDTF">2021-08-29T02:24:35Z</dcterms:modified>
</cp:coreProperties>
</file>