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8" r:id="rId2"/>
    <p:sldId id="339" r:id="rId3"/>
    <p:sldId id="340" r:id="rId4"/>
    <p:sldId id="370" r:id="rId5"/>
    <p:sldId id="371" r:id="rId6"/>
    <p:sldId id="368" r:id="rId7"/>
    <p:sldId id="348" r:id="rId8"/>
    <p:sldId id="372" r:id="rId9"/>
    <p:sldId id="347" r:id="rId10"/>
    <p:sldId id="346" r:id="rId11"/>
    <p:sldId id="375" r:id="rId12"/>
    <p:sldId id="381" r:id="rId13"/>
    <p:sldId id="382" r:id="rId14"/>
    <p:sldId id="379" r:id="rId15"/>
    <p:sldId id="373" r:id="rId16"/>
    <p:sldId id="374" r:id="rId17"/>
    <p:sldId id="377" r:id="rId18"/>
    <p:sldId id="345" r:id="rId19"/>
    <p:sldId id="369" r:id="rId20"/>
    <p:sldId id="341" r:id="rId21"/>
    <p:sldId id="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9AF2-7C46-42A0-B6A0-53A0EC62AE5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E14-D440-43D4-A32A-338ACBDE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0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CB0BE-FBA5-457C-8BD0-7C6588D9D7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0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13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58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28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9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42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59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27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71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3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A186-1E13-4C2A-BDDB-9BA7BA9BDC0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48CE-4604-4507-8658-76443BD1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ift_valle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" y="191852"/>
            <a:ext cx="11819965" cy="64873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6882" y="191852"/>
            <a:ext cx="3850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18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61" b="41"/>
          <a:stretch/>
        </p:blipFill>
        <p:spPr>
          <a:xfrm>
            <a:off x="494183" y="1277845"/>
            <a:ext cx="10984376" cy="547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wn Arrow 2"/>
          <p:cNvSpPr/>
          <p:nvPr/>
        </p:nvSpPr>
        <p:spPr>
          <a:xfrm>
            <a:off x="889935" y="0"/>
            <a:ext cx="9601200" cy="1277845"/>
          </a:xfrm>
          <a:prstGeom prst="down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Silent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Reading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3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9" y="30917"/>
            <a:ext cx="11954435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Vocabulary:Pronunciation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and meaning</a:t>
            </a:r>
          </a:p>
        </p:txBody>
      </p:sp>
      <p:sp>
        <p:nvSpPr>
          <p:cNvPr id="4" name="Oval 3"/>
          <p:cNvSpPr/>
          <p:nvPr/>
        </p:nvSpPr>
        <p:spPr>
          <a:xfrm>
            <a:off x="243067" y="1429560"/>
            <a:ext cx="3768182" cy="11071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Giganti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243067" y="2664552"/>
            <a:ext cx="3768181" cy="11528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enormous</a:t>
            </a:r>
          </a:p>
        </p:txBody>
      </p:sp>
      <p:sp>
        <p:nvSpPr>
          <p:cNvPr id="6" name="Oval 5"/>
          <p:cNvSpPr/>
          <p:nvPr/>
        </p:nvSpPr>
        <p:spPr>
          <a:xfrm>
            <a:off x="243067" y="3906838"/>
            <a:ext cx="3768181" cy="12953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occupy</a:t>
            </a:r>
          </a:p>
        </p:txBody>
      </p:sp>
      <p:sp>
        <p:nvSpPr>
          <p:cNvPr id="7" name="Oval 6"/>
          <p:cNvSpPr/>
          <p:nvPr/>
        </p:nvSpPr>
        <p:spPr>
          <a:xfrm>
            <a:off x="243068" y="5371596"/>
            <a:ext cx="3768180" cy="119057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average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86913" y="1374248"/>
            <a:ext cx="1744706" cy="105294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adj</a:t>
            </a:r>
            <a:endParaRPr lang="en-US" sz="3200" b="1" dirty="0"/>
          </a:p>
        </p:txBody>
      </p:sp>
      <p:sp>
        <p:nvSpPr>
          <p:cNvPr id="9" name="Right Arrow 8"/>
          <p:cNvSpPr/>
          <p:nvPr/>
        </p:nvSpPr>
        <p:spPr>
          <a:xfrm>
            <a:off x="4344829" y="2696076"/>
            <a:ext cx="1686790" cy="99060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adj</a:t>
            </a:r>
            <a:endParaRPr lang="en-US" sz="3600" b="1" dirty="0"/>
          </a:p>
        </p:txBody>
      </p:sp>
      <p:sp>
        <p:nvSpPr>
          <p:cNvPr id="10" name="Right Arrow 9"/>
          <p:cNvSpPr/>
          <p:nvPr/>
        </p:nvSpPr>
        <p:spPr>
          <a:xfrm>
            <a:off x="4286913" y="4231540"/>
            <a:ext cx="1744706" cy="91440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verb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86913" y="5531773"/>
            <a:ext cx="1744706" cy="1066800"/>
          </a:xfrm>
          <a:prstGeom prst="rightArrow">
            <a:avLst>
              <a:gd name="adj1" fmla="val 50000"/>
              <a:gd name="adj2" fmla="val 4893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noun</a:t>
            </a:r>
          </a:p>
        </p:txBody>
      </p:sp>
      <p:sp>
        <p:nvSpPr>
          <p:cNvPr id="16" name="Oval 15"/>
          <p:cNvSpPr/>
          <p:nvPr/>
        </p:nvSpPr>
        <p:spPr>
          <a:xfrm>
            <a:off x="6145203" y="1250117"/>
            <a:ext cx="5701553" cy="11770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Extremly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large</a:t>
            </a:r>
          </a:p>
        </p:txBody>
      </p:sp>
      <p:sp>
        <p:nvSpPr>
          <p:cNvPr id="17" name="Oval 16"/>
          <p:cNvSpPr/>
          <p:nvPr/>
        </p:nvSpPr>
        <p:spPr>
          <a:xfrm>
            <a:off x="6145203" y="2536703"/>
            <a:ext cx="5755240" cy="11770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Very big in size</a:t>
            </a:r>
          </a:p>
        </p:txBody>
      </p:sp>
      <p:sp>
        <p:nvSpPr>
          <p:cNvPr id="18" name="Oval 17"/>
          <p:cNvSpPr/>
          <p:nvPr/>
        </p:nvSpPr>
        <p:spPr>
          <a:xfrm>
            <a:off x="6144494" y="3906838"/>
            <a:ext cx="5702262" cy="140623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To fill a particular amount of space</a:t>
            </a:r>
          </a:p>
        </p:txBody>
      </p:sp>
      <p:sp>
        <p:nvSpPr>
          <p:cNvPr id="19" name="Oval 18"/>
          <p:cNvSpPr/>
          <p:nvPr/>
        </p:nvSpPr>
        <p:spPr>
          <a:xfrm>
            <a:off x="6144494" y="5396691"/>
            <a:ext cx="5702262" cy="13369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Usual  standard</a:t>
            </a:r>
          </a:p>
        </p:txBody>
      </p:sp>
    </p:spTree>
    <p:extLst>
      <p:ext uri="{BB962C8B-B14F-4D97-AF65-F5344CB8AC3E}">
        <p14:creationId xmlns:p14="http://schemas.microsoft.com/office/powerpoint/2010/main" val="2949738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-2" y="5163670"/>
            <a:ext cx="3899649" cy="11430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Stormy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0" y="591670"/>
            <a:ext cx="3899647" cy="1143000"/>
          </a:xfrm>
          <a:prstGeom prst="verticalScroll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Reserve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-107576" y="2780179"/>
            <a:ext cx="4007223" cy="11430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Deep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Horizontal Scroll 5"/>
          <p:cNvSpPr/>
          <p:nvPr/>
        </p:nvSpPr>
        <p:spPr>
          <a:xfrm>
            <a:off x="4545106" y="-13448"/>
            <a:ext cx="7530353" cy="2326341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Reservation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>
            <a:off x="4545106" y="2131358"/>
            <a:ext cx="7530353" cy="2326341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Shallowest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Deeply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545106" y="4320988"/>
            <a:ext cx="7530353" cy="2326341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Tempestuous, Storm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77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39585" y="4844309"/>
            <a:ext cx="11107271" cy="954737"/>
          </a:xfrm>
          <a:prstGeom prst="horizontalScrol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do you think it is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39586" y="5758702"/>
            <a:ext cx="11107271" cy="988357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Where is this situated?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1" y="958659"/>
            <a:ext cx="9897037" cy="388565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430306" y="-76766"/>
            <a:ext cx="11107271" cy="114263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Individual  Work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85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638" y="323019"/>
            <a:ext cx="11053483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Lake 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Baikal is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deepest and one of biggest and most ancient 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lakes of the world.</a:t>
            </a:r>
            <a:endParaRPr lang="en-US" sz="1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0" y="1708014"/>
            <a:ext cx="11311051" cy="48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71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718" y="295836"/>
            <a:ext cx="10596282" cy="82027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is 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situated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almost in the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centre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of Asia.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1223684"/>
            <a:ext cx="10811435" cy="53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53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270" y="121024"/>
            <a:ext cx="10636624" cy="143883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Lake Baikal is a gigantic bowl set at </a:t>
            </a:r>
            <a:r>
              <a:rPr lang="en-US" sz="48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445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meters above sea level.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065" t="6381" r="11571" b="15914"/>
          <a:stretch/>
        </p:blipFill>
        <p:spPr>
          <a:xfrm>
            <a:off x="5957045" y="1842246"/>
            <a:ext cx="6024786" cy="4625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4" y="1842246"/>
            <a:ext cx="5701551" cy="45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92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859" y="68095"/>
            <a:ext cx="10999694" cy="8936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words with the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meaning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 Works 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4790"/>
              </p:ext>
            </p:extLst>
          </p:nvPr>
        </p:nvGraphicFramePr>
        <p:xfrm>
          <a:off x="416859" y="1055812"/>
          <a:ext cx="10824882" cy="7490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22233"/>
                <a:gridCol w="5502649"/>
              </a:tblGrid>
              <a:tr h="749022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Words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Meanings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16859" y="1808279"/>
            <a:ext cx="2666999" cy="103174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miracle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6860" y="2696502"/>
            <a:ext cx="2590798" cy="990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basin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16860" y="3675456"/>
            <a:ext cx="2590799" cy="990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brook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4959" y="4666056"/>
            <a:ext cx="2590798" cy="10805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crest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16860" y="5575900"/>
            <a:ext cx="2590799" cy="112073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exceptional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0705" y="1871557"/>
            <a:ext cx="7611036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An act believed to be caused by God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0706" y="2696503"/>
            <a:ext cx="7611035" cy="85352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Bowl shaped depression filled with water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0705" y="3675456"/>
            <a:ext cx="7611036" cy="81424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Small stream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30705" y="4702648"/>
            <a:ext cx="7611036" cy="74341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top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0705" y="5687863"/>
            <a:ext cx="7611036" cy="76288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outstanding</a:t>
            </a:r>
          </a:p>
        </p:txBody>
      </p:sp>
    </p:spTree>
    <p:extLst>
      <p:ext uri="{BB962C8B-B14F-4D97-AF65-F5344CB8AC3E}">
        <p14:creationId xmlns:p14="http://schemas.microsoft.com/office/powerpoint/2010/main" val="3599074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CF2C8F2-7D9C-4BA2-8266-E2B8653162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41" y="310097"/>
            <a:ext cx="4150066" cy="2498527"/>
          </a:xfrm>
          <a:prstGeom prst="rect">
            <a:avLst/>
          </a:prstGeom>
        </p:spPr>
      </p:pic>
      <p:sp>
        <p:nvSpPr>
          <p:cNvPr id="42" name="Right Arrow 37">
            <a:extLst>
              <a:ext uri="{FF2B5EF4-FFF2-40B4-BE49-F238E27FC236}">
                <a16:creationId xmlns:a16="http://schemas.microsoft.com/office/drawing/2014/main" xmlns="" id="{5824225E-872C-40A9-BEFF-56A54DE7F2CE}"/>
              </a:ext>
            </a:extLst>
          </p:cNvPr>
          <p:cNvSpPr/>
          <p:nvPr/>
        </p:nvSpPr>
        <p:spPr>
          <a:xfrm>
            <a:off x="7516229" y="956388"/>
            <a:ext cx="2124280" cy="12059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Time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8 mins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AA0C273-F4E8-40E6-B2D0-815372CB4F47}"/>
              </a:ext>
            </a:extLst>
          </p:cNvPr>
          <p:cNvGrpSpPr/>
          <p:nvPr/>
        </p:nvGrpSpPr>
        <p:grpSpPr>
          <a:xfrm>
            <a:off x="9872868" y="173864"/>
            <a:ext cx="2137050" cy="2039250"/>
            <a:chOff x="8836796" y="1019658"/>
            <a:chExt cx="2502142" cy="237534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2AE6B18F-7CD1-43D1-B544-F1C6AAD1CC7A}"/>
                </a:ext>
              </a:extLst>
            </p:cNvPr>
            <p:cNvSpPr/>
            <p:nvPr/>
          </p:nvSpPr>
          <p:spPr>
            <a:xfrm>
              <a:off x="8836796" y="1019658"/>
              <a:ext cx="2502142" cy="2375344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4-Point Star 12">
              <a:extLst>
                <a:ext uri="{FF2B5EF4-FFF2-40B4-BE49-F238E27FC236}">
                  <a16:creationId xmlns:a16="http://schemas.microsoft.com/office/drawing/2014/main" xmlns="" id="{F6E80D8E-085A-4B0D-94C0-ADC416721A86}"/>
                </a:ext>
              </a:extLst>
            </p:cNvPr>
            <p:cNvSpPr/>
            <p:nvPr/>
          </p:nvSpPr>
          <p:spPr>
            <a:xfrm>
              <a:off x="10100897" y="2126680"/>
              <a:ext cx="165498" cy="214421"/>
            </a:xfrm>
            <a:prstGeom prst="star4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85CD562-D1FE-47EB-A522-980CEFB6CD95}"/>
              </a:ext>
            </a:extLst>
          </p:cNvPr>
          <p:cNvGrpSpPr/>
          <p:nvPr/>
        </p:nvGrpSpPr>
        <p:grpSpPr>
          <a:xfrm>
            <a:off x="10886845" y="490238"/>
            <a:ext cx="228860" cy="1399205"/>
            <a:chOff x="3810000" y="3124200"/>
            <a:chExt cx="414996" cy="3200400"/>
          </a:xfrm>
        </p:grpSpPr>
        <p:grpSp>
          <p:nvGrpSpPr>
            <p:cNvPr id="47" name="Group 38">
              <a:extLst>
                <a:ext uri="{FF2B5EF4-FFF2-40B4-BE49-F238E27FC236}">
                  <a16:creationId xmlns:a16="http://schemas.microsoft.com/office/drawing/2014/main" xmlns="" id="{79A987C7-3C08-4012-B1F6-D1ABF910EB92}"/>
                </a:ext>
              </a:extLst>
            </p:cNvPr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E41C6D00-E41E-4704-9F34-5BAD36392D26}"/>
                  </a:ext>
                </a:extLst>
              </p:cNvPr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xmlns="" id="{91B74BE2-A684-4128-9E8E-6A75745B22F1}"/>
                  </a:ext>
                </a:extLst>
              </p:cNvPr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66F4F50F-DDAB-4890-95FD-C4A34BDB6281}"/>
                </a:ext>
              </a:extLst>
            </p:cNvPr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059D7D2-BDDA-45B5-9734-EECCBA02D94A}"/>
              </a:ext>
            </a:extLst>
          </p:cNvPr>
          <p:cNvGrpSpPr/>
          <p:nvPr/>
        </p:nvGrpSpPr>
        <p:grpSpPr>
          <a:xfrm>
            <a:off x="10819506" y="448942"/>
            <a:ext cx="337541" cy="1470992"/>
            <a:chOff x="4224186" y="236408"/>
            <a:chExt cx="167510" cy="225243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5C68B109-2A30-4F7D-922E-648005227D65}"/>
                </a:ext>
              </a:extLst>
            </p:cNvPr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xmlns="" id="{F7ECC7E6-C48E-4616-8147-1066D696BACC}"/>
                  </a:ext>
                </a:extLst>
              </p:cNvPr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xmlns="" id="{CDAAB2C0-F13E-4CB2-90D4-90693773595E}"/>
                  </a:ext>
                </a:extLst>
              </p:cNvPr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90818027-B367-45A3-861D-AB1B98854196}"/>
                </a:ext>
              </a:extLst>
            </p:cNvPr>
            <p:cNvSpPr/>
            <p:nvPr/>
          </p:nvSpPr>
          <p:spPr>
            <a:xfrm>
              <a:off x="4224186" y="1027282"/>
              <a:ext cx="167510" cy="5587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D2DF551F-9C62-4E58-BC0F-1D32B7AD1560}"/>
              </a:ext>
            </a:extLst>
          </p:cNvPr>
          <p:cNvSpPr/>
          <p:nvPr/>
        </p:nvSpPr>
        <p:spPr>
          <a:xfrm>
            <a:off x="9925062" y="190438"/>
            <a:ext cx="2021330" cy="19588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B964A97F-FCCB-4D22-9221-F1AA6BA248C9}"/>
              </a:ext>
            </a:extLst>
          </p:cNvPr>
          <p:cNvGrpSpPr/>
          <p:nvPr/>
        </p:nvGrpSpPr>
        <p:grpSpPr>
          <a:xfrm>
            <a:off x="9846364" y="172278"/>
            <a:ext cx="2144542" cy="2141684"/>
            <a:chOff x="2576739" y="3078455"/>
            <a:chExt cx="2647036" cy="256052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7DE39E93-CC07-465D-8D0B-E668A4ACA1E4}"/>
                </a:ext>
              </a:extLst>
            </p:cNvPr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86A8DA67-9672-4C41-BD41-841E43CE3691}"/>
                </a:ext>
              </a:extLst>
            </p:cNvPr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65BC9AAD-6BAB-43E0-BE25-F96C9B8F8A52}"/>
                </a:ext>
              </a:extLst>
            </p:cNvPr>
            <p:cNvSpPr txBox="1"/>
            <p:nvPr/>
          </p:nvSpPr>
          <p:spPr>
            <a:xfrm>
              <a:off x="3605060" y="5013432"/>
              <a:ext cx="587303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C7E833D-D34A-4555-86AD-A740A5642EEE}"/>
                </a:ext>
              </a:extLst>
            </p:cNvPr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EB85393B-EC9C-42F1-B25D-54404ACF315A}"/>
                </a:ext>
              </a:extLst>
            </p:cNvPr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17827510-A32D-4160-B2D8-C051732DD6C4}"/>
                </a:ext>
              </a:extLst>
            </p:cNvPr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06C46797-C600-44D4-AAF8-9BB35D1BB4B7}"/>
                </a:ext>
              </a:extLst>
            </p:cNvPr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B51C3223-BE98-4C2B-8404-B764FEB4E249}"/>
                </a:ext>
              </a:extLst>
            </p:cNvPr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613A0A8-618F-4FEA-995E-32FDE2A74747}"/>
                </a:ext>
              </a:extLst>
            </p:cNvPr>
            <p:cNvSpPr txBox="1"/>
            <p:nvPr/>
          </p:nvSpPr>
          <p:spPr>
            <a:xfrm>
              <a:off x="4190713" y="4860997"/>
              <a:ext cx="486540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BE7A4DCD-4DD5-4650-BEAA-FFB59852702D}"/>
                </a:ext>
              </a:extLst>
            </p:cNvPr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A603B175-3948-43FF-AF77-2E7BD71B4BCF}"/>
                </a:ext>
              </a:extLst>
            </p:cNvPr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A865669B-1257-41AA-99EF-2D0048CAD013}"/>
                </a:ext>
              </a:extLst>
            </p:cNvPr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1FCDA2-A7CA-456F-820E-954B4390E218}"/>
              </a:ext>
            </a:extLst>
          </p:cNvPr>
          <p:cNvSpPr txBox="1"/>
          <p:nvPr/>
        </p:nvSpPr>
        <p:spPr>
          <a:xfrm>
            <a:off x="3516755" y="0"/>
            <a:ext cx="6154246" cy="93296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00" b="1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 </a:t>
            </a:r>
            <a:r>
              <a:rPr lang="en-US" sz="500" b="1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works</a:t>
            </a:r>
            <a:endParaRPr lang="en-US" sz="500" b="1" u="sng" dirty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70856" y="3076532"/>
            <a:ext cx="10135480" cy="37161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Location-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Setting-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-------------------------------------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Length-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-------------------------------------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Width-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---------------------------------------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Maximum-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Highest depth-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Area-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----------------------------------------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Amount of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water---------------------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7266" y="2317336"/>
            <a:ext cx="7584734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Complete the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chart by the information 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62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18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6" grpId="0" animBg="1"/>
      <p:bldP spid="35" grpId="0" animBg="1"/>
      <p:bldP spid="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1FCDA2-A7CA-456F-820E-954B4390E218}"/>
              </a:ext>
            </a:extLst>
          </p:cNvPr>
          <p:cNvSpPr txBox="1"/>
          <p:nvPr/>
        </p:nvSpPr>
        <p:spPr>
          <a:xfrm>
            <a:off x="1970917" y="282389"/>
            <a:ext cx="7095752" cy="127708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Evuulation</a:t>
            </a:r>
            <a:endParaRPr lang="en-US" sz="7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844" y="3014330"/>
            <a:ext cx="111909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Baikal is one of the clearest lakes in the </a:t>
            </a:r>
            <a:r>
              <a:rPr lang="en-US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 _ _ _ _ _ _</a:t>
            </a:r>
            <a:r>
              <a:rPr lang="en-US" sz="32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845" y="4032373"/>
            <a:ext cx="1119095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 _ _ _ _ _ _ _ _ _ _ _   formed </a:t>
            </a:r>
            <a:r>
              <a:rPr lang="en-US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 an ancient </a:t>
            </a:r>
            <a:r>
              <a:rPr lang="en-US" sz="32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rift </a:t>
            </a:r>
            <a:r>
              <a:rPr lang="en-US" sz="32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valley</a:t>
            </a:r>
            <a:r>
              <a:rPr lang="en-US" sz="32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844" y="1962002"/>
            <a:ext cx="1181059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Lake Baikal is the </a:t>
            </a:r>
            <a:r>
              <a:rPr lang="en-US" sz="28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_ _ _ _ _ _ _ _ _  lake </a:t>
            </a:r>
            <a:r>
              <a:rPr lang="en-US" sz="28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 the </a:t>
            </a:r>
            <a:r>
              <a:rPr lang="en-US" sz="24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world</a:t>
            </a:r>
            <a:r>
              <a:rPr lang="en-US" sz="28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at </a:t>
            </a:r>
            <a:r>
              <a:rPr lang="en-US" sz="2800" b="1" dirty="0">
                <a:solidFill>
                  <a:srgbClr val="202122"/>
                </a:solidFill>
                <a:cs typeface="NikoshBAN" panose="02000000000000000000" pitchFamily="2" charset="0"/>
              </a:rPr>
              <a:t>1,642 m (5,387 </a:t>
            </a:r>
            <a:r>
              <a:rPr lang="en-US" sz="2800" b="1" dirty="0" err="1">
                <a:solidFill>
                  <a:srgbClr val="202122"/>
                </a:solidFill>
                <a:cs typeface="NikoshBAN" panose="02000000000000000000" pitchFamily="2" charset="0"/>
              </a:rPr>
              <a:t>ft</a:t>
            </a:r>
            <a:r>
              <a:rPr lang="en-US" sz="2800" b="1" dirty="0">
                <a:solidFill>
                  <a:srgbClr val="202122"/>
                </a:solidFill>
                <a:cs typeface="NikoshBAN" panose="02000000000000000000" pitchFamily="2" charset="0"/>
              </a:rPr>
              <a:t>).</a:t>
            </a:r>
            <a:endParaRPr lang="en-US" sz="2800" b="1" dirty="0"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2303" y="5031801"/>
            <a:ext cx="1064249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 _ _ _   </a:t>
            </a:r>
            <a:r>
              <a:rPr lang="en-US" sz="3200" b="1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 </a:t>
            </a:r>
            <a:r>
              <a:rPr lang="en-US" sz="32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number of different tourist activities, depending on the season.</a:t>
            </a:r>
            <a:r>
              <a:rPr lang="en-US" sz="24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6834" y="2909834"/>
            <a:ext cx="224566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world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44" y="3965624"/>
            <a:ext cx="331853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Lake Baikal </a:t>
            </a:r>
            <a:endParaRPr lang="en-US" sz="40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844" y="4975439"/>
            <a:ext cx="194045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Baikal</a:t>
            </a:r>
            <a:endParaRPr lang="en-US" sz="44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4804" y="1869669"/>
            <a:ext cx="226606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Deepest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207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2353" y="1726919"/>
            <a:ext cx="7655861" cy="454655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Md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Amir Hossain </a:t>
            </a:r>
            <a:r>
              <a:rPr lang="en-US" sz="2800" b="1" dirty="0" smtClean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M.A.B.Ed</a:t>
            </a:r>
            <a:r>
              <a:rPr lang="en-US" sz="2800" b="1" dirty="0" smtClean="0">
                <a:solidFill>
                  <a:srgbClr val="00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</a:p>
          <a:p>
            <a:r>
              <a:rPr lang="en-US" sz="4400" b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Head</a:t>
            </a:r>
            <a:r>
              <a:rPr lang="en-US" sz="2400" b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 </a:t>
            </a:r>
            <a:endParaRPr lang="en-US" sz="2000" b="1" i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Hossainpur</a:t>
            </a:r>
            <a:r>
              <a:rPr lang="en-US" sz="3600" b="1" dirty="0" smtClean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Girls High School</a:t>
            </a:r>
            <a:r>
              <a:rPr lang="en-US" sz="2800" b="1" dirty="0" smtClean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79hossainamir@gmail.com</a:t>
            </a:r>
            <a:r>
              <a:rPr lang="en-US" sz="40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i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Phone:</a:t>
            </a:r>
            <a:r>
              <a:rPr lang="bn-IN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01714-315772</a:t>
            </a:r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1183341" y="583919"/>
            <a:ext cx="8980394" cy="1143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NikoshBAN"/>
                <a:cs typeface="Times New Roman" pitchFamily="18" charset="0"/>
              </a:rPr>
              <a:t>Teacher’s Introduction</a:t>
            </a:r>
            <a:endParaRPr lang="en-US" sz="6000" b="1" dirty="0">
              <a:solidFill>
                <a:srgbClr val="002060"/>
              </a:solidFill>
              <a:latin typeface="NikoshBAN"/>
              <a:cs typeface="Times New Roman" pitchFamily="18" charset="0"/>
            </a:endParaRPr>
          </a:p>
        </p:txBody>
      </p:sp>
      <p:pic>
        <p:nvPicPr>
          <p:cNvPr id="1026" name="Picture 2" descr="https://www.teachers.gov.bd/profile_pictures/picture-101506-15504665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14" y="1976717"/>
            <a:ext cx="3157289" cy="30553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20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8495" y="998316"/>
            <a:ext cx="5029574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Nicoshban"/>
              </a:rPr>
              <a:t>Homework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34" y="309281"/>
            <a:ext cx="5380285" cy="34093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4" y="4277143"/>
            <a:ext cx="11709278" cy="233910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Make a list of attractive features of 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Lake Baikal</a:t>
            </a:r>
          </a:p>
        </p:txBody>
      </p:sp>
    </p:spTree>
    <p:extLst>
      <p:ext uri="{BB962C8B-B14F-4D97-AF65-F5344CB8AC3E}">
        <p14:creationId xmlns:p14="http://schemas.microsoft.com/office/powerpoint/2010/main" val="446386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7" y="134470"/>
            <a:ext cx="11785600" cy="662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206" y="134470"/>
            <a:ext cx="3298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Thanks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46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083" y="932910"/>
            <a:ext cx="7068082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English</a:t>
            </a:r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First</a:t>
            </a:r>
            <a:r>
              <a:rPr lang="en-US" sz="48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paper</a:t>
            </a:r>
            <a:endParaRPr lang="en-US" sz="48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– 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Nine 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Unit – </a:t>
            </a:r>
            <a:r>
              <a:rPr lang="en-US" sz="6000" b="1" dirty="0">
                <a:cs typeface="NikoshBAN" panose="02000000000000000000" pitchFamily="2" charset="0"/>
              </a:rPr>
              <a:t>8</a:t>
            </a:r>
            <a:endParaRPr lang="en-US" sz="6000" b="1" dirty="0" smtClean="0">
              <a:cs typeface="NikoshBAN" panose="02000000000000000000" pitchFamily="2" charset="0"/>
            </a:endParaRPr>
          </a:p>
          <a:p>
            <a:r>
              <a:rPr lang="en-US" sz="72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</a:t>
            </a:r>
            <a:r>
              <a:rPr lang="en-US" sz="72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7200" b="1" i="1" dirty="0" smtClean="0"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Four </a:t>
            </a:r>
            <a:endParaRPr lang="en-US" sz="7200" b="1" i="1" dirty="0">
              <a:solidFill>
                <a:schemeClr val="accent6">
                  <a:lumMod val="50000"/>
                </a:schemeClr>
              </a:solidFill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cs typeface="NikoshBAN" panose="02000000000000000000" pitchFamily="2" charset="0"/>
              </a:rPr>
              <a:t>02/08/2021</a:t>
            </a:r>
            <a:endParaRPr lang="en-US" sz="6000" b="1" dirty="0">
              <a:solidFill>
                <a:schemeClr val="tx2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742" y="932910"/>
            <a:ext cx="3978784" cy="48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40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939701"/>
            <a:ext cx="5486400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35" y="910788"/>
            <a:ext cx="5640836" cy="2816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34" y="3816928"/>
            <a:ext cx="5640837" cy="2783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3830784"/>
            <a:ext cx="5486400" cy="27994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4500" y="96318"/>
            <a:ext cx="913181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Look at the pictures and discuss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28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116105"/>
            <a:ext cx="6185647" cy="528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74811"/>
            <a:ext cx="10448365" cy="8471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picture and talk about it.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695" y="1116104"/>
            <a:ext cx="5647764" cy="528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2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1845349" y="201706"/>
            <a:ext cx="8118922" cy="76648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Times New Roman" pitchFamily="18" charset="0"/>
              </a:rPr>
              <a:t>Click in Video</a:t>
            </a:r>
            <a:endParaRPr lang="en-US" sz="48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Times New Roman" pitchFamily="18" charset="0"/>
            </a:endParaRPr>
          </a:p>
        </p:txBody>
      </p:sp>
      <p:pic>
        <p:nvPicPr>
          <p:cNvPr id="4" name="video-1605852656[2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264" y="1148481"/>
            <a:ext cx="9815394" cy="49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62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259" y="0"/>
            <a:ext cx="658905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 day our lesson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2306" y="5657671"/>
            <a:ext cx="613185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Lake </a:t>
            </a:r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Baikal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48" y="779929"/>
            <a:ext cx="8956896" cy="48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5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18250"/>
            <a:ext cx="12070976" cy="424731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Speak about the pictures;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Read and understand the text;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Match the words with the meaning;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Complete the chart by the information;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Describe a place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9478" y="201706"/>
            <a:ext cx="886994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756480" y="1562923"/>
            <a:ext cx="11435520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lesson students will be able 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to---------------</a:t>
            </a:r>
            <a:endParaRPr lang="en-US" sz="32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99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1519516" y="174812"/>
            <a:ext cx="8375277" cy="9500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/>
                <a:cs typeface="Times New Roman" pitchFamily="18" charset="0"/>
              </a:rPr>
              <a:t>Click in Video</a:t>
            </a:r>
            <a:endParaRPr lang="en-US" sz="4800" b="1" dirty="0">
              <a:solidFill>
                <a:srgbClr val="002060"/>
              </a:solidFill>
              <a:latin typeface="NikoshBAN"/>
              <a:cs typeface="Times New Roman" pitchFamily="18" charset="0"/>
            </a:endParaRPr>
          </a:p>
        </p:txBody>
      </p:sp>
      <p:pic>
        <p:nvPicPr>
          <p:cNvPr id="2" name="video-1605723156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9055" y="1259368"/>
            <a:ext cx="10050297" cy="46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15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</TotalTime>
  <Words>365</Words>
  <Application>Microsoft Office PowerPoint</Application>
  <PresentationFormat>Widescreen</PresentationFormat>
  <Paragraphs>105</Paragraphs>
  <Slides>21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Nicoshban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ARONNO ROY</dc:creator>
  <cp:lastModifiedBy>Microsoft account</cp:lastModifiedBy>
  <cp:revision>590</cp:revision>
  <dcterms:created xsi:type="dcterms:W3CDTF">2020-08-20T07:49:55Z</dcterms:created>
  <dcterms:modified xsi:type="dcterms:W3CDTF">2021-08-03T05:02:32Z</dcterms:modified>
</cp:coreProperties>
</file>