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98" r:id="rId2"/>
    <p:sldId id="256" r:id="rId3"/>
    <p:sldId id="258" r:id="rId4"/>
    <p:sldId id="257" r:id="rId5"/>
    <p:sldId id="260" r:id="rId6"/>
    <p:sldId id="261" r:id="rId7"/>
    <p:sldId id="263" r:id="rId8"/>
    <p:sldId id="259" r:id="rId9"/>
    <p:sldId id="265" r:id="rId10"/>
    <p:sldId id="266" r:id="rId11"/>
    <p:sldId id="267" r:id="rId12"/>
    <p:sldId id="287" r:id="rId13"/>
    <p:sldId id="270" r:id="rId14"/>
    <p:sldId id="271" r:id="rId15"/>
    <p:sldId id="272" r:id="rId16"/>
    <p:sldId id="274" r:id="rId17"/>
    <p:sldId id="275" r:id="rId18"/>
    <p:sldId id="276" r:id="rId19"/>
    <p:sldId id="285" r:id="rId20"/>
    <p:sldId id="288" r:id="rId21"/>
    <p:sldId id="289" r:id="rId22"/>
    <p:sldId id="291" r:id="rId23"/>
    <p:sldId id="290" r:id="rId24"/>
    <p:sldId id="292" r:id="rId25"/>
    <p:sldId id="293" r:id="rId26"/>
    <p:sldId id="294" r:id="rId27"/>
    <p:sldId id="295" r:id="rId28"/>
    <p:sldId id="296" r:id="rId29"/>
    <p:sldId id="297" r:id="rId30"/>
    <p:sldId id="279" r:id="rId31"/>
    <p:sldId id="280" r:id="rId32"/>
    <p:sldId id="28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8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9EF0A-8AAD-4CE6-B2B6-0C4871D6C49B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3E3D9-2D3E-4757-B0FA-2646EFC72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0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3E3D9-2D3E-4757-B0FA-2646EFC7294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79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tariqmagura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470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 rot="18397694">
            <a:off x="6316834" y="1831053"/>
            <a:ext cx="1376581" cy="164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14778" y="2178147"/>
            <a:ext cx="4371498" cy="13849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জন্মস্থান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– কোলকাতার কালীঘাটে। পৈত্রিক নিবাসঃ গোপালগঞ্জের কোটালীপাড়ায়</a:t>
            </a:r>
          </a:p>
        </p:txBody>
      </p:sp>
      <p:sp>
        <p:nvSpPr>
          <p:cNvPr id="6" name="Right Arrow 5"/>
          <p:cNvSpPr/>
          <p:nvPr/>
        </p:nvSpPr>
        <p:spPr>
          <a:xfrm rot="20420012">
            <a:off x="6728811" y="2586934"/>
            <a:ext cx="561476" cy="157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14778" y="968354"/>
            <a:ext cx="4371498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– নিবারণচন্দ্র ভট্টাচার্য</a:t>
            </a:r>
          </a:p>
          <a:p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মাতা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– সুনীতি দেবী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4778" y="3695717"/>
            <a:ext cx="4371498" cy="13849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পড়ালেখা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– বেলেঘাটা দেশবন্ধু স্কুল থেকে ম্যাট্রিক পরীক্ষায় অংশগ্রহণ করে অকৃতকার্য হন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2236701">
            <a:off x="6480264" y="3607889"/>
            <a:ext cx="920592" cy="177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50825" y="5297701"/>
            <a:ext cx="9075055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কবিতার ধরণ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–অনাচার ও বৈষম্যের বিরুদ্ধে প্রবল প্রতিবাদ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088353" y="3638059"/>
            <a:ext cx="196492" cy="1442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1824" y="968354"/>
            <a:ext cx="4648200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জন্ম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– ৩০ শ্রাবণ ১৩৩৩ বঙ্গাব্দ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	১৫ আগস্ট ১৯২৬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342" y="2183775"/>
            <a:ext cx="4690497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– ২৯ বৈশাখ ১৩৫৪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	১৩ মে ১৯৪৭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66255" y="3695717"/>
            <a:ext cx="4801171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bn-IN" sz="3000" dirty="0">
                <a:latin typeface="NikoshBAN" pitchFamily="2" charset="0"/>
                <a:cs typeface="NikoshBAN" pitchFamily="2" charset="0"/>
              </a:rPr>
              <a:t> –ছাড়পত্র, ঘুম নেই, পূর্বাভাস, অভিযান, হরতাল।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 rot="3506794" flipV="1">
            <a:off x="4956465" y="1953288"/>
            <a:ext cx="1045970" cy="178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5094605" y="2697057"/>
            <a:ext cx="482600" cy="1985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8014283">
            <a:off x="5124438" y="3624837"/>
            <a:ext cx="781807" cy="216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99667" y="2450099"/>
            <a:ext cx="1143349" cy="1049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জীবনী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123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3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2329" y="2362200"/>
            <a:ext cx="10327340" cy="36576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১ . সুকান্ত ভট্টাচার্য কোথায় জন্মগ্রহণ করেন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কোলকাতার কালীঘাটে</a:t>
            </a:r>
            <a:endParaRPr lang="bn-IN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২ . সুকান্ত ভট্টাচার্যের কবিতায় কীসের প্রতি প্রতিবাদ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ফুটেউঠেছে?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অনাচার 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 বৈষম্যের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বিরুদ্ধে</a:t>
            </a:r>
            <a:endParaRPr lang="bn-IN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৩ . বাংলা কত সালে সুকান্ত ভট্টাচার্য জন্মগ্রহণ করেন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১৩৩৩ বঙ্গাব্দে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৪ . সুকান্ত ভট্টাচার্য কত বছর জীবিত ছিলেন?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২১ 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বছর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83193" y="457200"/>
            <a:ext cx="5025613" cy="105425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385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2331" y="2971800"/>
            <a:ext cx="10327340" cy="201885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# শ্রেণি শিক্ষক প্রমিত উচ্চারণে রানার কবিতাটি আবৃত্তি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#অতঃপর শিক্ষার্থীরা প্রমিত উচ্চারণে কবিতাটি আবৃত্তি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570156"/>
            <a:ext cx="8991600" cy="10542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 কাজ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75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7401" y="3271839"/>
            <a:ext cx="1815353" cy="76199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রানার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7870" y="2868007"/>
            <a:ext cx="3258671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যিনি দৌড়ান। কবিতায় ডাক হরকরা বা ডাক পিয়ন বোঝান হয়েছে।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714625"/>
            <a:ext cx="5715000" cy="142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27813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44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2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371601"/>
            <a:ext cx="1219200" cy="59718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লণ্ঠন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7455" y="4759642"/>
            <a:ext cx="1391545" cy="64186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দস্যু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5800" y="1384013"/>
            <a:ext cx="19050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হারিকেন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33509" y="4759642"/>
            <a:ext cx="19050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ডাকাত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592930"/>
            <a:ext cx="4490113" cy="21669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3793868"/>
            <a:ext cx="449011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72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2851" y="3124201"/>
            <a:ext cx="16764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মাভৈঃ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1681" y="3018174"/>
            <a:ext cx="21336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ভয় না করা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748724"/>
            <a:ext cx="3505200" cy="333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18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3248" y="2248348"/>
            <a:ext cx="2043953" cy="72345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দিগন্ত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570156"/>
            <a:ext cx="9067800" cy="105425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টীকা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2" descr="Image result for গণসূর্যের মঞ্চ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গণসূর্যের মঞ্চ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39000" y="2286001"/>
            <a:ext cx="3657600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itchFamily="2" charset="0"/>
                <a:cs typeface="NikoshBAN" pitchFamily="2" charset="0"/>
              </a:rPr>
              <a:t>দিকের সীমা, দিকচক্রবাল। আলোচ্য কবিতায় কবি রানারের বিস্তীর্ণ ছুটে চলা বুঝাতে শব্দটি ব্যবহার করা হয়েছে।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524" y="2286000"/>
            <a:ext cx="2654877" cy="262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4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971800"/>
            <a:ext cx="20574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হরিণের মতো যায়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39077" y="2432917"/>
            <a:ext cx="3193143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এটি একটি উপমা। হরিণ যেমন নিঃশব্দে কিন্তু অতি দ্রুত দৌড়ায়, রানারও তেমনি দৌড়ায়।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2426291"/>
            <a:ext cx="3419475" cy="216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38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8165" y="2819400"/>
            <a:ext cx="2945642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ভোর তো হয়েছে- আকাশ হয়েছে লাল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6158" y="1600200"/>
            <a:ext cx="4267200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এটি প্রতীক । বাচ্যার্থে রাত্রির অন্ধকার শেষ হয়ে আকাশে সূর্য উঠেছে। কিন্তু প্রতিকী অর্থে কষ্টের কালিমা দূরীভূত হয়ে সুখের সোনালি আলো দেখা দিসচ্ছে। নতুন সূর্য যেন নতুন সম্ভাবনা পথকে প্রসারিত করছে।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75223"/>
            <a:ext cx="2971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89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286000" y="1066800"/>
            <a:ext cx="7772400" cy="1524000"/>
          </a:xfrm>
          <a:prstGeom prst="wave">
            <a:avLst>
              <a:gd name="adj1" fmla="val 12500"/>
              <a:gd name="adj2" fmla="val -1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895600" y="1474857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GB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300" y="3352800"/>
            <a:ext cx="9982200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 দৃষ্টিকোন থেকে সূর্য উঠার সাথে রানারের দুঃখ ক্ষয়ের সম্ভাবনা বিচার কর।  </a:t>
            </a:r>
            <a:endParaRPr lang="en-GB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273" t="2020" r="27273" b="31313"/>
          <a:stretch/>
        </p:blipFill>
        <p:spPr>
          <a:xfrm>
            <a:off x="457200" y="333292"/>
            <a:ext cx="1828800" cy="15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79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5294969" cy="1054250"/>
          </a:xfrm>
          <a:noFill/>
        </p:spPr>
        <p:txBody>
          <a:bodyPr/>
          <a:lstStyle/>
          <a:p>
            <a:r>
              <a:rPr lang="bn-I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29" y="2209800"/>
            <a:ext cx="7086600" cy="3890681"/>
          </a:xfrm>
        </p:spPr>
      </p:pic>
    </p:spTree>
    <p:extLst>
      <p:ext uri="{BB962C8B-B14F-4D97-AF65-F5344CB8AC3E}">
        <p14:creationId xmlns:p14="http://schemas.microsoft.com/office/powerpoint/2010/main" val="3148954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/>
          <p:cNvSpPr/>
          <p:nvPr/>
        </p:nvSpPr>
        <p:spPr>
          <a:xfrm>
            <a:off x="7315200" y="76200"/>
            <a:ext cx="3924300" cy="457200"/>
          </a:xfrm>
          <a:prstGeom prst="parallelogram">
            <a:avLst>
              <a:gd name="adj" fmla="val 19891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GB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11426"/>
            <a:ext cx="6096000" cy="2677656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রানার ছুটেছে তাই ঝুম্‌ঝুম্ ঘন্টা বাজছে রাতে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রানার চলেছে খবরের বোঝা হাতে,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রানার চলেছে, রানার !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রাত্রির পথে পথে চলে কোনো নিষেধ জানে না মানার ।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দিগন্ত থেকে দিগন্তে ছোটে রানার-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 নতুন খবর আনার।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91070"/>
            <a:ext cx="1514475" cy="2938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327" y="3091070"/>
            <a:ext cx="3590925" cy="2971212"/>
          </a:xfrm>
          <a:prstGeom prst="rect">
            <a:avLst/>
          </a:prstGeom>
        </p:spPr>
      </p:pic>
      <p:sp>
        <p:nvSpPr>
          <p:cNvPr id="2" name="Round Same Side Corner Rectangle 1"/>
          <p:cNvSpPr/>
          <p:nvPr/>
        </p:nvSpPr>
        <p:spPr>
          <a:xfrm>
            <a:off x="6781800" y="1066800"/>
            <a:ext cx="5105400" cy="4995482"/>
          </a:xfrm>
          <a:prstGeom prst="round2Same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হরকরা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ঘণ্টা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কাধে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অবিরাম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দিগন্ত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দিগন্ত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814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/>
          <p:cNvSpPr/>
          <p:nvPr/>
        </p:nvSpPr>
        <p:spPr>
          <a:xfrm>
            <a:off x="7315200" y="76200"/>
            <a:ext cx="3924300" cy="457200"/>
          </a:xfrm>
          <a:prstGeom prst="parallelogram">
            <a:avLst>
              <a:gd name="adj" fmla="val 19891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GB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11426"/>
            <a:ext cx="6096000" cy="2677656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রানার! রানার!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জানা-অজানার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বোঝা আজ তার কাঁধে,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বোঝাই জাহাজ রানার চলেছে চিঠি আর সংবাদে;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রানার চলেছে, বুঝি ভোর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as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আরো জোরে, আরো জোরে হে রানার দু্র্বার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124200"/>
            <a:ext cx="3009900" cy="2895601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/>
        </p:nvSpPr>
        <p:spPr>
          <a:xfrm>
            <a:off x="6781800" y="1066800"/>
            <a:ext cx="5105400" cy="4995482"/>
          </a:xfrm>
          <a:prstGeom prst="round2Same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কাধে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কাধের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বোঝাওকে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ঠাসা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কাধের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গন্তব্যেয়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পৌছাতে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53612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/>
          <p:cNvSpPr/>
          <p:nvPr/>
        </p:nvSpPr>
        <p:spPr>
          <a:xfrm>
            <a:off x="7315200" y="76200"/>
            <a:ext cx="3924300" cy="457200"/>
          </a:xfrm>
          <a:prstGeom prst="parallelogram">
            <a:avLst>
              <a:gd name="adj" fmla="val 19891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GB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4314" y="536713"/>
            <a:ext cx="6096000" cy="1815882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তার জীবনের স্বপ্নের মতো পিছে সরে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বন,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আরো পথ, আরো পথ – বুঝি লাল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 পূর্ব কোণ ।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অবাক রাতের তারারা, আকাশে মিট্‌মিট্ করে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as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কেমন করে এ রানার সবেগে হরিণের মতো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!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2819398"/>
            <a:ext cx="2971800" cy="2971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819399"/>
            <a:ext cx="3048000" cy="2971801"/>
          </a:xfrm>
          <a:prstGeom prst="rect">
            <a:avLst/>
          </a:prstGeom>
        </p:spPr>
      </p:pic>
      <p:sp>
        <p:nvSpPr>
          <p:cNvPr id="9" name="Round Same Side Corner Rectangle 8"/>
          <p:cNvSpPr/>
          <p:nvPr/>
        </p:nvSpPr>
        <p:spPr>
          <a:xfrm>
            <a:off x="6781800" y="1066800"/>
            <a:ext cx="5105400" cy="4995482"/>
          </a:xfrm>
          <a:prstGeom prst="round2Same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ভাঙ্গার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জাগ্রত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স্বপ্নগুলো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আভাসমাত্র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সবেগে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হরিণের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বিস্ময়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62476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/>
          <p:cNvSpPr/>
          <p:nvPr/>
        </p:nvSpPr>
        <p:spPr>
          <a:xfrm>
            <a:off x="7315200" y="76200"/>
            <a:ext cx="3924300" cy="457200"/>
          </a:xfrm>
          <a:prstGeom prst="parallelogram">
            <a:avLst>
              <a:gd name="adj" fmla="val 19891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GB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11426"/>
            <a:ext cx="6096000" cy="2677656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কত গ্রাম, কত পথ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স’রে স’রে –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শহরে রানার যাবেই পৌঁছে ভোরে;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হাতে লন্ঠন করে ঠন্‌ঠন্, জোনাকিরা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মাভৈঃ রানার ! এখনো রাতের কালো ।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এমনি ক’রেই জীবনের বহু বছরকে পিছু ফেলে,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বোঝা ক্ষুধিত রানার পৌঁছে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‘মেলে’।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352800"/>
            <a:ext cx="2867025" cy="251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796" y="3133770"/>
            <a:ext cx="3082204" cy="2893744"/>
          </a:xfrm>
          <a:prstGeom prst="rect">
            <a:avLst/>
          </a:prstGeom>
        </p:spPr>
      </p:pic>
      <p:sp>
        <p:nvSpPr>
          <p:cNvPr id="10" name="Round Same Side Corner Rectangle 9"/>
          <p:cNvSpPr/>
          <p:nvPr/>
        </p:nvSpPr>
        <p:spPr>
          <a:xfrm>
            <a:off x="6781800" y="1066800"/>
            <a:ext cx="5105400" cy="4995482"/>
          </a:xfrm>
          <a:prstGeom prst="round2Same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হারিকেন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জোনাকিরা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মাভৈঃ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শক্তি-উৎসাহ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প্রদানার্থে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ঝীবনের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বহুবছরকে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বিসর্জন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দায়িত্বকর্মে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ক্ষুধিত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43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/>
          <p:cNvSpPr/>
          <p:nvPr/>
        </p:nvSpPr>
        <p:spPr>
          <a:xfrm>
            <a:off x="7315200" y="76200"/>
            <a:ext cx="3924300" cy="457200"/>
          </a:xfrm>
          <a:prstGeom prst="parallelogram">
            <a:avLst>
              <a:gd name="adj" fmla="val 19891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GB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11426"/>
            <a:ext cx="6096000" cy="2677656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ক্লান্তশ্বাস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ছুঁ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আকাশ, মাটি ভিজে গেছে ঘামে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জীবনের সব রাত্রিকে ওরা কিনেছে অল্প দামে।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অনেক দুঃখে, বহু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বেদনা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অভিমানে, আনুরাগে,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ঘরে তার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শয্যা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বিনিদ্র রাত জাগে।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রানার! রানার!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 বোঝা টানার দিন কবে শেষ হবে?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52800"/>
            <a:ext cx="3104857" cy="20474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876" y="3352800"/>
            <a:ext cx="3093607" cy="2058655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>
          <a:xfrm>
            <a:off x="6781800" y="1066800"/>
            <a:ext cx="5105400" cy="4995482"/>
          </a:xfrm>
          <a:prstGeom prst="round2Same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নিদ্রা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দায়িত্বপালনে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ব্যস্ত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ত্যাগের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স্ত্রীও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দুঃখ,বেদনা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অভিমান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রাত্রি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যাপন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11212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/>
          <p:cNvSpPr/>
          <p:nvPr/>
        </p:nvSpPr>
        <p:spPr>
          <a:xfrm>
            <a:off x="7315200" y="76200"/>
            <a:ext cx="3924300" cy="457200"/>
          </a:xfrm>
          <a:prstGeom prst="parallelogram">
            <a:avLst>
              <a:gd name="adj" fmla="val 19891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GB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11426"/>
            <a:ext cx="6096000" cy="2246769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রাত শেষ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 উঠবে কবে?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ঘরেতে অভাব; পৃথিবীটা তাই মনে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কালো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ধোঁ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as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পিঠেতে টাকার বোঝা, তবু এই টাকাকে যাবে না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ছোঁ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as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রাত নির্জন, পথে কত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তবুও রানার ছোটে,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দস্যুর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তারো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কখন সূর্য ওঠে।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971800"/>
            <a:ext cx="3505200" cy="297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r="18096"/>
          <a:stretch/>
        </p:blipFill>
        <p:spPr>
          <a:xfrm>
            <a:off x="381000" y="2971800"/>
            <a:ext cx="2590800" cy="2971800"/>
          </a:xfrm>
          <a:prstGeom prst="rect">
            <a:avLst/>
          </a:prstGeom>
        </p:spPr>
      </p:pic>
      <p:sp>
        <p:nvSpPr>
          <p:cNvPr id="10" name="Round Same Side Corner Rectangle 9"/>
          <p:cNvSpPr/>
          <p:nvPr/>
        </p:nvSpPr>
        <p:spPr>
          <a:xfrm>
            <a:off x="6781800" y="1066800"/>
            <a:ext cx="5105400" cy="4995482"/>
          </a:xfrm>
          <a:prstGeom prst="round2Same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সম্ভাবনার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পরিশ্রমের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সম্পৃক্ত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তাড়নায়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সত্ত্বেও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কর্তব্যনিষ্ঠ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কাধে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ঝোলান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আত্মসা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নির্জন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দস্যুর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উপেক্ষা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38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/>
          <p:cNvSpPr/>
          <p:nvPr/>
        </p:nvSpPr>
        <p:spPr>
          <a:xfrm>
            <a:off x="7315200" y="76200"/>
            <a:ext cx="3924300" cy="457200"/>
          </a:xfrm>
          <a:prstGeom prst="parallelogram">
            <a:avLst>
              <a:gd name="adj" fmla="val 19891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GB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11426"/>
            <a:ext cx="6324600" cy="2677656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কত চিঠি লেখে লোকে –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কত সুখে, প্রেমে, আবেগে, স্মৃতিতে, কত দুঃখে ও শোকে ।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দুঃখের চিঠি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 জানি কেউ কোনো দিনও,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জীবনের দুঃখ কেবল জানবে পথের তৃণ,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দুঃখের কথা জানবে না কেউ শহরে ও গ্রামে,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কথা ঢাকা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থাকবেই কালো রাত্রির খামে।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164242"/>
            <a:ext cx="3048000" cy="2960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267" y="3164242"/>
            <a:ext cx="3045333" cy="2960333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>
          <a:xfrm>
            <a:off x="6781800" y="1066800"/>
            <a:ext cx="5105400" cy="4995482"/>
          </a:xfrm>
          <a:prstGeom prst="round2Same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চিঠিতে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আবেগ,স্মৃতি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দুঃখগাথা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লিপিব্দধ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উপলদ্ধি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রাত্রির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খামে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দুঃখকথা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রাত্রির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5749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/>
          <p:cNvSpPr/>
          <p:nvPr/>
        </p:nvSpPr>
        <p:spPr>
          <a:xfrm>
            <a:off x="7315200" y="76200"/>
            <a:ext cx="3924300" cy="457200"/>
          </a:xfrm>
          <a:prstGeom prst="parallelogram">
            <a:avLst>
              <a:gd name="adj" fmla="val 19891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GB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11426"/>
            <a:ext cx="6324600" cy="2677656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দরদে তারার চোখ কাঁপে মিটিমিটি, –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এ-কে যে ভোরের আকাশ পাঠাবে সহানুভূতির চিঠি –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রানার ! রানার ! কি হবে এ বোঝা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কি হবে ক্ষুধার ক্লান্তিতে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ক্ষ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রানার ! রানার ! ভোর তো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– আকাশ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আলোর স্পর্শে কবে কেটে যাবে এই দুঃখের কাল?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1" y="3200400"/>
            <a:ext cx="3352800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00400"/>
            <a:ext cx="2971800" cy="2895600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>
          <a:xfrm>
            <a:off x="6781800" y="1066800"/>
            <a:ext cx="5105400" cy="4995482"/>
          </a:xfrm>
          <a:prstGeom prst="round2Same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সীমারেখা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মিটিমিটি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কেপে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স্নিগ্ধ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সহানুভূতির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স্পর্শে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কষ্টযাত্রা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15487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/>
          <p:cNvSpPr/>
          <p:nvPr/>
        </p:nvSpPr>
        <p:spPr>
          <a:xfrm>
            <a:off x="7315200" y="76200"/>
            <a:ext cx="3924300" cy="457200"/>
          </a:xfrm>
          <a:prstGeom prst="parallelogram">
            <a:avLst>
              <a:gd name="adj" fmla="val 19891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GB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11426"/>
            <a:ext cx="3733800" cy="4401205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রানার! গ্রামের রানার!</a:t>
            </a:r>
          </a:p>
          <a:p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খবর আনার;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শপথের চিঠি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চলো আজ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ভীরুতা পিছনে ফেলে –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পৌঁছে দাও এ নতুন খবর,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অগ্রগতির ‘মেলে’,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দেখা দেবে বুঝি প্রভাত এখুনি –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নেই, দেরি নেই আর,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ছুটে চলো, ছুটে চলো আরো বেগে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দুর্দম, হে রানার ॥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884" y="1659541"/>
            <a:ext cx="2374831" cy="3810000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>
          <a:xfrm>
            <a:off x="6781800" y="1066800"/>
            <a:ext cx="5105400" cy="4995482"/>
          </a:xfrm>
          <a:prstGeom prst="round2Same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কর্তব্যনিষ্ঠ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উৎসাহী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প্রভাতের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আলোকভাতি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দুর্দম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অগ্রগতির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ভীরুতাকে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স্বপ্নচারী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আগামীর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330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4343400" y="304800"/>
            <a:ext cx="2971800" cy="914400"/>
          </a:xfrm>
          <a:prstGeom prst="flowChartDocumen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4724400"/>
            <a:ext cx="112776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bn-IN" sz="3600" i="1" dirty="0">
                <a:latin typeface="NikoshBAN" pitchFamily="2" charset="0"/>
                <a:cs typeface="NikoshBAN" pitchFamily="2" charset="0"/>
              </a:rPr>
              <a:t>কবি সুকান্ত ভট্টাচার্য যে গভীর মমত্বের সঙ্গে ডাক হরকরার দুঃখ-যাতনা ও দায়িত্বশীলতার কথা বলেছেন তা ব্যাখ্যা </a:t>
            </a:r>
            <a:r>
              <a:rPr lang="bn-IN" sz="3600" i="1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41111">
            <a:off x="4088587" y="1638553"/>
            <a:ext cx="3481424" cy="251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40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75964" y="2476948"/>
            <a:ext cx="6840070" cy="323805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নবম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: ৫০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03.08.2021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7593" y="457200"/>
            <a:ext cx="3196813" cy="105425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632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7988" y="2209800"/>
            <a:ext cx="10341684" cy="3886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১ . দস্যু অপেক্ষা সূর্য উঠার ভয় বেশি কেন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উঠলে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রানারের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জরিমানা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২ .  পথের তৃণ রানারের কোন দুঃখ জানে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ছুটে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চলার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দুঃখ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৩ . রানার কখন কাজ করে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৪ . রানারের প্রতি প্রিয়ার মনোভাব কেমন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অভিমানী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67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3248" y="2248348"/>
            <a:ext cx="7745505" cy="133305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“তথ্য ও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প্রযুক্তির প্রভাবে রানার পেশা বিলুপ্ত হয়েছে ” – কথাটি ব্যাখ্যা কর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3581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3766066"/>
            <a:ext cx="7772399" cy="2787134"/>
          </a:xfrm>
          <a:prstGeom prst="rect">
            <a:avLst/>
          </a:prstGeom>
        </p:spPr>
      </p:pic>
      <p:sp>
        <p:nvSpPr>
          <p:cNvPr id="6" name="Smiley Face 5"/>
          <p:cNvSpPr/>
          <p:nvPr/>
        </p:nvSpPr>
        <p:spPr>
          <a:xfrm>
            <a:off x="6175612" y="5181600"/>
            <a:ext cx="834789" cy="6858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53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 শিক্ষার্থীকে আন্তরিক ধন্যবাদ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91" name="Picture 3" descr="C:\Users\Tarak_sps\Downloads\GIF\manWalk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6401" y="2209800"/>
            <a:ext cx="12858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782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600"/>
                            </p:stCondLst>
                            <p:childTnLst>
                              <p:par>
                                <p:cTn id="10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73821E-6 L 4.16667E-6 0.2234 C 4.16667E-6 0.32354 0.11145 0.44681 0.20225 0.44681 L 0.40468 0.44681 " pathEditMode="relative" rAng="0" ptsTypes="FfFF">
                                      <p:cBhvr>
                                        <p:cTn id="11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26" y="223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599" y="570156"/>
            <a:ext cx="9365429" cy="105425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bn-IN" sz="7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8829" y="2283529"/>
            <a:ext cx="4648200" cy="3170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আব্দুল্লাহ আত তারিক 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শুভেচ্ছা প্রিপারেটরি স্কুল, মাগুরা</a:t>
            </a:r>
          </a:p>
          <a:p>
            <a:pPr marL="457200" indent="-457200" algn="ctr">
              <a:buFont typeface="Wingdings 2"/>
              <a:buChar char="'"/>
            </a:pPr>
            <a:r>
              <a:rPr lang="bn-IN" sz="3200" dirty="0">
                <a:latin typeface="NikoshBAN" pitchFamily="2" charset="0"/>
                <a:cs typeface="NikoshBAN" pitchFamily="2" charset="0"/>
                <a:sym typeface="Wingdings 2"/>
              </a:rPr>
              <a:t>০১৭১১ – ২৬৫২৩১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Email – 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  <a:hlinkClick r:id="rId2"/>
              </a:rPr>
              <a:t>tariqmagura@gmail.com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ctr"/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Facebook – </a:t>
            </a:r>
            <a:r>
              <a:rPr lang="en-US" dirty="0"/>
              <a:t>dahuk.pakhi.18</a:t>
            </a:r>
            <a:endParaRPr lang="en-US" dirty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Skype -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abdullah.at.tariq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ctr"/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Website – http//:tariqsir.jimdo.com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57400"/>
            <a:ext cx="3943643" cy="396240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90835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200"/>
            <a:ext cx="3796145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133600"/>
            <a:ext cx="3429000" cy="2971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0" y="4572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1524000" y="5459625"/>
            <a:ext cx="3810000" cy="609600"/>
          </a:xfrm>
          <a:prstGeom prst="foldedCorner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বাহক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7124700" y="5452591"/>
            <a:ext cx="3810000" cy="609600"/>
          </a:xfrm>
          <a:prstGeom prst="foldedCorner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বাক্‌সো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82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68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7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79" tmFilter="0, 0; 0.125,0.2665; 0.25,0.4; 0.375,0.465; 0.5,0.5;  0.625,0.535; 0.75,0.6; 0.875,0.7335; 1,1">
                                          <p:stCondLst>
                                            <p:cond delay="97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195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9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99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19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197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84069"/>
            <a:ext cx="4191000" cy="30641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820734"/>
            <a:ext cx="3200400" cy="2590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Folded Corner 3"/>
          <p:cNvSpPr/>
          <p:nvPr/>
        </p:nvSpPr>
        <p:spPr>
          <a:xfrm>
            <a:off x="1890932" y="5340426"/>
            <a:ext cx="3810000" cy="609600"/>
          </a:xfrm>
          <a:prstGeom prst="foldedCorner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7391400" y="5414093"/>
            <a:ext cx="3810000" cy="609600"/>
          </a:xfrm>
          <a:prstGeom prst="foldedCorner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লণ্ঠণ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4572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490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86200" y="457200"/>
            <a:ext cx="4263613" cy="1054250"/>
          </a:xfrm>
          <a:solidFill>
            <a:srgbClr val="FFFF00"/>
          </a:solidFill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90800"/>
            <a:ext cx="2143125" cy="2438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0" y="2932837"/>
            <a:ext cx="49792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bn-IN" sz="5400" b="1" dirty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রানার</a:t>
            </a:r>
          </a:p>
          <a:p>
            <a:pPr algn="ctr"/>
            <a:r>
              <a:rPr lang="bn-IN" sz="5400" b="1" dirty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সুকান্ত ভট্টাচার্য</a:t>
            </a:r>
            <a:endParaRPr lang="en-US" sz="5400" b="1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9033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2329" y="2133600"/>
            <a:ext cx="10327340" cy="3877815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pPr algn="just"/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সুকান্ত ভট্টাচার্য এর কবি পরিচিতি সম্পর্কে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 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কবিতাটি প্রমিত উচ্চারণে পড়তে পারবে </a:t>
            </a:r>
          </a:p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কঠিন শব্দের অর্থ ও টিকা সম্পর্কে বর্ণনা করতে পারবে </a:t>
            </a:r>
          </a:p>
          <a:p>
            <a:pPr algn="just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কবি সুকান্ত ভট্টাচার্য যে গভীর মমত্বের সঙ্গে ডাক হরকরার দুঃখ-যাতনা ও দায়িত্বশীলতার কথা বলেছেন তা ব্যাখ্যা করতে পারবে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64193" y="533400"/>
            <a:ext cx="4263613" cy="1054250"/>
          </a:xfrm>
          <a:solidFill>
            <a:srgbClr val="FFFF00"/>
          </a:solidFill>
        </p:spPr>
        <p:txBody>
          <a:bodyPr/>
          <a:lstStyle/>
          <a:p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69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3429000"/>
            <a:ext cx="6019800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কিশোর কবি</a:t>
            </a:r>
          </a:p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বামপন্থি কবি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85800"/>
            <a:ext cx="3946071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1160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7056</TotalTime>
  <Words>1343</Words>
  <Application>Microsoft Office PowerPoint</Application>
  <PresentationFormat>Widescreen</PresentationFormat>
  <Paragraphs>161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Book Antiqua</vt:lpstr>
      <vt:lpstr>Calibri</vt:lpstr>
      <vt:lpstr>NikoshBAN</vt:lpstr>
      <vt:lpstr>Vrinda</vt:lpstr>
      <vt:lpstr>Wingdings</vt:lpstr>
      <vt:lpstr>Wingdings 2</vt:lpstr>
      <vt:lpstr>Hardcover</vt:lpstr>
      <vt:lpstr>PowerPoint Presentation</vt:lpstr>
      <vt:lpstr>স্বাগতম</vt:lpstr>
      <vt:lpstr>পাঠ পরিচিতি</vt:lpstr>
      <vt:lpstr>শিক্ষক পরিচিতি</vt:lpstr>
      <vt:lpstr>PowerPoint Presentation</vt:lpstr>
      <vt:lpstr>PowerPoint Presentation</vt:lpstr>
      <vt:lpstr>আজকের পাঠ</vt:lpstr>
      <vt:lpstr>শিখনফল </vt:lpstr>
      <vt:lpstr>PowerPoint Presentation</vt:lpstr>
      <vt:lpstr>PowerPoint Presentation</vt:lpstr>
      <vt:lpstr>একক কাজ</vt:lpstr>
      <vt:lpstr>শ্রেণির কাজ</vt:lpstr>
      <vt:lpstr>শব্দার্থ</vt:lpstr>
      <vt:lpstr>লণ্ঠন</vt:lpstr>
      <vt:lpstr>PowerPoint Presentation</vt:lpstr>
      <vt:lpstr>টীকা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বাড়ীর কাজ</vt:lpstr>
      <vt:lpstr>সকল শিক্ষার্থীকে আন্তরিক 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Tarak_sps</dc:creator>
  <cp:lastModifiedBy>Microsoft account</cp:lastModifiedBy>
  <cp:revision>145</cp:revision>
  <dcterms:created xsi:type="dcterms:W3CDTF">2006-08-16T00:00:00Z</dcterms:created>
  <dcterms:modified xsi:type="dcterms:W3CDTF">2021-08-03T15:31:57Z</dcterms:modified>
</cp:coreProperties>
</file>