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72" r:id="rId11"/>
    <p:sldId id="276" r:id="rId12"/>
    <p:sldId id="264" r:id="rId13"/>
    <p:sldId id="265" r:id="rId14"/>
    <p:sldId id="267" r:id="rId15"/>
    <p:sldId id="268" r:id="rId16"/>
    <p:sldId id="269" r:id="rId17"/>
    <p:sldId id="270" r:id="rId18"/>
    <p:sldId id="273" r:id="rId19"/>
    <p:sldId id="277" r:id="rId20"/>
    <p:sldId id="278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7A4E6"/>
    <a:srgbClr val="F6C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21A6C-90CF-4028-83E7-8C3CA51575C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2E885C-3649-4C9F-AFD8-1DEA0BC2C7F6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/>
            <a:t>সম্পদ</a:t>
          </a:r>
          <a:r>
            <a:rPr lang="en-US" dirty="0"/>
            <a:t> </a:t>
          </a:r>
        </a:p>
      </dgm:t>
    </dgm:pt>
    <dgm:pt modelId="{D110116D-6873-40F8-966A-BAC6CF2E1B3C}" type="parTrans" cxnId="{031C0F16-9063-4088-A0D8-C7DF8AF5DB45}">
      <dgm:prSet/>
      <dgm:spPr/>
      <dgm:t>
        <a:bodyPr/>
        <a:lstStyle/>
        <a:p>
          <a:endParaRPr lang="en-US"/>
        </a:p>
      </dgm:t>
    </dgm:pt>
    <dgm:pt modelId="{947097A6-10A4-4447-8F25-9BA53C71A704}" type="sibTrans" cxnId="{031C0F16-9063-4088-A0D8-C7DF8AF5DB45}">
      <dgm:prSet/>
      <dgm:spPr/>
      <dgm:t>
        <a:bodyPr/>
        <a:lstStyle/>
        <a:p>
          <a:endParaRPr lang="en-US"/>
        </a:p>
      </dgm:t>
    </dgm:pt>
    <dgm:pt modelId="{2C3AD07F-48B0-4D24-A7D8-52B9A20C5B7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/>
            <a:t>উপযোগ</a:t>
          </a:r>
          <a:r>
            <a:rPr lang="en-US" sz="3200" dirty="0"/>
            <a:t> </a:t>
          </a:r>
        </a:p>
      </dgm:t>
    </dgm:pt>
    <dgm:pt modelId="{B1FC055E-88AE-465B-BC49-70510CE64D7C}" type="parTrans" cxnId="{A63DA99C-BAFC-4371-ADA2-15FB46E5ABD8}">
      <dgm:prSet/>
      <dgm:spPr/>
      <dgm:t>
        <a:bodyPr/>
        <a:lstStyle/>
        <a:p>
          <a:endParaRPr lang="en-US"/>
        </a:p>
      </dgm:t>
    </dgm:pt>
    <dgm:pt modelId="{4A01627C-603B-436C-9459-B00059B06BF5}" type="sibTrans" cxnId="{A63DA99C-BAFC-4371-ADA2-15FB46E5ABD8}">
      <dgm:prSet/>
      <dgm:spPr/>
      <dgm:t>
        <a:bodyPr/>
        <a:lstStyle/>
        <a:p>
          <a:endParaRPr lang="en-US"/>
        </a:p>
      </dgm:t>
    </dgm:pt>
    <dgm:pt modelId="{17DF8826-2C94-48CF-9DF4-CC9B42A4A66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/>
            <a:t>অপ্রাচুর্য</a:t>
          </a:r>
          <a:endParaRPr lang="en-US" sz="3200" dirty="0"/>
        </a:p>
      </dgm:t>
    </dgm:pt>
    <dgm:pt modelId="{98E912EE-500F-4980-99B1-B83D34F75733}" type="parTrans" cxnId="{81BE3B2C-CB2E-482F-B533-B749A1C037BB}">
      <dgm:prSet/>
      <dgm:spPr/>
      <dgm:t>
        <a:bodyPr/>
        <a:lstStyle/>
        <a:p>
          <a:endParaRPr lang="en-US"/>
        </a:p>
      </dgm:t>
    </dgm:pt>
    <dgm:pt modelId="{8CEE5F7C-8BF6-45F2-A23D-141FAAC18709}" type="sibTrans" cxnId="{81BE3B2C-CB2E-482F-B533-B749A1C037BB}">
      <dgm:prSet/>
      <dgm:spPr/>
      <dgm:t>
        <a:bodyPr/>
        <a:lstStyle/>
        <a:p>
          <a:endParaRPr lang="en-US"/>
        </a:p>
      </dgm:t>
    </dgm:pt>
    <dgm:pt modelId="{6CA5C0A3-45C0-4FF9-A230-FC3428D2D46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/>
            <a:t>বাহ্যিকতা</a:t>
          </a:r>
          <a:r>
            <a:rPr lang="en-US" sz="2000" dirty="0"/>
            <a:t> </a:t>
          </a:r>
        </a:p>
      </dgm:t>
    </dgm:pt>
    <dgm:pt modelId="{AF368FEC-8E16-4E9F-B49D-1ACC359A1432}" type="parTrans" cxnId="{1826AA0F-0903-4E38-A77B-CC6A2BA5324E}">
      <dgm:prSet/>
      <dgm:spPr/>
      <dgm:t>
        <a:bodyPr/>
        <a:lstStyle/>
        <a:p>
          <a:endParaRPr lang="en-US"/>
        </a:p>
      </dgm:t>
    </dgm:pt>
    <dgm:pt modelId="{FEB87FA7-F3FE-4AA0-9DDF-781A43397B6A}" type="sibTrans" cxnId="{1826AA0F-0903-4E38-A77B-CC6A2BA5324E}">
      <dgm:prSet/>
      <dgm:spPr/>
      <dgm:t>
        <a:bodyPr/>
        <a:lstStyle/>
        <a:p>
          <a:endParaRPr lang="en-US"/>
        </a:p>
      </dgm:t>
    </dgm:pt>
    <dgm:pt modelId="{A2D6E19A-A53D-4FA8-A8D6-8CBCE7F2CDE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/>
            <a:t>হস্তান্তরযোগ্যতা</a:t>
          </a:r>
          <a:r>
            <a:rPr lang="en-US" sz="3200" dirty="0"/>
            <a:t> </a:t>
          </a:r>
        </a:p>
      </dgm:t>
    </dgm:pt>
    <dgm:pt modelId="{AD1600D0-8450-47C5-9BA6-487158BCD635}" type="parTrans" cxnId="{22622FF9-F097-4AD2-A6C4-DDAD6698EFC1}">
      <dgm:prSet/>
      <dgm:spPr/>
      <dgm:t>
        <a:bodyPr/>
        <a:lstStyle/>
        <a:p>
          <a:endParaRPr lang="en-US"/>
        </a:p>
      </dgm:t>
    </dgm:pt>
    <dgm:pt modelId="{22A18A14-5E82-46FD-B350-14859DD11E65}" type="sibTrans" cxnId="{22622FF9-F097-4AD2-A6C4-DDAD6698EFC1}">
      <dgm:prSet/>
      <dgm:spPr/>
      <dgm:t>
        <a:bodyPr/>
        <a:lstStyle/>
        <a:p>
          <a:endParaRPr lang="en-US"/>
        </a:p>
      </dgm:t>
    </dgm:pt>
    <dgm:pt modelId="{2ABD8731-80A6-4073-99D7-C6AF6DFF43E1}" type="pres">
      <dgm:prSet presAssocID="{49221A6C-90CF-4028-83E7-8C3CA51575C7}" presName="composite" presStyleCnt="0">
        <dgm:presLayoutVars>
          <dgm:chMax val="1"/>
          <dgm:dir/>
          <dgm:resizeHandles val="exact"/>
        </dgm:presLayoutVars>
      </dgm:prSet>
      <dgm:spPr/>
    </dgm:pt>
    <dgm:pt modelId="{ABBB0C60-2BE9-4F5E-A2E5-6FDA4643E9C7}" type="pres">
      <dgm:prSet presAssocID="{49221A6C-90CF-4028-83E7-8C3CA51575C7}" presName="radial" presStyleCnt="0">
        <dgm:presLayoutVars>
          <dgm:animLvl val="ctr"/>
        </dgm:presLayoutVars>
      </dgm:prSet>
      <dgm:spPr/>
    </dgm:pt>
    <dgm:pt modelId="{0481173B-6F1B-432E-80EE-2128038E23F0}" type="pres">
      <dgm:prSet presAssocID="{8C2E885C-3649-4C9F-AFD8-1DEA0BC2C7F6}" presName="centerShape" presStyleLbl="vennNode1" presStyleIdx="0" presStyleCnt="5" custScaleX="76423" custScaleY="74815" custLinFactNeighborX="1801" custLinFactNeighborY="-152"/>
      <dgm:spPr/>
    </dgm:pt>
    <dgm:pt modelId="{9AE81990-BA74-40C5-B60D-8644F810CBEF}" type="pres">
      <dgm:prSet presAssocID="{2C3AD07F-48B0-4D24-A7D8-52B9A20C5B72}" presName="node" presStyleLbl="vennNode1" presStyleIdx="1" presStyleCnt="5" custScaleX="173456" custRadScaleRad="88608" custRadScaleInc="3106">
        <dgm:presLayoutVars>
          <dgm:bulletEnabled val="1"/>
        </dgm:presLayoutVars>
      </dgm:prSet>
      <dgm:spPr/>
    </dgm:pt>
    <dgm:pt modelId="{3079498F-53AD-409D-9CF9-88120CA376E2}" type="pres">
      <dgm:prSet presAssocID="{17DF8826-2C94-48CF-9DF4-CC9B42A4A66B}" presName="node" presStyleLbl="vennNode1" presStyleIdx="2" presStyleCnt="5" custScaleX="144786" custRadScaleRad="113365" custRadScaleInc="6483">
        <dgm:presLayoutVars>
          <dgm:bulletEnabled val="1"/>
        </dgm:presLayoutVars>
      </dgm:prSet>
      <dgm:spPr/>
    </dgm:pt>
    <dgm:pt modelId="{4D9F8CC3-1C40-4C51-BFC6-BD965B4F9C6F}" type="pres">
      <dgm:prSet presAssocID="{6CA5C0A3-45C0-4FF9-A230-FC3428D2D46F}" presName="node" presStyleLbl="vennNode1" presStyleIdx="3" presStyleCnt="5" custScaleX="175970" custRadScaleRad="89133" custRadScaleInc="-7736">
        <dgm:presLayoutVars>
          <dgm:bulletEnabled val="1"/>
        </dgm:presLayoutVars>
      </dgm:prSet>
      <dgm:spPr/>
    </dgm:pt>
    <dgm:pt modelId="{AC66E451-26C4-4360-8301-666E573DE142}" type="pres">
      <dgm:prSet presAssocID="{A2D6E19A-A53D-4FA8-A8D6-8CBCE7F2CDE7}" presName="node" presStyleLbl="vennNode1" presStyleIdx="4" presStyleCnt="5" custScaleX="154366" custScaleY="102728" custRadScaleRad="103230" custRadScaleInc="-2479">
        <dgm:presLayoutVars>
          <dgm:bulletEnabled val="1"/>
        </dgm:presLayoutVars>
      </dgm:prSet>
      <dgm:spPr/>
    </dgm:pt>
  </dgm:ptLst>
  <dgm:cxnLst>
    <dgm:cxn modelId="{1826AA0F-0903-4E38-A77B-CC6A2BA5324E}" srcId="{8C2E885C-3649-4C9F-AFD8-1DEA0BC2C7F6}" destId="{6CA5C0A3-45C0-4FF9-A230-FC3428D2D46F}" srcOrd="2" destOrd="0" parTransId="{AF368FEC-8E16-4E9F-B49D-1ACC359A1432}" sibTransId="{FEB87FA7-F3FE-4AA0-9DDF-781A43397B6A}"/>
    <dgm:cxn modelId="{13884415-0225-4181-973D-68DF0C5D8CFA}" type="presOf" srcId="{8C2E885C-3649-4C9F-AFD8-1DEA0BC2C7F6}" destId="{0481173B-6F1B-432E-80EE-2128038E23F0}" srcOrd="0" destOrd="0" presId="urn:microsoft.com/office/officeart/2005/8/layout/radial3"/>
    <dgm:cxn modelId="{031C0F16-9063-4088-A0D8-C7DF8AF5DB45}" srcId="{49221A6C-90CF-4028-83E7-8C3CA51575C7}" destId="{8C2E885C-3649-4C9F-AFD8-1DEA0BC2C7F6}" srcOrd="0" destOrd="0" parTransId="{D110116D-6873-40F8-966A-BAC6CF2E1B3C}" sibTransId="{947097A6-10A4-4447-8F25-9BA53C71A704}"/>
    <dgm:cxn modelId="{CE560F27-4A16-4ED6-9C82-CF0ADDD4D185}" type="presOf" srcId="{2C3AD07F-48B0-4D24-A7D8-52B9A20C5B72}" destId="{9AE81990-BA74-40C5-B60D-8644F810CBEF}" srcOrd="0" destOrd="0" presId="urn:microsoft.com/office/officeart/2005/8/layout/radial3"/>
    <dgm:cxn modelId="{99D00028-FB04-4E01-B9B4-922F46747CED}" type="presOf" srcId="{17DF8826-2C94-48CF-9DF4-CC9B42A4A66B}" destId="{3079498F-53AD-409D-9CF9-88120CA376E2}" srcOrd="0" destOrd="0" presId="urn:microsoft.com/office/officeart/2005/8/layout/radial3"/>
    <dgm:cxn modelId="{81BE3B2C-CB2E-482F-B533-B749A1C037BB}" srcId="{8C2E885C-3649-4C9F-AFD8-1DEA0BC2C7F6}" destId="{17DF8826-2C94-48CF-9DF4-CC9B42A4A66B}" srcOrd="1" destOrd="0" parTransId="{98E912EE-500F-4980-99B1-B83D34F75733}" sibTransId="{8CEE5F7C-8BF6-45F2-A23D-141FAAC18709}"/>
    <dgm:cxn modelId="{7003076F-6E2B-473C-A32D-D5548CA72933}" type="presOf" srcId="{A2D6E19A-A53D-4FA8-A8D6-8CBCE7F2CDE7}" destId="{AC66E451-26C4-4360-8301-666E573DE142}" srcOrd="0" destOrd="0" presId="urn:microsoft.com/office/officeart/2005/8/layout/radial3"/>
    <dgm:cxn modelId="{537D5B52-323E-4F46-86D8-126D06A81A24}" type="presOf" srcId="{49221A6C-90CF-4028-83E7-8C3CA51575C7}" destId="{2ABD8731-80A6-4073-99D7-C6AF6DFF43E1}" srcOrd="0" destOrd="0" presId="urn:microsoft.com/office/officeart/2005/8/layout/radial3"/>
    <dgm:cxn modelId="{11B15678-8C9B-4848-8294-4577E1C48AA7}" type="presOf" srcId="{6CA5C0A3-45C0-4FF9-A230-FC3428D2D46F}" destId="{4D9F8CC3-1C40-4C51-BFC6-BD965B4F9C6F}" srcOrd="0" destOrd="0" presId="urn:microsoft.com/office/officeart/2005/8/layout/radial3"/>
    <dgm:cxn modelId="{A63DA99C-BAFC-4371-ADA2-15FB46E5ABD8}" srcId="{8C2E885C-3649-4C9F-AFD8-1DEA0BC2C7F6}" destId="{2C3AD07F-48B0-4D24-A7D8-52B9A20C5B72}" srcOrd="0" destOrd="0" parTransId="{B1FC055E-88AE-465B-BC49-70510CE64D7C}" sibTransId="{4A01627C-603B-436C-9459-B00059B06BF5}"/>
    <dgm:cxn modelId="{22622FF9-F097-4AD2-A6C4-DDAD6698EFC1}" srcId="{8C2E885C-3649-4C9F-AFD8-1DEA0BC2C7F6}" destId="{A2D6E19A-A53D-4FA8-A8D6-8CBCE7F2CDE7}" srcOrd="3" destOrd="0" parTransId="{AD1600D0-8450-47C5-9BA6-487158BCD635}" sibTransId="{22A18A14-5E82-46FD-B350-14859DD11E65}"/>
    <dgm:cxn modelId="{129BCEAD-70C2-4E09-BDF4-93053B6E7AC4}" type="presParOf" srcId="{2ABD8731-80A6-4073-99D7-C6AF6DFF43E1}" destId="{ABBB0C60-2BE9-4F5E-A2E5-6FDA4643E9C7}" srcOrd="0" destOrd="0" presId="urn:microsoft.com/office/officeart/2005/8/layout/radial3"/>
    <dgm:cxn modelId="{A09A6912-A95A-4DEC-93FA-27542E3CAD7A}" type="presParOf" srcId="{ABBB0C60-2BE9-4F5E-A2E5-6FDA4643E9C7}" destId="{0481173B-6F1B-432E-80EE-2128038E23F0}" srcOrd="0" destOrd="0" presId="urn:microsoft.com/office/officeart/2005/8/layout/radial3"/>
    <dgm:cxn modelId="{0F77ED4F-3AD1-40D6-BD19-56677EE192F1}" type="presParOf" srcId="{ABBB0C60-2BE9-4F5E-A2E5-6FDA4643E9C7}" destId="{9AE81990-BA74-40C5-B60D-8644F810CBEF}" srcOrd="1" destOrd="0" presId="urn:microsoft.com/office/officeart/2005/8/layout/radial3"/>
    <dgm:cxn modelId="{0479E33A-FDB1-4028-BB9E-B9C42DC1B363}" type="presParOf" srcId="{ABBB0C60-2BE9-4F5E-A2E5-6FDA4643E9C7}" destId="{3079498F-53AD-409D-9CF9-88120CA376E2}" srcOrd="2" destOrd="0" presId="urn:microsoft.com/office/officeart/2005/8/layout/radial3"/>
    <dgm:cxn modelId="{B7739CB3-DEC9-4339-9A4D-771197F59428}" type="presParOf" srcId="{ABBB0C60-2BE9-4F5E-A2E5-6FDA4643E9C7}" destId="{4D9F8CC3-1C40-4C51-BFC6-BD965B4F9C6F}" srcOrd="3" destOrd="0" presId="urn:microsoft.com/office/officeart/2005/8/layout/radial3"/>
    <dgm:cxn modelId="{B7A5A586-35EB-40FC-960E-E827A97C627A}" type="presParOf" srcId="{ABBB0C60-2BE9-4F5E-A2E5-6FDA4643E9C7}" destId="{AC66E451-26C4-4360-8301-666E573DE14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A487AB-A0FD-4A21-91EF-11AD0B0904E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0CA8D2-4146-41D3-8007-5C3BDD4E5BCB}">
      <dgm:prSet phldrT="[Text]" custT="1"/>
      <dgm:spPr/>
      <dgm:t>
        <a:bodyPr/>
        <a:lstStyle/>
        <a:p>
          <a:r>
            <a:rPr lang="en-US" sz="3200" dirty="0" err="1"/>
            <a:t>জাতীয়</a:t>
          </a:r>
          <a:r>
            <a:rPr lang="en-US" sz="3200" dirty="0"/>
            <a:t> </a:t>
          </a:r>
          <a:r>
            <a:rPr lang="en-US" sz="3200" dirty="0" err="1"/>
            <a:t>সম্পদের</a:t>
          </a:r>
          <a:r>
            <a:rPr lang="en-US" sz="3200" dirty="0"/>
            <a:t> </a:t>
          </a:r>
          <a:r>
            <a:rPr lang="en-US" sz="3200" dirty="0" err="1"/>
            <a:t>উৎস</a:t>
          </a:r>
          <a:r>
            <a:rPr lang="en-US" sz="3200" dirty="0"/>
            <a:t> </a:t>
          </a:r>
        </a:p>
      </dgm:t>
    </dgm:pt>
    <dgm:pt modelId="{506B511C-70B0-4095-A33B-2AC944B2F920}" type="parTrans" cxnId="{183AE441-87B9-41F5-9ADA-1185998BD67C}">
      <dgm:prSet/>
      <dgm:spPr/>
      <dgm:t>
        <a:bodyPr/>
        <a:lstStyle/>
        <a:p>
          <a:endParaRPr lang="en-US"/>
        </a:p>
      </dgm:t>
    </dgm:pt>
    <dgm:pt modelId="{5C45986B-BD0A-468C-8AA4-4BD4CFE47333}" type="sibTrans" cxnId="{183AE441-87B9-41F5-9ADA-1185998BD67C}">
      <dgm:prSet/>
      <dgm:spPr/>
      <dgm:t>
        <a:bodyPr/>
        <a:lstStyle/>
        <a:p>
          <a:endParaRPr lang="en-US"/>
        </a:p>
      </dgm:t>
    </dgm:pt>
    <dgm:pt modelId="{198548F1-617D-4E03-A6C5-3CCDC9DA147E}">
      <dgm:prSet phldrT="[Text]" custT="1"/>
      <dgm:spPr/>
      <dgm:t>
        <a:bodyPr/>
        <a:lstStyle/>
        <a:p>
          <a:r>
            <a:rPr lang="en-US" sz="3200" dirty="0" err="1"/>
            <a:t>প্রকৃতি</a:t>
          </a:r>
          <a:r>
            <a:rPr lang="en-US" sz="3200" dirty="0"/>
            <a:t> </a:t>
          </a:r>
          <a:r>
            <a:rPr lang="en-US" sz="3200" dirty="0" err="1"/>
            <a:t>প্রদত্ত</a:t>
          </a:r>
          <a:endParaRPr lang="en-US" sz="3200" dirty="0"/>
        </a:p>
      </dgm:t>
    </dgm:pt>
    <dgm:pt modelId="{949253BB-EAAD-461E-BAE9-585D29A28533}" type="parTrans" cxnId="{2E986B7A-2FB0-4337-BB25-3E868F17AB7D}">
      <dgm:prSet/>
      <dgm:spPr/>
      <dgm:t>
        <a:bodyPr/>
        <a:lstStyle/>
        <a:p>
          <a:endParaRPr lang="en-US"/>
        </a:p>
      </dgm:t>
    </dgm:pt>
    <dgm:pt modelId="{B2B845C4-BC18-4593-8108-B316D01CA26B}" type="sibTrans" cxnId="{2E986B7A-2FB0-4337-BB25-3E868F17AB7D}">
      <dgm:prSet/>
      <dgm:spPr/>
      <dgm:t>
        <a:bodyPr/>
        <a:lstStyle/>
        <a:p>
          <a:endParaRPr lang="en-US"/>
        </a:p>
      </dgm:t>
    </dgm:pt>
    <dgm:pt modelId="{88118E74-E3B5-45EB-8B1A-E3196D4F4D9F}">
      <dgm:prSet phldrT="[Text]" custT="1"/>
      <dgm:spPr/>
      <dgm:t>
        <a:bodyPr/>
        <a:lstStyle/>
        <a:p>
          <a:r>
            <a:rPr lang="en-US" sz="3200" dirty="0" err="1"/>
            <a:t>মানবসৃষ্ট</a:t>
          </a:r>
          <a:r>
            <a:rPr lang="en-US" sz="3200" dirty="0"/>
            <a:t> </a:t>
          </a:r>
        </a:p>
      </dgm:t>
    </dgm:pt>
    <dgm:pt modelId="{9D0E6AB4-0637-449D-BB91-170041912035}" type="parTrans" cxnId="{28215B1F-F1C0-4B6C-B887-FAEE62366542}">
      <dgm:prSet/>
      <dgm:spPr/>
      <dgm:t>
        <a:bodyPr/>
        <a:lstStyle/>
        <a:p>
          <a:endParaRPr lang="en-US"/>
        </a:p>
      </dgm:t>
    </dgm:pt>
    <dgm:pt modelId="{3D4170D1-38AD-4690-BFAB-A62AF8C6BD0C}" type="sibTrans" cxnId="{28215B1F-F1C0-4B6C-B887-FAEE62366542}">
      <dgm:prSet/>
      <dgm:spPr/>
      <dgm:t>
        <a:bodyPr/>
        <a:lstStyle/>
        <a:p>
          <a:endParaRPr lang="en-US"/>
        </a:p>
      </dgm:t>
    </dgm:pt>
    <dgm:pt modelId="{553F79DF-AF23-4F8D-AD7A-6C802BB7C1F5}" type="pres">
      <dgm:prSet presAssocID="{D5A487AB-A0FD-4A21-91EF-11AD0B0904E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E5F3F39-7118-44AB-B316-1DC98CE883D6}" type="pres">
      <dgm:prSet presAssocID="{560CA8D2-4146-41D3-8007-5C3BDD4E5BCB}" presName="hierRoot1" presStyleCnt="0">
        <dgm:presLayoutVars>
          <dgm:hierBranch val="init"/>
        </dgm:presLayoutVars>
      </dgm:prSet>
      <dgm:spPr/>
    </dgm:pt>
    <dgm:pt modelId="{AA80D778-CB5C-49BD-A3CF-302F4D638AF8}" type="pres">
      <dgm:prSet presAssocID="{560CA8D2-4146-41D3-8007-5C3BDD4E5BCB}" presName="rootComposite1" presStyleCnt="0"/>
      <dgm:spPr/>
    </dgm:pt>
    <dgm:pt modelId="{4D8EFEF4-68C1-49B7-B8D0-D59BDC9BAEEA}" type="pres">
      <dgm:prSet presAssocID="{560CA8D2-4146-41D3-8007-5C3BDD4E5BCB}" presName="rootText1" presStyleLbl="alignAcc1" presStyleIdx="0" presStyleCnt="0">
        <dgm:presLayoutVars>
          <dgm:chPref val="3"/>
        </dgm:presLayoutVars>
      </dgm:prSet>
      <dgm:spPr/>
    </dgm:pt>
    <dgm:pt modelId="{075ACF26-824D-4419-A920-B2E2E017D1F6}" type="pres">
      <dgm:prSet presAssocID="{560CA8D2-4146-41D3-8007-5C3BDD4E5BCB}" presName="topArc1" presStyleLbl="parChTrans1D1" presStyleIdx="0" presStyleCnt="6"/>
      <dgm:spPr/>
    </dgm:pt>
    <dgm:pt modelId="{1FC781BA-5393-4474-911D-DD37DA8E61EF}" type="pres">
      <dgm:prSet presAssocID="{560CA8D2-4146-41D3-8007-5C3BDD4E5BCB}" presName="bottomArc1" presStyleLbl="parChTrans1D1" presStyleIdx="1" presStyleCnt="6"/>
      <dgm:spPr/>
    </dgm:pt>
    <dgm:pt modelId="{9CA1B34D-2266-4F2F-A16B-D9E140762DAB}" type="pres">
      <dgm:prSet presAssocID="{560CA8D2-4146-41D3-8007-5C3BDD4E5BCB}" presName="topConnNode1" presStyleLbl="node1" presStyleIdx="0" presStyleCnt="0"/>
      <dgm:spPr/>
    </dgm:pt>
    <dgm:pt modelId="{20D0F334-C9C5-436A-BD9F-37A917A6CC57}" type="pres">
      <dgm:prSet presAssocID="{560CA8D2-4146-41D3-8007-5C3BDD4E5BCB}" presName="hierChild2" presStyleCnt="0"/>
      <dgm:spPr/>
    </dgm:pt>
    <dgm:pt modelId="{0660DDD9-F7F5-4A58-9C42-8199955A6524}" type="pres">
      <dgm:prSet presAssocID="{949253BB-EAAD-461E-BAE9-585D29A28533}" presName="Name28" presStyleLbl="parChTrans1D2" presStyleIdx="0" presStyleCnt="2"/>
      <dgm:spPr/>
    </dgm:pt>
    <dgm:pt modelId="{BF846526-1125-41C6-AC78-E02DB948CC09}" type="pres">
      <dgm:prSet presAssocID="{198548F1-617D-4E03-A6C5-3CCDC9DA147E}" presName="hierRoot2" presStyleCnt="0">
        <dgm:presLayoutVars>
          <dgm:hierBranch val="init"/>
        </dgm:presLayoutVars>
      </dgm:prSet>
      <dgm:spPr/>
    </dgm:pt>
    <dgm:pt modelId="{A7F794E0-89A0-4364-A405-8A2ACBD6F01D}" type="pres">
      <dgm:prSet presAssocID="{198548F1-617D-4E03-A6C5-3CCDC9DA147E}" presName="rootComposite2" presStyleCnt="0"/>
      <dgm:spPr/>
    </dgm:pt>
    <dgm:pt modelId="{21F080FE-07AE-48AF-B87D-F852EBD7A2F3}" type="pres">
      <dgm:prSet presAssocID="{198548F1-617D-4E03-A6C5-3CCDC9DA147E}" presName="rootText2" presStyleLbl="alignAcc1" presStyleIdx="0" presStyleCnt="0">
        <dgm:presLayoutVars>
          <dgm:chPref val="3"/>
        </dgm:presLayoutVars>
      </dgm:prSet>
      <dgm:spPr/>
    </dgm:pt>
    <dgm:pt modelId="{382410E3-2B12-4C79-A454-077E32C70ECB}" type="pres">
      <dgm:prSet presAssocID="{198548F1-617D-4E03-A6C5-3CCDC9DA147E}" presName="topArc2" presStyleLbl="parChTrans1D1" presStyleIdx="2" presStyleCnt="6"/>
      <dgm:spPr/>
    </dgm:pt>
    <dgm:pt modelId="{F51AE40F-DD36-4452-9C2F-75A406993B8F}" type="pres">
      <dgm:prSet presAssocID="{198548F1-617D-4E03-A6C5-3CCDC9DA147E}" presName="bottomArc2" presStyleLbl="parChTrans1D1" presStyleIdx="3" presStyleCnt="6"/>
      <dgm:spPr/>
    </dgm:pt>
    <dgm:pt modelId="{37A3C2FE-7481-42F5-90B4-70B34BBCB75B}" type="pres">
      <dgm:prSet presAssocID="{198548F1-617D-4E03-A6C5-3CCDC9DA147E}" presName="topConnNode2" presStyleLbl="node2" presStyleIdx="0" presStyleCnt="0"/>
      <dgm:spPr/>
    </dgm:pt>
    <dgm:pt modelId="{6FBA31CA-C52C-4E89-B945-8E68A87E3CE0}" type="pres">
      <dgm:prSet presAssocID="{198548F1-617D-4E03-A6C5-3CCDC9DA147E}" presName="hierChild4" presStyleCnt="0"/>
      <dgm:spPr/>
    </dgm:pt>
    <dgm:pt modelId="{58DB7CDA-E25E-40E3-A1D0-E755610D6518}" type="pres">
      <dgm:prSet presAssocID="{198548F1-617D-4E03-A6C5-3CCDC9DA147E}" presName="hierChild5" presStyleCnt="0"/>
      <dgm:spPr/>
    </dgm:pt>
    <dgm:pt modelId="{3B86A861-D6D9-4B42-BFCA-95340EAA48D7}" type="pres">
      <dgm:prSet presAssocID="{9D0E6AB4-0637-449D-BB91-170041912035}" presName="Name28" presStyleLbl="parChTrans1D2" presStyleIdx="1" presStyleCnt="2"/>
      <dgm:spPr/>
    </dgm:pt>
    <dgm:pt modelId="{E9EBA128-097D-4DD7-9178-C07F6C6CFF2D}" type="pres">
      <dgm:prSet presAssocID="{88118E74-E3B5-45EB-8B1A-E3196D4F4D9F}" presName="hierRoot2" presStyleCnt="0">
        <dgm:presLayoutVars>
          <dgm:hierBranch val="init"/>
        </dgm:presLayoutVars>
      </dgm:prSet>
      <dgm:spPr/>
    </dgm:pt>
    <dgm:pt modelId="{940BBF44-1574-4049-814B-6C617BF8F27A}" type="pres">
      <dgm:prSet presAssocID="{88118E74-E3B5-45EB-8B1A-E3196D4F4D9F}" presName="rootComposite2" presStyleCnt="0"/>
      <dgm:spPr/>
    </dgm:pt>
    <dgm:pt modelId="{74875AEF-975E-4E99-BD96-BEB57B3FEFC8}" type="pres">
      <dgm:prSet presAssocID="{88118E74-E3B5-45EB-8B1A-E3196D4F4D9F}" presName="rootText2" presStyleLbl="alignAcc1" presStyleIdx="0" presStyleCnt="0">
        <dgm:presLayoutVars>
          <dgm:chPref val="3"/>
        </dgm:presLayoutVars>
      </dgm:prSet>
      <dgm:spPr/>
    </dgm:pt>
    <dgm:pt modelId="{F955446B-266D-468F-B4B5-F433E65A7AD9}" type="pres">
      <dgm:prSet presAssocID="{88118E74-E3B5-45EB-8B1A-E3196D4F4D9F}" presName="topArc2" presStyleLbl="parChTrans1D1" presStyleIdx="4" presStyleCnt="6"/>
      <dgm:spPr/>
    </dgm:pt>
    <dgm:pt modelId="{99207CB6-0FB5-4193-91A0-7C55051A5363}" type="pres">
      <dgm:prSet presAssocID="{88118E74-E3B5-45EB-8B1A-E3196D4F4D9F}" presName="bottomArc2" presStyleLbl="parChTrans1D1" presStyleIdx="5" presStyleCnt="6"/>
      <dgm:spPr/>
    </dgm:pt>
    <dgm:pt modelId="{806F75A1-EF0E-4874-9EE6-080CE4E1D105}" type="pres">
      <dgm:prSet presAssocID="{88118E74-E3B5-45EB-8B1A-E3196D4F4D9F}" presName="topConnNode2" presStyleLbl="node2" presStyleIdx="0" presStyleCnt="0"/>
      <dgm:spPr/>
    </dgm:pt>
    <dgm:pt modelId="{E066D685-C73B-44BA-9777-E9DFE2474D63}" type="pres">
      <dgm:prSet presAssocID="{88118E74-E3B5-45EB-8B1A-E3196D4F4D9F}" presName="hierChild4" presStyleCnt="0"/>
      <dgm:spPr/>
    </dgm:pt>
    <dgm:pt modelId="{EE42EA38-EB33-420E-B1B9-F17098D5C644}" type="pres">
      <dgm:prSet presAssocID="{88118E74-E3B5-45EB-8B1A-E3196D4F4D9F}" presName="hierChild5" presStyleCnt="0"/>
      <dgm:spPr/>
    </dgm:pt>
    <dgm:pt modelId="{B666BD82-D44A-4FA9-AACE-CE875175CFAF}" type="pres">
      <dgm:prSet presAssocID="{560CA8D2-4146-41D3-8007-5C3BDD4E5BCB}" presName="hierChild3" presStyleCnt="0"/>
      <dgm:spPr/>
    </dgm:pt>
  </dgm:ptLst>
  <dgm:cxnLst>
    <dgm:cxn modelId="{28215B1F-F1C0-4B6C-B887-FAEE62366542}" srcId="{560CA8D2-4146-41D3-8007-5C3BDD4E5BCB}" destId="{88118E74-E3B5-45EB-8B1A-E3196D4F4D9F}" srcOrd="1" destOrd="0" parTransId="{9D0E6AB4-0637-449D-BB91-170041912035}" sibTransId="{3D4170D1-38AD-4690-BFAB-A62AF8C6BD0C}"/>
    <dgm:cxn modelId="{1B67512B-5B6E-4BBD-9567-2BA4EF154D47}" type="presOf" srcId="{D5A487AB-A0FD-4A21-91EF-11AD0B0904E9}" destId="{553F79DF-AF23-4F8D-AD7A-6C802BB7C1F5}" srcOrd="0" destOrd="0" presId="urn:microsoft.com/office/officeart/2008/layout/HalfCircleOrganizationChart"/>
    <dgm:cxn modelId="{DD4ECF3F-7FF5-487B-9799-6B730D3FD3E0}" type="presOf" srcId="{949253BB-EAAD-461E-BAE9-585D29A28533}" destId="{0660DDD9-F7F5-4A58-9C42-8199955A6524}" srcOrd="0" destOrd="0" presId="urn:microsoft.com/office/officeart/2008/layout/HalfCircleOrganizationChart"/>
    <dgm:cxn modelId="{183AE441-87B9-41F5-9ADA-1185998BD67C}" srcId="{D5A487AB-A0FD-4A21-91EF-11AD0B0904E9}" destId="{560CA8D2-4146-41D3-8007-5C3BDD4E5BCB}" srcOrd="0" destOrd="0" parTransId="{506B511C-70B0-4095-A33B-2AC944B2F920}" sibTransId="{5C45986B-BD0A-468C-8AA4-4BD4CFE47333}"/>
    <dgm:cxn modelId="{34A1044D-804C-4635-ACC6-8BD9F135BA44}" type="presOf" srcId="{560CA8D2-4146-41D3-8007-5C3BDD4E5BCB}" destId="{9CA1B34D-2266-4F2F-A16B-D9E140762DAB}" srcOrd="1" destOrd="0" presId="urn:microsoft.com/office/officeart/2008/layout/HalfCircleOrganizationChart"/>
    <dgm:cxn modelId="{34ABBF6F-BCD2-4A1F-8912-194365303A6A}" type="presOf" srcId="{88118E74-E3B5-45EB-8B1A-E3196D4F4D9F}" destId="{806F75A1-EF0E-4874-9EE6-080CE4E1D105}" srcOrd="1" destOrd="0" presId="urn:microsoft.com/office/officeart/2008/layout/HalfCircleOrganizationChart"/>
    <dgm:cxn modelId="{2E986B7A-2FB0-4337-BB25-3E868F17AB7D}" srcId="{560CA8D2-4146-41D3-8007-5C3BDD4E5BCB}" destId="{198548F1-617D-4E03-A6C5-3CCDC9DA147E}" srcOrd="0" destOrd="0" parTransId="{949253BB-EAAD-461E-BAE9-585D29A28533}" sibTransId="{B2B845C4-BC18-4593-8108-B316D01CA26B}"/>
    <dgm:cxn modelId="{34A17F98-8766-4C9B-9429-C465185AE7FD}" type="presOf" srcId="{560CA8D2-4146-41D3-8007-5C3BDD4E5BCB}" destId="{4D8EFEF4-68C1-49B7-B8D0-D59BDC9BAEEA}" srcOrd="0" destOrd="0" presId="urn:microsoft.com/office/officeart/2008/layout/HalfCircleOrganizationChart"/>
    <dgm:cxn modelId="{566150CE-0778-41DC-ACFC-0F1AA924B03C}" type="presOf" srcId="{198548F1-617D-4E03-A6C5-3CCDC9DA147E}" destId="{21F080FE-07AE-48AF-B87D-F852EBD7A2F3}" srcOrd="0" destOrd="0" presId="urn:microsoft.com/office/officeart/2008/layout/HalfCircleOrganizationChart"/>
    <dgm:cxn modelId="{AE269DED-D9C5-483A-B36B-670D41352C60}" type="presOf" srcId="{198548F1-617D-4E03-A6C5-3CCDC9DA147E}" destId="{37A3C2FE-7481-42F5-90B4-70B34BBCB75B}" srcOrd="1" destOrd="0" presId="urn:microsoft.com/office/officeart/2008/layout/HalfCircleOrganizationChart"/>
    <dgm:cxn modelId="{35EF1EFB-C7FC-4DFF-9F31-1EC3C3BD72C5}" type="presOf" srcId="{88118E74-E3B5-45EB-8B1A-E3196D4F4D9F}" destId="{74875AEF-975E-4E99-BD96-BEB57B3FEFC8}" srcOrd="0" destOrd="0" presId="urn:microsoft.com/office/officeart/2008/layout/HalfCircleOrganizationChart"/>
    <dgm:cxn modelId="{861EA9FC-86FE-441D-9EDB-6DAB4832F3C3}" type="presOf" srcId="{9D0E6AB4-0637-449D-BB91-170041912035}" destId="{3B86A861-D6D9-4B42-BFCA-95340EAA48D7}" srcOrd="0" destOrd="0" presId="urn:microsoft.com/office/officeart/2008/layout/HalfCircleOrganizationChart"/>
    <dgm:cxn modelId="{C649EABB-AD3A-4A85-94B3-A727BB2197F1}" type="presParOf" srcId="{553F79DF-AF23-4F8D-AD7A-6C802BB7C1F5}" destId="{4E5F3F39-7118-44AB-B316-1DC98CE883D6}" srcOrd="0" destOrd="0" presId="urn:microsoft.com/office/officeart/2008/layout/HalfCircleOrganizationChart"/>
    <dgm:cxn modelId="{838A515F-541A-46A9-A6FB-63DCBC28BA8A}" type="presParOf" srcId="{4E5F3F39-7118-44AB-B316-1DC98CE883D6}" destId="{AA80D778-CB5C-49BD-A3CF-302F4D638AF8}" srcOrd="0" destOrd="0" presId="urn:microsoft.com/office/officeart/2008/layout/HalfCircleOrganizationChart"/>
    <dgm:cxn modelId="{9E8709F5-5DCA-4968-812B-832078BAB1E7}" type="presParOf" srcId="{AA80D778-CB5C-49BD-A3CF-302F4D638AF8}" destId="{4D8EFEF4-68C1-49B7-B8D0-D59BDC9BAEEA}" srcOrd="0" destOrd="0" presId="urn:microsoft.com/office/officeart/2008/layout/HalfCircleOrganizationChart"/>
    <dgm:cxn modelId="{F9806A70-8BAB-4B40-878B-B52EBE57E4BE}" type="presParOf" srcId="{AA80D778-CB5C-49BD-A3CF-302F4D638AF8}" destId="{075ACF26-824D-4419-A920-B2E2E017D1F6}" srcOrd="1" destOrd="0" presId="urn:microsoft.com/office/officeart/2008/layout/HalfCircleOrganizationChart"/>
    <dgm:cxn modelId="{7C3AFEBD-DEA3-41AA-83F8-FDEC13B9AF08}" type="presParOf" srcId="{AA80D778-CB5C-49BD-A3CF-302F4D638AF8}" destId="{1FC781BA-5393-4474-911D-DD37DA8E61EF}" srcOrd="2" destOrd="0" presId="urn:microsoft.com/office/officeart/2008/layout/HalfCircleOrganizationChart"/>
    <dgm:cxn modelId="{6A25C180-FCA0-4872-B504-619281CACD8D}" type="presParOf" srcId="{AA80D778-CB5C-49BD-A3CF-302F4D638AF8}" destId="{9CA1B34D-2266-4F2F-A16B-D9E140762DAB}" srcOrd="3" destOrd="0" presId="urn:microsoft.com/office/officeart/2008/layout/HalfCircleOrganizationChart"/>
    <dgm:cxn modelId="{51403E14-C7D6-4164-B796-412C8CBDD640}" type="presParOf" srcId="{4E5F3F39-7118-44AB-B316-1DC98CE883D6}" destId="{20D0F334-C9C5-436A-BD9F-37A917A6CC57}" srcOrd="1" destOrd="0" presId="urn:microsoft.com/office/officeart/2008/layout/HalfCircleOrganizationChart"/>
    <dgm:cxn modelId="{192712E1-6EA4-4900-B38D-3BFF4480DB15}" type="presParOf" srcId="{20D0F334-C9C5-436A-BD9F-37A917A6CC57}" destId="{0660DDD9-F7F5-4A58-9C42-8199955A6524}" srcOrd="0" destOrd="0" presId="urn:microsoft.com/office/officeart/2008/layout/HalfCircleOrganizationChart"/>
    <dgm:cxn modelId="{936E6BE4-A4C4-4981-98B3-3878A176FB34}" type="presParOf" srcId="{20D0F334-C9C5-436A-BD9F-37A917A6CC57}" destId="{BF846526-1125-41C6-AC78-E02DB948CC09}" srcOrd="1" destOrd="0" presId="urn:microsoft.com/office/officeart/2008/layout/HalfCircleOrganizationChart"/>
    <dgm:cxn modelId="{60C13502-356B-48B0-80D9-5F775FF1A774}" type="presParOf" srcId="{BF846526-1125-41C6-AC78-E02DB948CC09}" destId="{A7F794E0-89A0-4364-A405-8A2ACBD6F01D}" srcOrd="0" destOrd="0" presId="urn:microsoft.com/office/officeart/2008/layout/HalfCircleOrganizationChart"/>
    <dgm:cxn modelId="{859E29AF-3388-44BB-8346-DD5A4827306B}" type="presParOf" srcId="{A7F794E0-89A0-4364-A405-8A2ACBD6F01D}" destId="{21F080FE-07AE-48AF-B87D-F852EBD7A2F3}" srcOrd="0" destOrd="0" presId="urn:microsoft.com/office/officeart/2008/layout/HalfCircleOrganizationChart"/>
    <dgm:cxn modelId="{D4C4D84E-F640-427D-B545-F01153289AC0}" type="presParOf" srcId="{A7F794E0-89A0-4364-A405-8A2ACBD6F01D}" destId="{382410E3-2B12-4C79-A454-077E32C70ECB}" srcOrd="1" destOrd="0" presId="urn:microsoft.com/office/officeart/2008/layout/HalfCircleOrganizationChart"/>
    <dgm:cxn modelId="{70BDA95A-4FEB-4151-A56E-F585E5007375}" type="presParOf" srcId="{A7F794E0-89A0-4364-A405-8A2ACBD6F01D}" destId="{F51AE40F-DD36-4452-9C2F-75A406993B8F}" srcOrd="2" destOrd="0" presId="urn:microsoft.com/office/officeart/2008/layout/HalfCircleOrganizationChart"/>
    <dgm:cxn modelId="{682CC4D4-2377-4F35-97FE-A81DFAD4CF90}" type="presParOf" srcId="{A7F794E0-89A0-4364-A405-8A2ACBD6F01D}" destId="{37A3C2FE-7481-42F5-90B4-70B34BBCB75B}" srcOrd="3" destOrd="0" presId="urn:microsoft.com/office/officeart/2008/layout/HalfCircleOrganizationChart"/>
    <dgm:cxn modelId="{CB06F2A3-B8EA-4B65-AAB5-BFE26992AEAF}" type="presParOf" srcId="{BF846526-1125-41C6-AC78-E02DB948CC09}" destId="{6FBA31CA-C52C-4E89-B945-8E68A87E3CE0}" srcOrd="1" destOrd="0" presId="urn:microsoft.com/office/officeart/2008/layout/HalfCircleOrganizationChart"/>
    <dgm:cxn modelId="{478425C4-EA7C-4F42-9783-BB0BE1FDA26E}" type="presParOf" srcId="{BF846526-1125-41C6-AC78-E02DB948CC09}" destId="{58DB7CDA-E25E-40E3-A1D0-E755610D6518}" srcOrd="2" destOrd="0" presId="urn:microsoft.com/office/officeart/2008/layout/HalfCircleOrganizationChart"/>
    <dgm:cxn modelId="{EB08AB72-7C68-420B-8ECF-297367EB41D0}" type="presParOf" srcId="{20D0F334-C9C5-436A-BD9F-37A917A6CC57}" destId="{3B86A861-D6D9-4B42-BFCA-95340EAA48D7}" srcOrd="2" destOrd="0" presId="urn:microsoft.com/office/officeart/2008/layout/HalfCircleOrganizationChart"/>
    <dgm:cxn modelId="{C075C7D6-5B4A-4B5B-96F3-927571EBA5E7}" type="presParOf" srcId="{20D0F334-C9C5-436A-BD9F-37A917A6CC57}" destId="{E9EBA128-097D-4DD7-9178-C07F6C6CFF2D}" srcOrd="3" destOrd="0" presId="urn:microsoft.com/office/officeart/2008/layout/HalfCircleOrganizationChart"/>
    <dgm:cxn modelId="{6CA4F943-6FB5-414C-A54D-630CA60C155E}" type="presParOf" srcId="{E9EBA128-097D-4DD7-9178-C07F6C6CFF2D}" destId="{940BBF44-1574-4049-814B-6C617BF8F27A}" srcOrd="0" destOrd="0" presId="urn:microsoft.com/office/officeart/2008/layout/HalfCircleOrganizationChart"/>
    <dgm:cxn modelId="{4814007B-F3E2-49EA-A2F4-C57911AF3391}" type="presParOf" srcId="{940BBF44-1574-4049-814B-6C617BF8F27A}" destId="{74875AEF-975E-4E99-BD96-BEB57B3FEFC8}" srcOrd="0" destOrd="0" presId="urn:microsoft.com/office/officeart/2008/layout/HalfCircleOrganizationChart"/>
    <dgm:cxn modelId="{F14330F3-5183-4574-A80E-79946CB1E9D3}" type="presParOf" srcId="{940BBF44-1574-4049-814B-6C617BF8F27A}" destId="{F955446B-266D-468F-B4B5-F433E65A7AD9}" srcOrd="1" destOrd="0" presId="urn:microsoft.com/office/officeart/2008/layout/HalfCircleOrganizationChart"/>
    <dgm:cxn modelId="{00A4FA1C-211E-4EDC-A4F3-E837DA745228}" type="presParOf" srcId="{940BBF44-1574-4049-814B-6C617BF8F27A}" destId="{99207CB6-0FB5-4193-91A0-7C55051A5363}" srcOrd="2" destOrd="0" presId="urn:microsoft.com/office/officeart/2008/layout/HalfCircleOrganizationChart"/>
    <dgm:cxn modelId="{63F83529-FC6D-4B30-A0BC-D7EADD869885}" type="presParOf" srcId="{940BBF44-1574-4049-814B-6C617BF8F27A}" destId="{806F75A1-EF0E-4874-9EE6-080CE4E1D105}" srcOrd="3" destOrd="0" presId="urn:microsoft.com/office/officeart/2008/layout/HalfCircleOrganizationChart"/>
    <dgm:cxn modelId="{6BD71E5D-E532-4BF2-8E93-0F77B9729D2C}" type="presParOf" srcId="{E9EBA128-097D-4DD7-9178-C07F6C6CFF2D}" destId="{E066D685-C73B-44BA-9777-E9DFE2474D63}" srcOrd="1" destOrd="0" presId="urn:microsoft.com/office/officeart/2008/layout/HalfCircleOrganizationChart"/>
    <dgm:cxn modelId="{A5C83892-C604-4A54-BB5E-4A456A951072}" type="presParOf" srcId="{E9EBA128-097D-4DD7-9178-C07F6C6CFF2D}" destId="{EE42EA38-EB33-420E-B1B9-F17098D5C644}" srcOrd="2" destOrd="0" presId="urn:microsoft.com/office/officeart/2008/layout/HalfCircleOrganizationChart"/>
    <dgm:cxn modelId="{3752CA64-B8CA-4182-873F-F1799DD114E2}" type="presParOf" srcId="{4E5F3F39-7118-44AB-B316-1DC98CE883D6}" destId="{B666BD82-D44A-4FA9-AACE-CE875175CFA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1173B-6F1B-432E-80EE-2128038E23F0}">
      <dsp:nvSpPr>
        <dsp:cNvPr id="0" name=""/>
        <dsp:cNvSpPr/>
      </dsp:nvSpPr>
      <dsp:spPr>
        <a:xfrm>
          <a:off x="2445267" y="1591981"/>
          <a:ext cx="2315849" cy="2267122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সম্পদ</a:t>
          </a:r>
          <a:r>
            <a:rPr lang="en-US" sz="4400" kern="1200" dirty="0"/>
            <a:t> </a:t>
          </a:r>
        </a:p>
      </dsp:txBody>
      <dsp:txXfrm>
        <a:off x="2784415" y="1923993"/>
        <a:ext cx="1637553" cy="1603098"/>
      </dsp:txXfrm>
    </dsp:sp>
    <dsp:sp modelId="{9AE81990-BA74-40C5-B60D-8644F810CBEF}">
      <dsp:nvSpPr>
        <dsp:cNvPr id="0" name=""/>
        <dsp:cNvSpPr/>
      </dsp:nvSpPr>
      <dsp:spPr>
        <a:xfrm>
          <a:off x="2303327" y="227434"/>
          <a:ext cx="2628122" cy="1515152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উপযোগ</a:t>
          </a:r>
          <a:r>
            <a:rPr lang="en-US" sz="3200" kern="1200" dirty="0"/>
            <a:t> </a:t>
          </a:r>
        </a:p>
      </dsp:txBody>
      <dsp:txXfrm>
        <a:off x="2688207" y="449323"/>
        <a:ext cx="1858362" cy="1071374"/>
      </dsp:txXfrm>
    </dsp:sp>
    <dsp:sp modelId="{3079498F-53AD-409D-9CF9-88120CA376E2}">
      <dsp:nvSpPr>
        <dsp:cNvPr id="0" name=""/>
        <dsp:cNvSpPr/>
      </dsp:nvSpPr>
      <dsp:spPr>
        <a:xfrm>
          <a:off x="4660828" y="2201394"/>
          <a:ext cx="2193728" cy="1515152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অপ্রাচুর্য</a:t>
          </a:r>
          <a:endParaRPr lang="en-US" sz="3200" kern="1200" dirty="0"/>
        </a:p>
      </dsp:txBody>
      <dsp:txXfrm>
        <a:off x="4982092" y="2423283"/>
        <a:ext cx="1551200" cy="1071374"/>
      </dsp:txXfrm>
    </dsp:sp>
    <dsp:sp modelId="{4D9F8CC3-1C40-4C51-BFC6-BD965B4F9C6F}">
      <dsp:nvSpPr>
        <dsp:cNvPr id="0" name=""/>
        <dsp:cNvSpPr/>
      </dsp:nvSpPr>
      <dsp:spPr>
        <a:xfrm>
          <a:off x="2412222" y="3719967"/>
          <a:ext cx="2666213" cy="1515152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বাহ্যিকতা</a:t>
          </a:r>
          <a:r>
            <a:rPr lang="en-US" sz="2000" kern="1200" dirty="0"/>
            <a:t> </a:t>
          </a:r>
        </a:p>
      </dsp:txBody>
      <dsp:txXfrm>
        <a:off x="2802680" y="3941856"/>
        <a:ext cx="1885297" cy="1071374"/>
      </dsp:txXfrm>
    </dsp:sp>
    <dsp:sp modelId="{AC66E451-26C4-4360-8301-666E573DE142}">
      <dsp:nvSpPr>
        <dsp:cNvPr id="0" name=""/>
        <dsp:cNvSpPr/>
      </dsp:nvSpPr>
      <dsp:spPr>
        <a:xfrm>
          <a:off x="327047" y="2032606"/>
          <a:ext cx="2338879" cy="1556485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হস্তান্তরযোগ্যতা</a:t>
          </a:r>
          <a:r>
            <a:rPr lang="en-US" sz="3200" kern="1200" dirty="0"/>
            <a:t> </a:t>
          </a:r>
        </a:p>
      </dsp:txBody>
      <dsp:txXfrm>
        <a:off x="669568" y="2260548"/>
        <a:ext cx="1653837" cy="1100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6A861-D6D9-4B42-BFCA-95340EAA48D7}">
      <dsp:nvSpPr>
        <dsp:cNvPr id="0" name=""/>
        <dsp:cNvSpPr/>
      </dsp:nvSpPr>
      <dsp:spPr>
        <a:xfrm>
          <a:off x="4064000" y="1554364"/>
          <a:ext cx="1878855" cy="652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082"/>
              </a:lnTo>
              <a:lnTo>
                <a:pt x="1878855" y="326082"/>
              </a:lnTo>
              <a:lnTo>
                <a:pt x="1878855" y="65216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0DDD9-F7F5-4A58-9C42-8199955A6524}">
      <dsp:nvSpPr>
        <dsp:cNvPr id="0" name=""/>
        <dsp:cNvSpPr/>
      </dsp:nvSpPr>
      <dsp:spPr>
        <a:xfrm>
          <a:off x="2185144" y="1554364"/>
          <a:ext cx="1878855" cy="652164"/>
        </a:xfrm>
        <a:custGeom>
          <a:avLst/>
          <a:gdLst/>
          <a:ahLst/>
          <a:cxnLst/>
          <a:rect l="0" t="0" r="0" b="0"/>
          <a:pathLst>
            <a:path>
              <a:moveTo>
                <a:pt x="1878855" y="0"/>
              </a:moveTo>
              <a:lnTo>
                <a:pt x="1878855" y="326082"/>
              </a:lnTo>
              <a:lnTo>
                <a:pt x="0" y="326082"/>
              </a:lnTo>
              <a:lnTo>
                <a:pt x="0" y="65216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ACF26-824D-4419-A920-B2E2E017D1F6}">
      <dsp:nvSpPr>
        <dsp:cNvPr id="0" name=""/>
        <dsp:cNvSpPr/>
      </dsp:nvSpPr>
      <dsp:spPr>
        <a:xfrm>
          <a:off x="3287613" y="1590"/>
          <a:ext cx="1552773" cy="155277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781BA-5393-4474-911D-DD37DA8E61EF}">
      <dsp:nvSpPr>
        <dsp:cNvPr id="0" name=""/>
        <dsp:cNvSpPr/>
      </dsp:nvSpPr>
      <dsp:spPr>
        <a:xfrm>
          <a:off x="3287613" y="1590"/>
          <a:ext cx="1552773" cy="155277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EFEF4-68C1-49B7-B8D0-D59BDC9BAEEA}">
      <dsp:nvSpPr>
        <dsp:cNvPr id="0" name=""/>
        <dsp:cNvSpPr/>
      </dsp:nvSpPr>
      <dsp:spPr>
        <a:xfrm>
          <a:off x="2511226" y="281089"/>
          <a:ext cx="3105546" cy="99377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জাতীয়</a:t>
          </a:r>
          <a:r>
            <a:rPr lang="en-US" sz="3200" kern="1200" dirty="0"/>
            <a:t> </a:t>
          </a:r>
          <a:r>
            <a:rPr lang="en-US" sz="3200" kern="1200" dirty="0" err="1"/>
            <a:t>সম্পদের</a:t>
          </a:r>
          <a:r>
            <a:rPr lang="en-US" sz="3200" kern="1200" dirty="0"/>
            <a:t> </a:t>
          </a:r>
          <a:r>
            <a:rPr lang="en-US" sz="3200" kern="1200" dirty="0" err="1"/>
            <a:t>উৎস</a:t>
          </a:r>
          <a:r>
            <a:rPr lang="en-US" sz="3200" kern="1200" dirty="0"/>
            <a:t> </a:t>
          </a:r>
        </a:p>
      </dsp:txBody>
      <dsp:txXfrm>
        <a:off x="2511226" y="281089"/>
        <a:ext cx="3105546" cy="993775"/>
      </dsp:txXfrm>
    </dsp:sp>
    <dsp:sp modelId="{382410E3-2B12-4C79-A454-077E32C70ECB}">
      <dsp:nvSpPr>
        <dsp:cNvPr id="0" name=""/>
        <dsp:cNvSpPr/>
      </dsp:nvSpPr>
      <dsp:spPr>
        <a:xfrm>
          <a:off x="1408757" y="2206528"/>
          <a:ext cx="1552773" cy="155277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AE40F-DD36-4452-9C2F-75A406993B8F}">
      <dsp:nvSpPr>
        <dsp:cNvPr id="0" name=""/>
        <dsp:cNvSpPr/>
      </dsp:nvSpPr>
      <dsp:spPr>
        <a:xfrm>
          <a:off x="1408757" y="2206528"/>
          <a:ext cx="1552773" cy="155277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080FE-07AE-48AF-B87D-F852EBD7A2F3}">
      <dsp:nvSpPr>
        <dsp:cNvPr id="0" name=""/>
        <dsp:cNvSpPr/>
      </dsp:nvSpPr>
      <dsp:spPr>
        <a:xfrm>
          <a:off x="632370" y="2486028"/>
          <a:ext cx="3105546" cy="99377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প্রকৃতি</a:t>
          </a:r>
          <a:r>
            <a:rPr lang="en-US" sz="3200" kern="1200" dirty="0"/>
            <a:t> </a:t>
          </a:r>
          <a:r>
            <a:rPr lang="en-US" sz="3200" kern="1200" dirty="0" err="1"/>
            <a:t>প্রদত্ত</a:t>
          </a:r>
          <a:endParaRPr lang="en-US" sz="3200" kern="1200" dirty="0"/>
        </a:p>
      </dsp:txBody>
      <dsp:txXfrm>
        <a:off x="632370" y="2486028"/>
        <a:ext cx="3105546" cy="993775"/>
      </dsp:txXfrm>
    </dsp:sp>
    <dsp:sp modelId="{F955446B-266D-468F-B4B5-F433E65A7AD9}">
      <dsp:nvSpPr>
        <dsp:cNvPr id="0" name=""/>
        <dsp:cNvSpPr/>
      </dsp:nvSpPr>
      <dsp:spPr>
        <a:xfrm>
          <a:off x="5166469" y="2206528"/>
          <a:ext cx="1552773" cy="155277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07CB6-0FB5-4193-91A0-7C55051A5363}">
      <dsp:nvSpPr>
        <dsp:cNvPr id="0" name=""/>
        <dsp:cNvSpPr/>
      </dsp:nvSpPr>
      <dsp:spPr>
        <a:xfrm>
          <a:off x="5166469" y="2206528"/>
          <a:ext cx="1552773" cy="155277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75AEF-975E-4E99-BD96-BEB57B3FEFC8}">
      <dsp:nvSpPr>
        <dsp:cNvPr id="0" name=""/>
        <dsp:cNvSpPr/>
      </dsp:nvSpPr>
      <dsp:spPr>
        <a:xfrm>
          <a:off x="4390082" y="2486028"/>
          <a:ext cx="3105546" cy="993775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মানবসৃষ্ট</a:t>
          </a:r>
          <a:r>
            <a:rPr lang="en-US" sz="3200" kern="1200" dirty="0"/>
            <a:t> </a:t>
          </a:r>
        </a:p>
      </dsp:txBody>
      <dsp:txXfrm>
        <a:off x="4390082" y="2486028"/>
        <a:ext cx="3105546" cy="993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32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5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9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07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9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2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4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0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3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4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6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8" Target="../media/hdphoto3.wdp" Type="http://schemas.microsoft.com/office/2007/relationships/hdphoto"/><Relationship Id="rId3" Target="../media/image2.png" Type="http://schemas.openxmlformats.org/officeDocument/2006/relationships/image"/><Relationship Id="rId7" Target="../media/image4.jpeg" Type="http://schemas.openxmlformats.org/officeDocument/2006/relationships/image"/><Relationship Id="rId2" Target="../media/image1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2.wdp" Type="http://schemas.microsoft.com/office/2007/relationships/hdphoto"/><Relationship Id="rId5" Target="../media/image3.jpeg" Type="http://schemas.openxmlformats.org/officeDocument/2006/relationships/image"/><Relationship Id="rId4" Target="../media/hdphoto1.wdp" Type="http://schemas.microsoft.com/office/2007/relationships/hdphoto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3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13.wdp" Type="http://schemas.microsoft.com/office/2007/relationships/hdphoto"/><Relationship Id="rId5" Target="../media/image20.jpeg" Type="http://schemas.openxmlformats.org/officeDocument/2006/relationships/image"/><Relationship Id="rId4" Target="../media/hdphoto12.wdp" Type="http://schemas.microsoft.com/office/2007/relationships/hdphoto"/></Relationships>
</file>

<file path=ppt/slides/_rels/slide13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13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15.wdp" Type="http://schemas.microsoft.com/office/2007/relationships/hdphoto"/><Relationship Id="rId5" Target="../media/image22.jpeg" Type="http://schemas.openxmlformats.org/officeDocument/2006/relationships/image"/><Relationship Id="rId4" Target="../media/hdphoto14.wdp" Type="http://schemas.microsoft.com/office/2007/relationships/hdphoto"/></Relationships>
</file>

<file path=ppt/slides/_rels/slide14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13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4.jpg" Type="http://schemas.openxmlformats.org/officeDocument/2006/relationships/image"/><Relationship Id="rId4" Target="../media/hdphoto16.wdp" Type="http://schemas.microsoft.com/office/2007/relationships/hdphoto"/></Relationships>
</file>

<file path=ppt/slides/_rels/slide15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13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18.wdp" Type="http://schemas.microsoft.com/office/2007/relationships/hdphoto"/><Relationship Id="rId5" Target="../media/image26.jpeg" Type="http://schemas.openxmlformats.org/officeDocument/2006/relationships/image"/><Relationship Id="rId4" Target="../media/hdphoto17.wdp" Type="http://schemas.microsoft.com/office/2007/relationships/hdphoto"/></Relationships>
</file>

<file path=ppt/slides/_rels/slide16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13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8.jpg" Type="http://schemas.openxmlformats.org/officeDocument/2006/relationships/image"/><Relationship Id="rId4" Target="../media/hdphoto19.wdp" Type="http://schemas.microsoft.com/office/2007/relationships/hdphoto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18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21.wdp" Type="http://schemas.microsoft.com/office/2007/relationships/hdphoto"/><Relationship Id="rId5" Target="../media/image30.jpeg" Type="http://schemas.openxmlformats.org/officeDocument/2006/relationships/image"/><Relationship Id="rId4" Target="../media/hdphoto20.wdp" Type="http://schemas.microsoft.com/office/2007/relationships/hdphoto"/></Relationships>
</file>

<file path=ppt/slides/_rels/slide2.xml.rels><?xml version="1.0" encoding="UTF-8" standalone="yes" ?><Relationships xmlns="http://schemas.openxmlformats.org/package/2006/relationships"><Relationship Id="rId3" Target="../media/image6.jpg" Type="http://schemas.openxmlformats.org/officeDocument/2006/relationships/image"/><Relationship Id="rId2" Target="../media/image5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8.png" Type="http://schemas.openxmlformats.org/officeDocument/2006/relationships/image"/><Relationship Id="rId5" Target="../media/hdphoto4.wdp" Type="http://schemas.microsoft.com/office/2007/relationships/hdphoto"/><Relationship Id="rId4" Target="../media/image7.jpe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3" Target="../media/hdphoto22.wdp" Type="http://schemas.microsoft.com/office/2007/relationships/hdphoto"/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8" Target="../media/hdphoto7.wdp" Type="http://schemas.microsoft.com/office/2007/relationships/hdphoto"/><Relationship Id="rId3" Target="../media/image9.jpeg" Type="http://schemas.openxmlformats.org/officeDocument/2006/relationships/image"/><Relationship Id="rId7" Target="../media/image11.jpeg" Type="http://schemas.openxmlformats.org/officeDocument/2006/relationships/image"/><Relationship Id="rId2" Target="../media/image8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6.wdp" Type="http://schemas.microsoft.com/office/2007/relationships/hdphoto"/><Relationship Id="rId5" Target="../media/image10.jpeg" Type="http://schemas.openxmlformats.org/officeDocument/2006/relationships/image"/><Relationship Id="rId10" Target="../media/hdphoto8.wdp" Type="http://schemas.microsoft.com/office/2007/relationships/hdphoto"/><Relationship Id="rId4" Target="../media/hdphoto5.wdp" Type="http://schemas.microsoft.com/office/2007/relationships/hdphoto"/><Relationship Id="rId9" Target="../media/image12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3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10.wdp" Type="http://schemas.microsoft.com/office/2007/relationships/hdphoto"/><Relationship Id="rId5" Target="../media/image16.jpeg" Type="http://schemas.openxmlformats.org/officeDocument/2006/relationships/image"/><Relationship Id="rId4" Target="../media/hdphoto9.wdp" Type="http://schemas.microsoft.com/office/2007/relationships/hdphoto"/></Relationships>
</file>

<file path=ppt/slides/_rels/slide9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3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hdphoto11.wdp" Type="http://schemas.microsoft.com/office/2007/relationships/hdphoto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160" y="1444138"/>
            <a:ext cx="9849729" cy="28804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001751" y="1082254"/>
            <a:ext cx="1969477" cy="4826949"/>
            <a:chOff x="2857536" y="763630"/>
            <a:chExt cx="1969477" cy="4826949"/>
          </a:xfrm>
        </p:grpSpPr>
        <p:sp>
          <p:nvSpPr>
            <p:cNvPr id="101" name="Freeform 100"/>
            <p:cNvSpPr/>
            <p:nvPr/>
          </p:nvSpPr>
          <p:spPr>
            <a:xfrm rot="11323760">
              <a:off x="3535161" y="763630"/>
              <a:ext cx="1006053" cy="920932"/>
            </a:xfrm>
            <a:custGeom>
              <a:avLst/>
              <a:gdLst>
                <a:gd name="connsiteX0" fmla="*/ 490070 w 1006053"/>
                <a:gd name="connsiteY0" fmla="*/ 0 h 920932"/>
                <a:gd name="connsiteX1" fmla="*/ 1006053 w 1006053"/>
                <a:gd name="connsiteY1" fmla="*/ 460466 h 920932"/>
                <a:gd name="connsiteX2" fmla="*/ 490070 w 1006053"/>
                <a:gd name="connsiteY2" fmla="*/ 920932 h 920932"/>
                <a:gd name="connsiteX3" fmla="*/ 14636 w 1006053"/>
                <a:gd name="connsiteY3" fmla="*/ 639700 h 920932"/>
                <a:gd name="connsiteX4" fmla="*/ 0 w 1006053"/>
                <a:gd name="connsiteY4" fmla="*/ 597626 h 920932"/>
                <a:gd name="connsiteX5" fmla="*/ 266560 w 1006053"/>
                <a:gd name="connsiteY5" fmla="*/ 597626 h 920932"/>
                <a:gd name="connsiteX6" fmla="*/ 288015 w 1006053"/>
                <a:gd name="connsiteY6" fmla="*/ 623265 h 920932"/>
                <a:gd name="connsiteX7" fmla="*/ 490070 w 1006053"/>
                <a:gd name="connsiteY7" fmla="*/ 690699 h 920932"/>
                <a:gd name="connsiteX8" fmla="*/ 775820 w 1006053"/>
                <a:gd name="connsiteY8" fmla="*/ 460466 h 920932"/>
                <a:gd name="connsiteX9" fmla="*/ 490070 w 1006053"/>
                <a:gd name="connsiteY9" fmla="*/ 230233 h 920932"/>
                <a:gd name="connsiteX10" fmla="*/ 288015 w 1006053"/>
                <a:gd name="connsiteY10" fmla="*/ 297667 h 920932"/>
                <a:gd name="connsiteX11" fmla="*/ 266560 w 1006053"/>
                <a:gd name="connsiteY11" fmla="*/ 323306 h 920932"/>
                <a:gd name="connsiteX12" fmla="*/ 0 w 1006053"/>
                <a:gd name="connsiteY12" fmla="*/ 323306 h 920932"/>
                <a:gd name="connsiteX13" fmla="*/ 14636 w 1006053"/>
                <a:gd name="connsiteY13" fmla="*/ 281232 h 920932"/>
                <a:gd name="connsiteX14" fmla="*/ 490070 w 1006053"/>
                <a:gd name="connsiteY14" fmla="*/ 0 h 9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6053" h="920932">
                  <a:moveTo>
                    <a:pt x="490070" y="0"/>
                  </a:moveTo>
                  <a:cubicBezTo>
                    <a:pt x="775040" y="0"/>
                    <a:pt x="1006053" y="206158"/>
                    <a:pt x="1006053" y="460466"/>
                  </a:cubicBezTo>
                  <a:cubicBezTo>
                    <a:pt x="1006053" y="714774"/>
                    <a:pt x="775040" y="920932"/>
                    <a:pt x="490070" y="920932"/>
                  </a:cubicBezTo>
                  <a:cubicBezTo>
                    <a:pt x="276343" y="920932"/>
                    <a:pt x="92966" y="804968"/>
                    <a:pt x="14636" y="639700"/>
                  </a:cubicBezTo>
                  <a:lnTo>
                    <a:pt x="0" y="597626"/>
                  </a:lnTo>
                  <a:lnTo>
                    <a:pt x="266560" y="597626"/>
                  </a:lnTo>
                  <a:lnTo>
                    <a:pt x="288015" y="623265"/>
                  </a:lnTo>
                  <a:cubicBezTo>
                    <a:pt x="339725" y="664929"/>
                    <a:pt x="411163" y="690699"/>
                    <a:pt x="490070" y="690699"/>
                  </a:cubicBezTo>
                  <a:cubicBezTo>
                    <a:pt x="647885" y="690699"/>
                    <a:pt x="775820" y="587620"/>
                    <a:pt x="775820" y="460466"/>
                  </a:cubicBezTo>
                  <a:cubicBezTo>
                    <a:pt x="775820" y="333312"/>
                    <a:pt x="647885" y="230233"/>
                    <a:pt x="490070" y="230233"/>
                  </a:cubicBezTo>
                  <a:cubicBezTo>
                    <a:pt x="411163" y="230233"/>
                    <a:pt x="339725" y="256003"/>
                    <a:pt x="288015" y="297667"/>
                  </a:cubicBezTo>
                  <a:lnTo>
                    <a:pt x="266560" y="323306"/>
                  </a:lnTo>
                  <a:lnTo>
                    <a:pt x="0" y="323306"/>
                  </a:lnTo>
                  <a:lnTo>
                    <a:pt x="14636" y="281232"/>
                  </a:lnTo>
                  <a:cubicBezTo>
                    <a:pt x="92966" y="115964"/>
                    <a:pt x="276343" y="0"/>
                    <a:pt x="490070" y="0"/>
                  </a:cubicBez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2857536" y="3227207"/>
              <a:ext cx="1969477" cy="2363372"/>
              <a:chOff x="2857536" y="3227207"/>
              <a:chExt cx="1969477" cy="2363372"/>
            </a:xfrm>
          </p:grpSpPr>
          <p:sp>
            <p:nvSpPr>
              <p:cNvPr id="102" name="Diamond 101"/>
              <p:cNvSpPr/>
              <p:nvPr/>
            </p:nvSpPr>
            <p:spPr>
              <a:xfrm rot="21099502">
                <a:off x="2857536" y="3227207"/>
                <a:ext cx="1969477" cy="2363372"/>
              </a:xfrm>
              <a:prstGeom prst="diamond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 rot="21099502">
                <a:off x="3571758" y="3382195"/>
                <a:ext cx="323557" cy="2986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6" name="Straight Connector 105"/>
            <p:cNvCxnSpPr/>
            <p:nvPr/>
          </p:nvCxnSpPr>
          <p:spPr>
            <a:xfrm flipH="1">
              <a:off x="3895821" y="1627137"/>
              <a:ext cx="192062" cy="1739014"/>
            </a:xfrm>
            <a:prstGeom prst="line">
              <a:avLst/>
            </a:prstGeom>
            <a:ln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3214517" y="3854895"/>
              <a:ext cx="12490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err="1">
                  <a:solidFill>
                    <a:schemeClr val="bg1"/>
                  </a:solidFill>
                </a:rPr>
                <a:t>স্বা</a:t>
              </a:r>
              <a:r>
                <a:rPr lang="en-US" sz="66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665923" y="1132404"/>
            <a:ext cx="2208627" cy="4943534"/>
            <a:chOff x="4726745" y="828402"/>
            <a:chExt cx="2208627" cy="4943534"/>
          </a:xfrm>
        </p:grpSpPr>
        <p:sp>
          <p:nvSpPr>
            <p:cNvPr id="85" name="Freeform 84"/>
            <p:cNvSpPr/>
            <p:nvPr/>
          </p:nvSpPr>
          <p:spPr>
            <a:xfrm>
              <a:off x="5490073" y="828402"/>
              <a:ext cx="979451" cy="920932"/>
            </a:xfrm>
            <a:custGeom>
              <a:avLst/>
              <a:gdLst>
                <a:gd name="connsiteX0" fmla="*/ 490070 w 1006053"/>
                <a:gd name="connsiteY0" fmla="*/ 0 h 920932"/>
                <a:gd name="connsiteX1" fmla="*/ 1006053 w 1006053"/>
                <a:gd name="connsiteY1" fmla="*/ 460466 h 920932"/>
                <a:gd name="connsiteX2" fmla="*/ 490070 w 1006053"/>
                <a:gd name="connsiteY2" fmla="*/ 920932 h 920932"/>
                <a:gd name="connsiteX3" fmla="*/ 14636 w 1006053"/>
                <a:gd name="connsiteY3" fmla="*/ 639700 h 920932"/>
                <a:gd name="connsiteX4" fmla="*/ 0 w 1006053"/>
                <a:gd name="connsiteY4" fmla="*/ 597626 h 920932"/>
                <a:gd name="connsiteX5" fmla="*/ 266560 w 1006053"/>
                <a:gd name="connsiteY5" fmla="*/ 597626 h 920932"/>
                <a:gd name="connsiteX6" fmla="*/ 288015 w 1006053"/>
                <a:gd name="connsiteY6" fmla="*/ 623265 h 920932"/>
                <a:gd name="connsiteX7" fmla="*/ 490070 w 1006053"/>
                <a:gd name="connsiteY7" fmla="*/ 690699 h 920932"/>
                <a:gd name="connsiteX8" fmla="*/ 775820 w 1006053"/>
                <a:gd name="connsiteY8" fmla="*/ 460466 h 920932"/>
                <a:gd name="connsiteX9" fmla="*/ 490070 w 1006053"/>
                <a:gd name="connsiteY9" fmla="*/ 230233 h 920932"/>
                <a:gd name="connsiteX10" fmla="*/ 288015 w 1006053"/>
                <a:gd name="connsiteY10" fmla="*/ 297667 h 920932"/>
                <a:gd name="connsiteX11" fmla="*/ 266560 w 1006053"/>
                <a:gd name="connsiteY11" fmla="*/ 323306 h 920932"/>
                <a:gd name="connsiteX12" fmla="*/ 0 w 1006053"/>
                <a:gd name="connsiteY12" fmla="*/ 323306 h 920932"/>
                <a:gd name="connsiteX13" fmla="*/ 14636 w 1006053"/>
                <a:gd name="connsiteY13" fmla="*/ 281232 h 920932"/>
                <a:gd name="connsiteX14" fmla="*/ 490070 w 1006053"/>
                <a:gd name="connsiteY14" fmla="*/ 0 h 9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6053" h="920932">
                  <a:moveTo>
                    <a:pt x="490070" y="0"/>
                  </a:moveTo>
                  <a:cubicBezTo>
                    <a:pt x="775040" y="0"/>
                    <a:pt x="1006053" y="206158"/>
                    <a:pt x="1006053" y="460466"/>
                  </a:cubicBezTo>
                  <a:cubicBezTo>
                    <a:pt x="1006053" y="714774"/>
                    <a:pt x="775040" y="920932"/>
                    <a:pt x="490070" y="920932"/>
                  </a:cubicBezTo>
                  <a:cubicBezTo>
                    <a:pt x="276343" y="920932"/>
                    <a:pt x="92966" y="804968"/>
                    <a:pt x="14636" y="639700"/>
                  </a:cubicBezTo>
                  <a:lnTo>
                    <a:pt x="0" y="597626"/>
                  </a:lnTo>
                  <a:lnTo>
                    <a:pt x="266560" y="597626"/>
                  </a:lnTo>
                  <a:lnTo>
                    <a:pt x="288015" y="623265"/>
                  </a:lnTo>
                  <a:cubicBezTo>
                    <a:pt x="339725" y="664929"/>
                    <a:pt x="411163" y="690699"/>
                    <a:pt x="490070" y="690699"/>
                  </a:cubicBezTo>
                  <a:cubicBezTo>
                    <a:pt x="647885" y="690699"/>
                    <a:pt x="775820" y="587620"/>
                    <a:pt x="775820" y="460466"/>
                  </a:cubicBezTo>
                  <a:cubicBezTo>
                    <a:pt x="775820" y="333312"/>
                    <a:pt x="647885" y="230233"/>
                    <a:pt x="490070" y="230233"/>
                  </a:cubicBezTo>
                  <a:cubicBezTo>
                    <a:pt x="411163" y="230233"/>
                    <a:pt x="339725" y="256003"/>
                    <a:pt x="288015" y="297667"/>
                  </a:cubicBezTo>
                  <a:lnTo>
                    <a:pt x="266560" y="323306"/>
                  </a:lnTo>
                  <a:lnTo>
                    <a:pt x="0" y="323306"/>
                  </a:lnTo>
                  <a:lnTo>
                    <a:pt x="14636" y="281232"/>
                  </a:lnTo>
                  <a:cubicBezTo>
                    <a:pt x="92966" y="115964"/>
                    <a:pt x="276343" y="0"/>
                    <a:pt x="490070" y="0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 rot="20811082">
              <a:off x="4726745" y="3232941"/>
              <a:ext cx="2208627" cy="2538995"/>
              <a:chOff x="4726745" y="3232941"/>
              <a:chExt cx="2208627" cy="2538995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581504" y="3398834"/>
                <a:ext cx="309730" cy="2587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lowchart: Decision 41"/>
              <p:cNvSpPr/>
              <p:nvPr/>
            </p:nvSpPr>
            <p:spPr>
              <a:xfrm>
                <a:off x="4726745" y="3232941"/>
                <a:ext cx="2208627" cy="2538995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724112" y="3385297"/>
                <a:ext cx="243429" cy="3233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5193705" y="3727742"/>
              <a:ext cx="10075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chemeClr val="bg1"/>
                  </a:solidFill>
                </a:rPr>
                <a:t>গ </a:t>
              </a:r>
            </a:p>
          </p:txBody>
        </p:sp>
        <p:cxnSp>
          <p:nvCxnSpPr>
            <p:cNvPr id="47" name="Straight Connector 46"/>
            <p:cNvCxnSpPr>
              <a:stCxn id="85" idx="2"/>
            </p:cNvCxnSpPr>
            <p:nvPr/>
          </p:nvCxnSpPr>
          <p:spPr>
            <a:xfrm flipH="1">
              <a:off x="5831058" y="1749334"/>
              <a:ext cx="136127" cy="1634203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5246440" y="1132404"/>
            <a:ext cx="2334054" cy="4842050"/>
            <a:chOff x="6829146" y="814627"/>
            <a:chExt cx="2334054" cy="4842050"/>
          </a:xfrm>
        </p:grpSpPr>
        <p:sp>
          <p:nvSpPr>
            <p:cNvPr id="15" name="Freeform 14"/>
            <p:cNvSpPr/>
            <p:nvPr/>
          </p:nvSpPr>
          <p:spPr>
            <a:xfrm rot="10800000">
              <a:off x="7714044" y="814627"/>
              <a:ext cx="1006053" cy="920932"/>
            </a:xfrm>
            <a:custGeom>
              <a:avLst/>
              <a:gdLst>
                <a:gd name="connsiteX0" fmla="*/ 490070 w 1006053"/>
                <a:gd name="connsiteY0" fmla="*/ 0 h 920932"/>
                <a:gd name="connsiteX1" fmla="*/ 1006053 w 1006053"/>
                <a:gd name="connsiteY1" fmla="*/ 460466 h 920932"/>
                <a:gd name="connsiteX2" fmla="*/ 490070 w 1006053"/>
                <a:gd name="connsiteY2" fmla="*/ 920932 h 920932"/>
                <a:gd name="connsiteX3" fmla="*/ 14636 w 1006053"/>
                <a:gd name="connsiteY3" fmla="*/ 639700 h 920932"/>
                <a:gd name="connsiteX4" fmla="*/ 0 w 1006053"/>
                <a:gd name="connsiteY4" fmla="*/ 597626 h 920932"/>
                <a:gd name="connsiteX5" fmla="*/ 266560 w 1006053"/>
                <a:gd name="connsiteY5" fmla="*/ 597626 h 920932"/>
                <a:gd name="connsiteX6" fmla="*/ 288015 w 1006053"/>
                <a:gd name="connsiteY6" fmla="*/ 623265 h 920932"/>
                <a:gd name="connsiteX7" fmla="*/ 490070 w 1006053"/>
                <a:gd name="connsiteY7" fmla="*/ 690699 h 920932"/>
                <a:gd name="connsiteX8" fmla="*/ 775820 w 1006053"/>
                <a:gd name="connsiteY8" fmla="*/ 460466 h 920932"/>
                <a:gd name="connsiteX9" fmla="*/ 490070 w 1006053"/>
                <a:gd name="connsiteY9" fmla="*/ 230233 h 920932"/>
                <a:gd name="connsiteX10" fmla="*/ 288015 w 1006053"/>
                <a:gd name="connsiteY10" fmla="*/ 297667 h 920932"/>
                <a:gd name="connsiteX11" fmla="*/ 266560 w 1006053"/>
                <a:gd name="connsiteY11" fmla="*/ 323306 h 920932"/>
                <a:gd name="connsiteX12" fmla="*/ 0 w 1006053"/>
                <a:gd name="connsiteY12" fmla="*/ 323306 h 920932"/>
                <a:gd name="connsiteX13" fmla="*/ 14636 w 1006053"/>
                <a:gd name="connsiteY13" fmla="*/ 281232 h 920932"/>
                <a:gd name="connsiteX14" fmla="*/ 490070 w 1006053"/>
                <a:gd name="connsiteY14" fmla="*/ 0 h 9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6053" h="920932">
                  <a:moveTo>
                    <a:pt x="490070" y="0"/>
                  </a:moveTo>
                  <a:cubicBezTo>
                    <a:pt x="775040" y="0"/>
                    <a:pt x="1006053" y="206158"/>
                    <a:pt x="1006053" y="460466"/>
                  </a:cubicBezTo>
                  <a:cubicBezTo>
                    <a:pt x="1006053" y="714774"/>
                    <a:pt x="775040" y="920932"/>
                    <a:pt x="490070" y="920932"/>
                  </a:cubicBezTo>
                  <a:cubicBezTo>
                    <a:pt x="276343" y="920932"/>
                    <a:pt x="92966" y="804968"/>
                    <a:pt x="14636" y="639700"/>
                  </a:cubicBezTo>
                  <a:lnTo>
                    <a:pt x="0" y="597626"/>
                  </a:lnTo>
                  <a:lnTo>
                    <a:pt x="266560" y="597626"/>
                  </a:lnTo>
                  <a:lnTo>
                    <a:pt x="288015" y="623265"/>
                  </a:lnTo>
                  <a:cubicBezTo>
                    <a:pt x="339725" y="664929"/>
                    <a:pt x="411163" y="690699"/>
                    <a:pt x="490070" y="690699"/>
                  </a:cubicBezTo>
                  <a:cubicBezTo>
                    <a:pt x="647885" y="690699"/>
                    <a:pt x="775820" y="587620"/>
                    <a:pt x="775820" y="460466"/>
                  </a:cubicBezTo>
                  <a:cubicBezTo>
                    <a:pt x="775820" y="333312"/>
                    <a:pt x="647885" y="230233"/>
                    <a:pt x="490070" y="230233"/>
                  </a:cubicBezTo>
                  <a:cubicBezTo>
                    <a:pt x="411163" y="230233"/>
                    <a:pt x="339725" y="256003"/>
                    <a:pt x="288015" y="297667"/>
                  </a:cubicBezTo>
                  <a:lnTo>
                    <a:pt x="266560" y="323306"/>
                  </a:lnTo>
                  <a:lnTo>
                    <a:pt x="0" y="323306"/>
                  </a:lnTo>
                  <a:lnTo>
                    <a:pt x="14636" y="281232"/>
                  </a:lnTo>
                  <a:cubicBezTo>
                    <a:pt x="92966" y="115964"/>
                    <a:pt x="276343" y="0"/>
                    <a:pt x="49007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15" idx="0"/>
            </p:cNvCxnSpPr>
            <p:nvPr/>
          </p:nvCxnSpPr>
          <p:spPr>
            <a:xfrm flipH="1">
              <a:off x="7947755" y="1735559"/>
              <a:ext cx="282272" cy="1666035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/>
            <p:cNvGrpSpPr/>
            <p:nvPr/>
          </p:nvGrpSpPr>
          <p:grpSpPr>
            <a:xfrm rot="20763581">
              <a:off x="6829146" y="3263105"/>
              <a:ext cx="2334054" cy="2393572"/>
              <a:chOff x="6863407" y="3582514"/>
              <a:chExt cx="2334054" cy="2393572"/>
            </a:xfrm>
          </p:grpSpPr>
          <p:sp>
            <p:nvSpPr>
              <p:cNvPr id="56" name="Flowchart: Decision 55"/>
              <p:cNvSpPr/>
              <p:nvPr/>
            </p:nvSpPr>
            <p:spPr>
              <a:xfrm>
                <a:off x="6863407" y="3582514"/>
                <a:ext cx="2334054" cy="2393572"/>
              </a:xfrm>
              <a:prstGeom prst="flowChartDecision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876034" y="3740038"/>
                <a:ext cx="303859" cy="2428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7270218" y="3847705"/>
              <a:ext cx="111134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chemeClr val="bg1"/>
                  </a:solidFill>
                </a:rPr>
                <a:t>ত 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772374" y="1122858"/>
            <a:ext cx="2504049" cy="4834099"/>
            <a:chOff x="8977659" y="828402"/>
            <a:chExt cx="2504049" cy="4834099"/>
          </a:xfrm>
        </p:grpSpPr>
        <p:sp>
          <p:nvSpPr>
            <p:cNvPr id="16" name="Freeform 15"/>
            <p:cNvSpPr/>
            <p:nvPr/>
          </p:nvSpPr>
          <p:spPr>
            <a:xfrm>
              <a:off x="9739614" y="828402"/>
              <a:ext cx="1006053" cy="920932"/>
            </a:xfrm>
            <a:custGeom>
              <a:avLst/>
              <a:gdLst>
                <a:gd name="connsiteX0" fmla="*/ 490070 w 1006053"/>
                <a:gd name="connsiteY0" fmla="*/ 0 h 920932"/>
                <a:gd name="connsiteX1" fmla="*/ 1006053 w 1006053"/>
                <a:gd name="connsiteY1" fmla="*/ 460466 h 920932"/>
                <a:gd name="connsiteX2" fmla="*/ 490070 w 1006053"/>
                <a:gd name="connsiteY2" fmla="*/ 920932 h 920932"/>
                <a:gd name="connsiteX3" fmla="*/ 14636 w 1006053"/>
                <a:gd name="connsiteY3" fmla="*/ 639700 h 920932"/>
                <a:gd name="connsiteX4" fmla="*/ 0 w 1006053"/>
                <a:gd name="connsiteY4" fmla="*/ 597626 h 920932"/>
                <a:gd name="connsiteX5" fmla="*/ 266560 w 1006053"/>
                <a:gd name="connsiteY5" fmla="*/ 597626 h 920932"/>
                <a:gd name="connsiteX6" fmla="*/ 288015 w 1006053"/>
                <a:gd name="connsiteY6" fmla="*/ 623265 h 920932"/>
                <a:gd name="connsiteX7" fmla="*/ 490070 w 1006053"/>
                <a:gd name="connsiteY7" fmla="*/ 690699 h 920932"/>
                <a:gd name="connsiteX8" fmla="*/ 775820 w 1006053"/>
                <a:gd name="connsiteY8" fmla="*/ 460466 h 920932"/>
                <a:gd name="connsiteX9" fmla="*/ 490070 w 1006053"/>
                <a:gd name="connsiteY9" fmla="*/ 230233 h 920932"/>
                <a:gd name="connsiteX10" fmla="*/ 288015 w 1006053"/>
                <a:gd name="connsiteY10" fmla="*/ 297667 h 920932"/>
                <a:gd name="connsiteX11" fmla="*/ 266560 w 1006053"/>
                <a:gd name="connsiteY11" fmla="*/ 323306 h 920932"/>
                <a:gd name="connsiteX12" fmla="*/ 0 w 1006053"/>
                <a:gd name="connsiteY12" fmla="*/ 323306 h 920932"/>
                <a:gd name="connsiteX13" fmla="*/ 14636 w 1006053"/>
                <a:gd name="connsiteY13" fmla="*/ 281232 h 920932"/>
                <a:gd name="connsiteX14" fmla="*/ 490070 w 1006053"/>
                <a:gd name="connsiteY14" fmla="*/ 0 h 9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6053" h="920932">
                  <a:moveTo>
                    <a:pt x="490070" y="0"/>
                  </a:moveTo>
                  <a:cubicBezTo>
                    <a:pt x="775040" y="0"/>
                    <a:pt x="1006053" y="206158"/>
                    <a:pt x="1006053" y="460466"/>
                  </a:cubicBezTo>
                  <a:cubicBezTo>
                    <a:pt x="1006053" y="714774"/>
                    <a:pt x="775040" y="920932"/>
                    <a:pt x="490070" y="920932"/>
                  </a:cubicBezTo>
                  <a:cubicBezTo>
                    <a:pt x="276343" y="920932"/>
                    <a:pt x="92966" y="804968"/>
                    <a:pt x="14636" y="639700"/>
                  </a:cubicBezTo>
                  <a:lnTo>
                    <a:pt x="0" y="597626"/>
                  </a:lnTo>
                  <a:lnTo>
                    <a:pt x="266560" y="597626"/>
                  </a:lnTo>
                  <a:lnTo>
                    <a:pt x="288015" y="623265"/>
                  </a:lnTo>
                  <a:cubicBezTo>
                    <a:pt x="339725" y="664929"/>
                    <a:pt x="411163" y="690699"/>
                    <a:pt x="490070" y="690699"/>
                  </a:cubicBezTo>
                  <a:cubicBezTo>
                    <a:pt x="647885" y="690699"/>
                    <a:pt x="775820" y="587620"/>
                    <a:pt x="775820" y="460466"/>
                  </a:cubicBezTo>
                  <a:cubicBezTo>
                    <a:pt x="775820" y="333312"/>
                    <a:pt x="647885" y="230233"/>
                    <a:pt x="490070" y="230233"/>
                  </a:cubicBezTo>
                  <a:cubicBezTo>
                    <a:pt x="411163" y="230233"/>
                    <a:pt x="339725" y="256003"/>
                    <a:pt x="288015" y="297667"/>
                  </a:cubicBezTo>
                  <a:lnTo>
                    <a:pt x="266560" y="323306"/>
                  </a:lnTo>
                  <a:lnTo>
                    <a:pt x="0" y="323306"/>
                  </a:lnTo>
                  <a:lnTo>
                    <a:pt x="14636" y="281232"/>
                  </a:lnTo>
                  <a:cubicBezTo>
                    <a:pt x="92966" y="115964"/>
                    <a:pt x="276343" y="0"/>
                    <a:pt x="490070" y="0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5" name="Straight Connector 64"/>
            <p:cNvCxnSpPr>
              <a:cxnSpLocks/>
              <a:stCxn id="16" idx="2"/>
            </p:cNvCxnSpPr>
            <p:nvPr/>
          </p:nvCxnSpPr>
          <p:spPr>
            <a:xfrm flipH="1">
              <a:off x="10110215" y="1749334"/>
              <a:ext cx="119469" cy="165096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 rot="20818536">
              <a:off x="8977659" y="3314823"/>
              <a:ext cx="2504049" cy="2347678"/>
              <a:chOff x="9087728" y="3554900"/>
              <a:chExt cx="2504049" cy="2347678"/>
            </a:xfrm>
          </p:grpSpPr>
          <p:sp>
            <p:nvSpPr>
              <p:cNvPr id="93" name="Flowchart: Decision 92"/>
              <p:cNvSpPr/>
              <p:nvPr/>
            </p:nvSpPr>
            <p:spPr>
              <a:xfrm>
                <a:off x="9087728" y="3554900"/>
                <a:ext cx="2504049" cy="2347678"/>
              </a:xfrm>
              <a:prstGeom prst="flowChartDecision">
                <a:avLst/>
              </a:prstGeom>
              <a:solidFill>
                <a:srgbClr val="FF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0221162" y="3675471"/>
                <a:ext cx="240298" cy="344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9594815" y="3870475"/>
              <a:ext cx="11092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chemeClr val="bg1"/>
                  </a:solidFill>
                </a:rPr>
                <a:t>ম 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80259" y="1157290"/>
            <a:ext cx="1883017" cy="4706641"/>
            <a:chOff x="376476" y="828402"/>
            <a:chExt cx="1883017" cy="4706641"/>
          </a:xfrm>
        </p:grpSpPr>
        <p:sp>
          <p:nvSpPr>
            <p:cNvPr id="13" name="Freeform 12"/>
            <p:cNvSpPr/>
            <p:nvPr/>
          </p:nvSpPr>
          <p:spPr>
            <a:xfrm>
              <a:off x="1032230" y="828402"/>
              <a:ext cx="979451" cy="920932"/>
            </a:xfrm>
            <a:custGeom>
              <a:avLst/>
              <a:gdLst>
                <a:gd name="connsiteX0" fmla="*/ 490070 w 1006053"/>
                <a:gd name="connsiteY0" fmla="*/ 0 h 920932"/>
                <a:gd name="connsiteX1" fmla="*/ 1006053 w 1006053"/>
                <a:gd name="connsiteY1" fmla="*/ 460466 h 920932"/>
                <a:gd name="connsiteX2" fmla="*/ 490070 w 1006053"/>
                <a:gd name="connsiteY2" fmla="*/ 920932 h 920932"/>
                <a:gd name="connsiteX3" fmla="*/ 14636 w 1006053"/>
                <a:gd name="connsiteY3" fmla="*/ 639700 h 920932"/>
                <a:gd name="connsiteX4" fmla="*/ 0 w 1006053"/>
                <a:gd name="connsiteY4" fmla="*/ 597626 h 920932"/>
                <a:gd name="connsiteX5" fmla="*/ 266560 w 1006053"/>
                <a:gd name="connsiteY5" fmla="*/ 597626 h 920932"/>
                <a:gd name="connsiteX6" fmla="*/ 288015 w 1006053"/>
                <a:gd name="connsiteY6" fmla="*/ 623265 h 920932"/>
                <a:gd name="connsiteX7" fmla="*/ 490070 w 1006053"/>
                <a:gd name="connsiteY7" fmla="*/ 690699 h 920932"/>
                <a:gd name="connsiteX8" fmla="*/ 775820 w 1006053"/>
                <a:gd name="connsiteY8" fmla="*/ 460466 h 920932"/>
                <a:gd name="connsiteX9" fmla="*/ 490070 w 1006053"/>
                <a:gd name="connsiteY9" fmla="*/ 230233 h 920932"/>
                <a:gd name="connsiteX10" fmla="*/ 288015 w 1006053"/>
                <a:gd name="connsiteY10" fmla="*/ 297667 h 920932"/>
                <a:gd name="connsiteX11" fmla="*/ 266560 w 1006053"/>
                <a:gd name="connsiteY11" fmla="*/ 323306 h 920932"/>
                <a:gd name="connsiteX12" fmla="*/ 0 w 1006053"/>
                <a:gd name="connsiteY12" fmla="*/ 323306 h 920932"/>
                <a:gd name="connsiteX13" fmla="*/ 14636 w 1006053"/>
                <a:gd name="connsiteY13" fmla="*/ 281232 h 920932"/>
                <a:gd name="connsiteX14" fmla="*/ 490070 w 1006053"/>
                <a:gd name="connsiteY14" fmla="*/ 0 h 920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6053" h="920932">
                  <a:moveTo>
                    <a:pt x="490070" y="0"/>
                  </a:moveTo>
                  <a:cubicBezTo>
                    <a:pt x="775040" y="0"/>
                    <a:pt x="1006053" y="206158"/>
                    <a:pt x="1006053" y="460466"/>
                  </a:cubicBezTo>
                  <a:cubicBezTo>
                    <a:pt x="1006053" y="714774"/>
                    <a:pt x="775040" y="920932"/>
                    <a:pt x="490070" y="920932"/>
                  </a:cubicBezTo>
                  <a:cubicBezTo>
                    <a:pt x="276343" y="920932"/>
                    <a:pt x="92966" y="804968"/>
                    <a:pt x="14636" y="639700"/>
                  </a:cubicBezTo>
                  <a:lnTo>
                    <a:pt x="0" y="597626"/>
                  </a:lnTo>
                  <a:lnTo>
                    <a:pt x="266560" y="597626"/>
                  </a:lnTo>
                  <a:lnTo>
                    <a:pt x="288015" y="623265"/>
                  </a:lnTo>
                  <a:cubicBezTo>
                    <a:pt x="339725" y="664929"/>
                    <a:pt x="411163" y="690699"/>
                    <a:pt x="490070" y="690699"/>
                  </a:cubicBezTo>
                  <a:cubicBezTo>
                    <a:pt x="647885" y="690699"/>
                    <a:pt x="775820" y="587620"/>
                    <a:pt x="775820" y="460466"/>
                  </a:cubicBezTo>
                  <a:cubicBezTo>
                    <a:pt x="775820" y="333312"/>
                    <a:pt x="647885" y="230233"/>
                    <a:pt x="490070" y="230233"/>
                  </a:cubicBezTo>
                  <a:cubicBezTo>
                    <a:pt x="411163" y="230233"/>
                    <a:pt x="339725" y="256003"/>
                    <a:pt x="288015" y="297667"/>
                  </a:cubicBezTo>
                  <a:lnTo>
                    <a:pt x="266560" y="323306"/>
                  </a:lnTo>
                  <a:lnTo>
                    <a:pt x="0" y="323306"/>
                  </a:lnTo>
                  <a:lnTo>
                    <a:pt x="14636" y="281232"/>
                  </a:lnTo>
                  <a:cubicBezTo>
                    <a:pt x="92966" y="115964"/>
                    <a:pt x="276343" y="0"/>
                    <a:pt x="49007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 rot="20663239">
              <a:off x="376476" y="3291796"/>
              <a:ext cx="1883017" cy="2243247"/>
              <a:chOff x="178464" y="3369762"/>
              <a:chExt cx="1883017" cy="2243247"/>
            </a:xfrm>
          </p:grpSpPr>
          <p:sp>
            <p:nvSpPr>
              <p:cNvPr id="98" name="Flowchart: Decision 97"/>
              <p:cNvSpPr/>
              <p:nvPr/>
            </p:nvSpPr>
            <p:spPr>
              <a:xfrm>
                <a:off x="178464" y="3369762"/>
                <a:ext cx="1883017" cy="2243247"/>
              </a:xfrm>
              <a:prstGeom prst="flowChartDecision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999508" y="3508473"/>
                <a:ext cx="273968" cy="2452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7" name="Straight Connector 106"/>
            <p:cNvCxnSpPr/>
            <p:nvPr/>
          </p:nvCxnSpPr>
          <p:spPr>
            <a:xfrm flipH="1">
              <a:off x="1254677" y="1725230"/>
              <a:ext cx="116640" cy="1759139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359" y="3816816"/>
              <a:ext cx="989950" cy="124904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5F08FE-EEE5-4DBC-ABB1-478A69749107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B3C73EF-07DB-4125-8902-6CCC9DF9CCEF}"/>
                </a:ext>
              </a:extLst>
            </p:cNvPr>
            <p:cNvGrpSpPr/>
            <p:nvPr/>
          </p:nvGrpSpPr>
          <p:grpSpPr>
            <a:xfrm>
              <a:off x="1" y="0"/>
              <a:ext cx="12192000" cy="6858000"/>
              <a:chOff x="1" y="0"/>
              <a:chExt cx="12192000" cy="68580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7E57999-1EA8-40BC-A17A-C4C4595A7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0589112" y="232270"/>
                <a:ext cx="1385060" cy="1211868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657009A-DCCA-461E-B143-AD3C432899EF}"/>
                  </a:ext>
                </a:extLst>
              </p:cNvPr>
              <p:cNvSpPr/>
              <p:nvPr/>
            </p:nvSpPr>
            <p:spPr>
              <a:xfrm>
                <a:off x="1" y="0"/>
                <a:ext cx="12192000" cy="6858000"/>
              </a:xfrm>
              <a:prstGeom prst="rect">
                <a:avLst/>
              </a:prstGeom>
              <a:noFill/>
              <a:ln w="133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01F6C0-5899-480D-BACA-E26056735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38165" y="2815268"/>
              <a:ext cx="2224426" cy="330590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7CA4A55-63FD-48A7-A1B6-A608E9517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35041"/>
            <a:stretch/>
          </p:blipFill>
          <p:spPr>
            <a:xfrm>
              <a:off x="213131" y="5883488"/>
              <a:ext cx="11978867" cy="880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445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E3D5DB-33C4-47DC-9752-D9A4C6CC7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D6E3DD1-5A30-4726-869A-9023C72B14EB}"/>
              </a:ext>
            </a:extLst>
          </p:cNvPr>
          <p:cNvSpPr/>
          <p:nvPr/>
        </p:nvSpPr>
        <p:spPr>
          <a:xfrm>
            <a:off x="1730326" y="225084"/>
            <a:ext cx="8257735" cy="1308295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বাহ্যিকতা</a:t>
            </a:r>
            <a:r>
              <a:rPr lang="en-US" sz="4400" dirty="0">
                <a:solidFill>
                  <a:schemeClr val="tx1"/>
                </a:solidFill>
              </a:rPr>
              <a:t> ও </a:t>
            </a:r>
            <a:r>
              <a:rPr lang="en-US" sz="4400" dirty="0" err="1">
                <a:solidFill>
                  <a:schemeClr val="tx1"/>
                </a:solidFill>
              </a:rPr>
              <a:t>হস্তান্তরযোগ্যতা</a:t>
            </a:r>
            <a:r>
              <a:rPr lang="en-US" sz="4400" dirty="0">
                <a:solidFill>
                  <a:schemeClr val="tx1"/>
                </a:solidFill>
              </a:rPr>
              <a:t>  </a:t>
            </a:r>
            <a:r>
              <a:rPr lang="en-US" sz="4400" dirty="0" err="1">
                <a:solidFill>
                  <a:schemeClr val="tx1"/>
                </a:solidFill>
              </a:rPr>
              <a:t>কি</a:t>
            </a:r>
            <a:r>
              <a:rPr lang="en-US" sz="4400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55436-CB2F-483F-86B2-9C6879EFE9ED}"/>
              </a:ext>
            </a:extLst>
          </p:cNvPr>
          <p:cNvSpPr txBox="1"/>
          <p:nvPr/>
        </p:nvSpPr>
        <p:spPr>
          <a:xfrm>
            <a:off x="351693" y="1702191"/>
            <a:ext cx="115355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নিশ্বাস</a:t>
            </a:r>
            <a:r>
              <a:rPr lang="en-US" sz="3200" dirty="0"/>
              <a:t> </a:t>
            </a:r>
            <a:r>
              <a:rPr lang="en-US" sz="3200" dirty="0" err="1"/>
              <a:t>প্রশ্বাসের</a:t>
            </a:r>
            <a:r>
              <a:rPr lang="en-US" sz="3200" dirty="0"/>
              <a:t> </a:t>
            </a:r>
            <a:r>
              <a:rPr lang="en-US" sz="3200" dirty="0" err="1"/>
              <a:t>জন্য</a:t>
            </a:r>
            <a:r>
              <a:rPr lang="en-US" sz="3200" dirty="0"/>
              <a:t> </a:t>
            </a:r>
            <a:r>
              <a:rPr lang="en-US" sz="3200" dirty="0" err="1"/>
              <a:t>মানুষের</a:t>
            </a:r>
            <a:r>
              <a:rPr lang="en-US" sz="3200" dirty="0"/>
              <a:t> </a:t>
            </a:r>
            <a:r>
              <a:rPr lang="en-US" sz="3200" dirty="0" err="1"/>
              <a:t>প্রতিমূহুর্তেই</a:t>
            </a:r>
            <a:r>
              <a:rPr lang="en-US" sz="3200" dirty="0"/>
              <a:t> </a:t>
            </a:r>
            <a:r>
              <a:rPr lang="en-US" sz="3200" dirty="0" err="1"/>
              <a:t>বাতাসের</a:t>
            </a:r>
            <a:r>
              <a:rPr lang="en-US" sz="3200" dirty="0"/>
              <a:t> </a:t>
            </a:r>
            <a:r>
              <a:rPr lang="en-US" sz="3200" dirty="0" err="1"/>
              <a:t>প্রয়োজন</a:t>
            </a:r>
            <a:r>
              <a:rPr lang="en-US" sz="3200" dirty="0"/>
              <a:t> ।</a:t>
            </a:r>
            <a:r>
              <a:rPr lang="en-US" sz="3200" dirty="0" err="1"/>
              <a:t>কিন্তু</a:t>
            </a:r>
            <a:r>
              <a:rPr lang="en-US" sz="3200" dirty="0"/>
              <a:t> </a:t>
            </a:r>
            <a:r>
              <a:rPr lang="en-US" sz="3200" dirty="0" err="1"/>
              <a:t>প্রকৃতিতে</a:t>
            </a:r>
            <a:r>
              <a:rPr lang="en-US" sz="3200" dirty="0"/>
              <a:t> </a:t>
            </a:r>
            <a:r>
              <a:rPr lang="en-US" sz="3200" dirty="0" err="1"/>
              <a:t>বাতাস</a:t>
            </a:r>
            <a:r>
              <a:rPr lang="en-US" sz="3200" dirty="0"/>
              <a:t> </a:t>
            </a:r>
            <a:r>
              <a:rPr lang="en-US" sz="3200" dirty="0" err="1"/>
              <a:t>অফুরন্ত</a:t>
            </a:r>
            <a:r>
              <a:rPr lang="en-US" sz="3200" dirty="0"/>
              <a:t> </a:t>
            </a:r>
            <a:r>
              <a:rPr lang="en-US" sz="3200" dirty="0" err="1"/>
              <a:t>হওয়ায়</a:t>
            </a:r>
            <a:r>
              <a:rPr lang="en-US" sz="3200" dirty="0"/>
              <a:t> </a:t>
            </a:r>
            <a:r>
              <a:rPr lang="en-US" sz="3200" dirty="0" err="1"/>
              <a:t>প্রয়োজনের</a:t>
            </a:r>
            <a:r>
              <a:rPr lang="en-US" sz="3200" dirty="0"/>
              <a:t> </a:t>
            </a:r>
            <a:r>
              <a:rPr lang="en-US" sz="3200" dirty="0" err="1"/>
              <a:t>তুলনায়</a:t>
            </a:r>
            <a:r>
              <a:rPr lang="en-US" sz="3200" dirty="0"/>
              <a:t> </a:t>
            </a:r>
            <a:r>
              <a:rPr lang="en-US" sz="3200" dirty="0" err="1"/>
              <a:t>সরবরাহ</a:t>
            </a:r>
            <a:r>
              <a:rPr lang="en-US" sz="3200" dirty="0"/>
              <a:t> </a:t>
            </a:r>
            <a:r>
              <a:rPr lang="en-US" sz="3200" dirty="0" err="1"/>
              <a:t>বেশি</a:t>
            </a:r>
            <a:r>
              <a:rPr lang="en-US" sz="3200" dirty="0"/>
              <a:t>। </a:t>
            </a:r>
            <a:r>
              <a:rPr lang="en-US" sz="3200" dirty="0" err="1"/>
              <a:t>তাই</a:t>
            </a:r>
            <a:r>
              <a:rPr lang="en-US" sz="3200" dirty="0"/>
              <a:t> </a:t>
            </a:r>
            <a:r>
              <a:rPr lang="en-US" sz="3200" dirty="0" err="1"/>
              <a:t>বাতাসের</a:t>
            </a:r>
            <a:r>
              <a:rPr lang="en-US" sz="3200" dirty="0"/>
              <a:t> </a:t>
            </a:r>
            <a:r>
              <a:rPr lang="en-US" sz="3200" dirty="0" err="1"/>
              <a:t>জন্য</a:t>
            </a:r>
            <a:r>
              <a:rPr lang="en-US" sz="3200" dirty="0"/>
              <a:t> </a:t>
            </a:r>
            <a:r>
              <a:rPr lang="en-US" sz="3200" dirty="0" err="1"/>
              <a:t>মানুষের</a:t>
            </a:r>
            <a:r>
              <a:rPr lang="en-US" sz="3200" dirty="0"/>
              <a:t> </a:t>
            </a:r>
            <a:r>
              <a:rPr lang="en-US" sz="3200" dirty="0" err="1"/>
              <a:t>দাম</a:t>
            </a:r>
            <a:r>
              <a:rPr lang="en-US" sz="3200" dirty="0"/>
              <a:t> </a:t>
            </a:r>
            <a:r>
              <a:rPr lang="en-US" sz="3200" dirty="0" err="1"/>
              <a:t>দিতে</a:t>
            </a:r>
            <a:r>
              <a:rPr lang="en-US" sz="3200" dirty="0"/>
              <a:t> </a:t>
            </a:r>
            <a:r>
              <a:rPr lang="en-US" sz="3200" dirty="0" err="1"/>
              <a:t>হয়না</a:t>
            </a:r>
            <a:r>
              <a:rPr lang="en-US" sz="3200" dirty="0"/>
              <a:t> । </a:t>
            </a:r>
            <a:r>
              <a:rPr lang="en-US" sz="3200" dirty="0" err="1"/>
              <a:t>তাহলে</a:t>
            </a:r>
            <a:r>
              <a:rPr lang="en-US" sz="3200" dirty="0"/>
              <a:t> </a:t>
            </a:r>
            <a:r>
              <a:rPr lang="en-US" sz="3200" dirty="0" err="1"/>
              <a:t>বলতে</a:t>
            </a:r>
            <a:r>
              <a:rPr lang="en-US" sz="3200" dirty="0"/>
              <a:t> </a:t>
            </a:r>
            <a:r>
              <a:rPr lang="en-US" sz="3200" dirty="0" err="1"/>
              <a:t>পারি</a:t>
            </a:r>
            <a:r>
              <a:rPr lang="en-US" sz="3200" dirty="0"/>
              <a:t> </a:t>
            </a:r>
            <a:r>
              <a:rPr lang="en-US" sz="3200" dirty="0" err="1"/>
              <a:t>বাতাসের</a:t>
            </a:r>
            <a:r>
              <a:rPr lang="en-US" sz="3200" dirty="0"/>
              <a:t> </a:t>
            </a:r>
            <a:r>
              <a:rPr lang="en-US" sz="3200" dirty="0" err="1"/>
              <a:t>অপ্রাচুর্য</a:t>
            </a:r>
            <a:r>
              <a:rPr lang="en-US" sz="3200" dirty="0"/>
              <a:t> </a:t>
            </a:r>
            <a:r>
              <a:rPr lang="en-US" sz="3200" dirty="0" err="1"/>
              <a:t>নেই</a:t>
            </a:r>
            <a:r>
              <a:rPr lang="en-US" sz="3200" dirty="0"/>
              <a:t>। </a:t>
            </a:r>
          </a:p>
          <a:p>
            <a:r>
              <a:rPr lang="en-US" sz="3200" dirty="0" err="1"/>
              <a:t>শুধু</a:t>
            </a:r>
            <a:r>
              <a:rPr lang="en-US" sz="3200" dirty="0"/>
              <a:t> </a:t>
            </a:r>
            <a:r>
              <a:rPr lang="en-US" sz="3200" dirty="0" err="1"/>
              <a:t>উপযোগ</a:t>
            </a:r>
            <a:r>
              <a:rPr lang="en-US" sz="3200" dirty="0"/>
              <a:t> ও </a:t>
            </a:r>
            <a:r>
              <a:rPr lang="en-US" sz="3200" dirty="0" err="1"/>
              <a:t>অপ্রাচুর্য</a:t>
            </a:r>
            <a:r>
              <a:rPr lang="en-US" sz="3200" dirty="0"/>
              <a:t> </a:t>
            </a:r>
            <a:r>
              <a:rPr lang="en-US" sz="3200" dirty="0" err="1"/>
              <a:t>থাকলে</a:t>
            </a:r>
            <a:r>
              <a:rPr lang="en-US" sz="3200" dirty="0"/>
              <a:t> </a:t>
            </a:r>
            <a:r>
              <a:rPr lang="en-US" sz="3200" dirty="0" err="1"/>
              <a:t>একটি</a:t>
            </a:r>
            <a:r>
              <a:rPr lang="en-US" sz="3200" dirty="0"/>
              <a:t> </a:t>
            </a:r>
            <a:r>
              <a:rPr lang="en-US" sz="3200" dirty="0" err="1"/>
              <a:t>জিনিস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</a:t>
            </a:r>
            <a:r>
              <a:rPr lang="en-US" sz="3200" dirty="0" err="1"/>
              <a:t>নাও</a:t>
            </a:r>
            <a:r>
              <a:rPr lang="en-US" sz="3200" dirty="0"/>
              <a:t> </a:t>
            </a:r>
            <a:r>
              <a:rPr lang="en-US" sz="3200" dirty="0" err="1"/>
              <a:t>হতে</a:t>
            </a:r>
            <a:r>
              <a:rPr lang="en-US" sz="3200" dirty="0"/>
              <a:t> </a:t>
            </a:r>
            <a:r>
              <a:rPr lang="en-US" sz="3200" dirty="0" err="1"/>
              <a:t>পারে</a:t>
            </a:r>
            <a:r>
              <a:rPr lang="en-US" sz="3200" dirty="0"/>
              <a:t>। </a:t>
            </a:r>
            <a:r>
              <a:rPr lang="en-US" sz="3200" dirty="0" err="1"/>
              <a:t>যেমনঃ</a:t>
            </a:r>
            <a:r>
              <a:rPr lang="en-US" sz="3200" dirty="0"/>
              <a:t> </a:t>
            </a:r>
            <a:r>
              <a:rPr lang="en-US" sz="3200" dirty="0" err="1"/>
              <a:t>স্বাস্থের</a:t>
            </a:r>
            <a:r>
              <a:rPr lang="en-US" sz="3200" dirty="0"/>
              <a:t> </a:t>
            </a:r>
            <a:r>
              <a:rPr lang="en-US" sz="3200" dirty="0" err="1"/>
              <a:t>অপ্রাচুর্য</a:t>
            </a:r>
            <a:r>
              <a:rPr lang="en-US" sz="3200" dirty="0"/>
              <a:t> ও </a:t>
            </a:r>
            <a:r>
              <a:rPr lang="en-US" sz="3200" dirty="0" err="1"/>
              <a:t>উপযোগিতা</a:t>
            </a:r>
            <a:r>
              <a:rPr lang="en-US" sz="3200" dirty="0"/>
              <a:t> </a:t>
            </a:r>
            <a:r>
              <a:rPr lang="en-US" sz="3200" dirty="0" err="1"/>
              <a:t>আছে</a:t>
            </a:r>
            <a:r>
              <a:rPr lang="en-US" sz="3200" dirty="0"/>
              <a:t> </a:t>
            </a:r>
            <a:r>
              <a:rPr lang="en-US" sz="3200" dirty="0" err="1"/>
              <a:t>কিন্ত</a:t>
            </a:r>
            <a:r>
              <a:rPr lang="en-US" sz="3200" dirty="0"/>
              <a:t> </a:t>
            </a:r>
            <a:r>
              <a:rPr lang="en-US" sz="3200" dirty="0" err="1"/>
              <a:t>বাহ্যিকতা</a:t>
            </a:r>
            <a:r>
              <a:rPr lang="en-US" sz="3200" dirty="0"/>
              <a:t> ও </a:t>
            </a:r>
            <a:r>
              <a:rPr lang="en-US" sz="3200" dirty="0" err="1"/>
              <a:t>হস্তান্তরযোগ্যতা</a:t>
            </a:r>
            <a:r>
              <a:rPr lang="en-US" sz="3200" dirty="0"/>
              <a:t> </a:t>
            </a:r>
            <a:r>
              <a:rPr lang="en-US" sz="3200" dirty="0" err="1"/>
              <a:t>না</a:t>
            </a:r>
            <a:r>
              <a:rPr lang="en-US" sz="3200" dirty="0"/>
              <a:t> </a:t>
            </a:r>
            <a:r>
              <a:rPr lang="en-US" sz="3200" dirty="0" err="1"/>
              <a:t>থাকায়</a:t>
            </a:r>
            <a:r>
              <a:rPr lang="en-US" sz="3200" dirty="0"/>
              <a:t> </a:t>
            </a:r>
            <a:r>
              <a:rPr lang="en-US" sz="3200" dirty="0" err="1"/>
              <a:t>একে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</a:t>
            </a:r>
            <a:r>
              <a:rPr lang="en-US" sz="3200" dirty="0" err="1"/>
              <a:t>বলা</a:t>
            </a:r>
            <a:r>
              <a:rPr lang="en-US" sz="3200" dirty="0"/>
              <a:t> </a:t>
            </a:r>
            <a:r>
              <a:rPr lang="en-US" sz="3200" dirty="0" err="1"/>
              <a:t>যাবেনা</a:t>
            </a:r>
            <a:r>
              <a:rPr lang="en-US" sz="3200" dirty="0"/>
              <a:t> ।</a:t>
            </a:r>
            <a:r>
              <a:rPr lang="en-US" sz="3200" dirty="0" err="1"/>
              <a:t>তবে</a:t>
            </a:r>
            <a:r>
              <a:rPr lang="en-US" sz="3200" dirty="0"/>
              <a:t> </a:t>
            </a:r>
            <a:r>
              <a:rPr lang="en-US" sz="3200" dirty="0" err="1"/>
              <a:t>কোনো</a:t>
            </a:r>
            <a:r>
              <a:rPr lang="en-US" sz="3200" dirty="0"/>
              <a:t> </a:t>
            </a:r>
            <a:r>
              <a:rPr lang="en-US" sz="3200" dirty="0" err="1"/>
              <a:t>স্বাস্থ্যবান</a:t>
            </a:r>
            <a:r>
              <a:rPr lang="en-US" sz="3200" dirty="0"/>
              <a:t> </a:t>
            </a:r>
            <a:r>
              <a:rPr lang="en-US" sz="3200" dirty="0" err="1"/>
              <a:t>পুরুষ</a:t>
            </a:r>
            <a:r>
              <a:rPr lang="en-US" sz="3200" dirty="0"/>
              <a:t> </a:t>
            </a:r>
            <a:r>
              <a:rPr lang="en-US" sz="3200" dirty="0" err="1"/>
              <a:t>যখন</a:t>
            </a:r>
            <a:r>
              <a:rPr lang="en-US" sz="3200" dirty="0"/>
              <a:t> ধ </a:t>
            </a:r>
            <a:r>
              <a:rPr lang="en-US" sz="3200" dirty="0" err="1"/>
              <a:t>স্বাস্থ্য</a:t>
            </a:r>
            <a:r>
              <a:rPr lang="en-US" sz="3200" dirty="0"/>
              <a:t> </a:t>
            </a:r>
            <a:r>
              <a:rPr lang="en-US" sz="3200" dirty="0" err="1"/>
              <a:t>প্রদর্শনের</a:t>
            </a:r>
            <a:r>
              <a:rPr lang="en-US" sz="3200" dirty="0"/>
              <a:t> </a:t>
            </a:r>
            <a:r>
              <a:rPr lang="en-US" sz="3200" dirty="0" err="1"/>
              <a:t>মাধ্যমে</a:t>
            </a:r>
            <a:r>
              <a:rPr lang="en-US" sz="3200" dirty="0"/>
              <a:t> </a:t>
            </a:r>
            <a:r>
              <a:rPr lang="en-US" sz="3200" dirty="0" err="1"/>
              <a:t>অর্থ</a:t>
            </a:r>
            <a:r>
              <a:rPr lang="en-US" sz="3200" dirty="0"/>
              <a:t> </a:t>
            </a:r>
            <a:r>
              <a:rPr lang="en-US" sz="3200" dirty="0" err="1"/>
              <a:t>উপার্জন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 </a:t>
            </a:r>
            <a:r>
              <a:rPr lang="en-US" sz="3200" dirty="0" err="1"/>
              <a:t>তখন</a:t>
            </a:r>
            <a:r>
              <a:rPr lang="en-US" sz="3200" dirty="0"/>
              <a:t> </a:t>
            </a:r>
            <a:r>
              <a:rPr lang="en-US" sz="3200" dirty="0" err="1"/>
              <a:t>তার</a:t>
            </a:r>
            <a:r>
              <a:rPr lang="en-US" sz="3200" dirty="0"/>
              <a:t> ঐ </a:t>
            </a:r>
            <a:r>
              <a:rPr lang="en-US" sz="3200" dirty="0" err="1"/>
              <a:t>বিশেষ</a:t>
            </a:r>
            <a:r>
              <a:rPr lang="en-US" sz="3200" dirty="0"/>
              <a:t> </a:t>
            </a:r>
            <a:r>
              <a:rPr lang="en-US" sz="3200" dirty="0" err="1"/>
              <a:t>ধরনের</a:t>
            </a:r>
            <a:r>
              <a:rPr lang="en-US" sz="3200" dirty="0"/>
              <a:t> </a:t>
            </a:r>
            <a:r>
              <a:rPr lang="en-US" sz="3200" dirty="0" err="1"/>
              <a:t>স্বাস্থ্যটি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</a:t>
            </a:r>
            <a:r>
              <a:rPr lang="en-US" sz="3200" dirty="0" err="1"/>
              <a:t>বলে</a:t>
            </a:r>
            <a:r>
              <a:rPr lang="en-US" sz="3200" dirty="0"/>
              <a:t> </a:t>
            </a:r>
            <a:r>
              <a:rPr lang="en-US" sz="3200" dirty="0" err="1"/>
              <a:t>গণ্য</a:t>
            </a:r>
            <a:r>
              <a:rPr lang="en-US" sz="3200" dirty="0"/>
              <a:t> </a:t>
            </a:r>
            <a:r>
              <a:rPr lang="en-US" sz="3200" dirty="0" err="1"/>
              <a:t>হবে</a:t>
            </a:r>
            <a:r>
              <a:rPr lang="en-US" sz="32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10373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0FCA99-06B3-478E-B14E-6CEF21078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FD69A6C-778A-4904-9FF3-63224600A72B}"/>
              </a:ext>
            </a:extLst>
          </p:cNvPr>
          <p:cNvSpPr/>
          <p:nvPr/>
        </p:nvSpPr>
        <p:spPr>
          <a:xfrm>
            <a:off x="3263704" y="337624"/>
            <a:ext cx="5922499" cy="1871004"/>
          </a:xfrm>
          <a:prstGeom prst="cloudCallout">
            <a:avLst>
              <a:gd name="adj1" fmla="val -27004"/>
              <a:gd name="adj2" fmla="val 10686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একক</a:t>
            </a:r>
            <a:r>
              <a:rPr lang="en-US" sz="4800" dirty="0"/>
              <a:t> </a:t>
            </a:r>
            <a:r>
              <a:rPr lang="en-US" sz="4800" dirty="0" err="1"/>
              <a:t>কাজ</a:t>
            </a:r>
            <a:r>
              <a:rPr lang="en-US" sz="4800" dirty="0"/>
              <a:t> </a:t>
            </a: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1B014440-12A3-4DC2-93E8-6C373A337BC2}"/>
              </a:ext>
            </a:extLst>
          </p:cNvPr>
          <p:cNvSpPr/>
          <p:nvPr/>
        </p:nvSpPr>
        <p:spPr>
          <a:xfrm>
            <a:off x="1322363" y="3545059"/>
            <a:ext cx="8285871" cy="170219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জাতীয়</a:t>
            </a:r>
            <a:r>
              <a:rPr lang="en-US" sz="3200" dirty="0"/>
              <a:t> </a:t>
            </a:r>
            <a:r>
              <a:rPr lang="en-US" sz="3200" dirty="0" err="1"/>
              <a:t>সম্পদের</a:t>
            </a:r>
            <a:r>
              <a:rPr lang="en-US" sz="3200" dirty="0"/>
              <a:t> </a:t>
            </a:r>
            <a:r>
              <a:rPr lang="en-US" sz="3200" dirty="0" err="1"/>
              <a:t>ধারণা</a:t>
            </a:r>
            <a:r>
              <a:rPr lang="en-US" sz="3200" dirty="0"/>
              <a:t> </a:t>
            </a:r>
            <a:r>
              <a:rPr lang="en-US" sz="3200" dirty="0" err="1"/>
              <a:t>ব্যাখ্যা</a:t>
            </a:r>
            <a:r>
              <a:rPr lang="en-US" sz="3200" dirty="0"/>
              <a:t> </a:t>
            </a:r>
            <a:r>
              <a:rPr lang="en-US" sz="3200" dirty="0" err="1"/>
              <a:t>কর</a:t>
            </a:r>
            <a:r>
              <a:rPr lang="en-US" sz="3200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28712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6FF90F-0573-4ACC-8C36-2E5276DB4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16CA13EF-9E63-4A15-BC47-6FAAE3C6D959}"/>
              </a:ext>
            </a:extLst>
          </p:cNvPr>
          <p:cNvSpPr/>
          <p:nvPr/>
        </p:nvSpPr>
        <p:spPr>
          <a:xfrm>
            <a:off x="1786596" y="2076"/>
            <a:ext cx="8060788" cy="122389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সম্পদের</a:t>
            </a:r>
            <a:r>
              <a:rPr lang="en-US" sz="4800" dirty="0"/>
              <a:t> </a:t>
            </a:r>
            <a:r>
              <a:rPr lang="en-US" sz="4800" dirty="0" err="1"/>
              <a:t>শ্রেণিবিভাগ</a:t>
            </a:r>
            <a:r>
              <a:rPr lang="en-US" sz="48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6AD964-1652-404A-BE33-127EECE93659}"/>
              </a:ext>
            </a:extLst>
          </p:cNvPr>
          <p:cNvSpPr/>
          <p:nvPr/>
        </p:nvSpPr>
        <p:spPr>
          <a:xfrm>
            <a:off x="4610028" y="1586135"/>
            <a:ext cx="3221501" cy="161426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ব্যক্তিগত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61D7F-FC0A-4B55-8610-03484EED9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236" y="1617786"/>
            <a:ext cx="3221501" cy="167867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B88519-50D8-43E8-9568-44F195F5CC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2887" y="1617786"/>
            <a:ext cx="2737999" cy="161426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B84B4B-8330-4BDC-9114-E4C769F95EE6}"/>
              </a:ext>
            </a:extLst>
          </p:cNvPr>
          <p:cNvSpPr txBox="1"/>
          <p:nvPr/>
        </p:nvSpPr>
        <p:spPr>
          <a:xfrm>
            <a:off x="407964" y="4455384"/>
            <a:ext cx="9594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ব্যাক্তিগত</a:t>
            </a:r>
            <a:r>
              <a:rPr lang="en-US" sz="3200" dirty="0"/>
              <a:t> </a:t>
            </a:r>
            <a:r>
              <a:rPr lang="en-US" sz="3200" dirty="0" err="1"/>
              <a:t>মালিকানাধীন</a:t>
            </a:r>
            <a:r>
              <a:rPr lang="en-US" sz="3200" dirty="0"/>
              <a:t> </a:t>
            </a:r>
            <a:r>
              <a:rPr lang="en-US" sz="3200" dirty="0" err="1"/>
              <a:t>জায়গা</a:t>
            </a:r>
            <a:r>
              <a:rPr lang="en-US" sz="3200" dirty="0"/>
              <a:t> – </a:t>
            </a:r>
            <a:r>
              <a:rPr lang="en-US" sz="3200" dirty="0" err="1"/>
              <a:t>জমি</a:t>
            </a:r>
            <a:r>
              <a:rPr lang="en-US" sz="3200" dirty="0"/>
              <a:t>, </a:t>
            </a:r>
            <a:r>
              <a:rPr lang="en-US" sz="3200" dirty="0" err="1"/>
              <a:t>বাড়িঘর</a:t>
            </a:r>
            <a:r>
              <a:rPr lang="en-US" sz="3200" dirty="0"/>
              <a:t> ,</a:t>
            </a:r>
            <a:r>
              <a:rPr lang="en-US" sz="3200" dirty="0" err="1"/>
              <a:t>কলকারখানা,অর্থসম্পদ</a:t>
            </a:r>
            <a:r>
              <a:rPr lang="en-US" sz="3200" dirty="0"/>
              <a:t> ,</a:t>
            </a:r>
            <a:r>
              <a:rPr lang="en-US" sz="3200" dirty="0" err="1"/>
              <a:t>গাড়ি</a:t>
            </a:r>
            <a:r>
              <a:rPr lang="en-US" sz="3200" dirty="0"/>
              <a:t> ,</a:t>
            </a:r>
            <a:r>
              <a:rPr lang="en-US" sz="3200" dirty="0" err="1"/>
              <a:t>দ্রব্যসামগ্রী</a:t>
            </a:r>
            <a:r>
              <a:rPr lang="en-US" sz="3200" dirty="0"/>
              <a:t> </a:t>
            </a:r>
            <a:r>
              <a:rPr lang="en-US" sz="3200" dirty="0" err="1"/>
              <a:t>ইত্যাদি</a:t>
            </a:r>
            <a:r>
              <a:rPr lang="en-US" sz="3200" dirty="0"/>
              <a:t> </a:t>
            </a:r>
            <a:r>
              <a:rPr lang="en-US" sz="3200" dirty="0" err="1"/>
              <a:t>ব্যক্তিগত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।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27E199-51E9-4A84-A358-A6FA8F7F5740}"/>
              </a:ext>
            </a:extLst>
          </p:cNvPr>
          <p:cNvSpPr txBox="1"/>
          <p:nvPr/>
        </p:nvSpPr>
        <p:spPr>
          <a:xfrm>
            <a:off x="811236" y="3330041"/>
            <a:ext cx="2766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টাকা</a:t>
            </a:r>
            <a:r>
              <a:rPr lang="en-US" sz="3200" b="1" dirty="0"/>
              <a:t> </a:t>
            </a:r>
            <a:r>
              <a:rPr lang="en-US" sz="3200" b="1" dirty="0" err="1"/>
              <a:t>পয়সা</a:t>
            </a:r>
            <a:r>
              <a:rPr lang="en-US" sz="3200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D1EBC2-6F60-4BCD-BD8B-BAD6B2F03432}"/>
              </a:ext>
            </a:extLst>
          </p:cNvPr>
          <p:cNvSpPr txBox="1"/>
          <p:nvPr/>
        </p:nvSpPr>
        <p:spPr>
          <a:xfrm>
            <a:off x="8422888" y="3330041"/>
            <a:ext cx="2316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জমি,বাড়ি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6175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43200" y="3353458"/>
            <a:ext cx="8190411" cy="836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CADC25-1384-4674-BB0C-3C99D9846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CBD6D3-FCFB-4519-B8CB-DCE375C95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0264" y="1004886"/>
            <a:ext cx="2952750" cy="170756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848BCE-43B3-411F-A902-0869190DE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327" y="791252"/>
            <a:ext cx="2952750" cy="20222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8DE5D4-EBF4-4DA7-8A16-DEBA33549568}"/>
              </a:ext>
            </a:extLst>
          </p:cNvPr>
          <p:cNvSpPr/>
          <p:nvPr/>
        </p:nvSpPr>
        <p:spPr>
          <a:xfrm>
            <a:off x="3742006" y="892343"/>
            <a:ext cx="3601329" cy="19211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একান্ত</a:t>
            </a:r>
            <a:r>
              <a:rPr lang="en-US" sz="3200" dirty="0"/>
              <a:t> </a:t>
            </a:r>
            <a:r>
              <a:rPr lang="en-US" sz="3200" dirty="0" err="1"/>
              <a:t>ব্যক্তিগত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CE190-2848-4422-A66D-22EFDED27D28}"/>
              </a:ext>
            </a:extLst>
          </p:cNvPr>
          <p:cNvSpPr txBox="1"/>
          <p:nvPr/>
        </p:nvSpPr>
        <p:spPr>
          <a:xfrm>
            <a:off x="492326" y="4225998"/>
            <a:ext cx="10100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নিজস্ব</a:t>
            </a:r>
            <a:r>
              <a:rPr lang="en-US" sz="3200" dirty="0"/>
              <a:t> </a:t>
            </a:r>
            <a:r>
              <a:rPr lang="en-US" sz="3200" dirty="0" err="1"/>
              <a:t>প্রতিভা,ব্যক্তির</a:t>
            </a:r>
            <a:r>
              <a:rPr lang="en-US" sz="3200" dirty="0"/>
              <a:t> </a:t>
            </a:r>
            <a:r>
              <a:rPr lang="en-US" sz="3200" dirty="0" err="1"/>
              <a:t>দক্ষতা</a:t>
            </a:r>
            <a:r>
              <a:rPr lang="en-US" sz="3200" dirty="0"/>
              <a:t> </a:t>
            </a:r>
            <a:r>
              <a:rPr lang="en-US" sz="3200" dirty="0" err="1"/>
              <a:t>ইত্যাদি</a:t>
            </a:r>
            <a:r>
              <a:rPr lang="en-US" sz="3200" dirty="0"/>
              <a:t> </a:t>
            </a:r>
            <a:r>
              <a:rPr lang="en-US" sz="3200" dirty="0" err="1"/>
              <a:t>যদিও</a:t>
            </a:r>
            <a:r>
              <a:rPr lang="en-US" sz="3200" dirty="0"/>
              <a:t> </a:t>
            </a:r>
            <a:r>
              <a:rPr lang="en-US" sz="3200" dirty="0" err="1"/>
              <a:t>হস্তান্তরযোগ্য</a:t>
            </a:r>
            <a:r>
              <a:rPr lang="en-US" sz="3200" dirty="0"/>
              <a:t> </a:t>
            </a:r>
            <a:r>
              <a:rPr lang="en-US" sz="3200" dirty="0" err="1"/>
              <a:t>নয়</a:t>
            </a:r>
            <a:r>
              <a:rPr lang="en-US" sz="3200" dirty="0"/>
              <a:t> ,</a:t>
            </a:r>
            <a:r>
              <a:rPr lang="en-US" sz="3200" dirty="0" err="1"/>
              <a:t>কিন্তু</a:t>
            </a:r>
            <a:r>
              <a:rPr lang="en-US" sz="3200" dirty="0"/>
              <a:t> </a:t>
            </a:r>
            <a:r>
              <a:rPr lang="en-US" sz="3200" dirty="0" err="1"/>
              <a:t>ব্যক্তি</a:t>
            </a:r>
            <a:r>
              <a:rPr lang="en-US" sz="3200" dirty="0"/>
              <a:t> </a:t>
            </a:r>
            <a:r>
              <a:rPr lang="en-US" sz="3200" dirty="0" err="1"/>
              <a:t>এগুলো</a:t>
            </a:r>
            <a:r>
              <a:rPr lang="en-US" sz="3200" dirty="0"/>
              <a:t> </a:t>
            </a:r>
            <a:r>
              <a:rPr lang="en-US" sz="3200" dirty="0" err="1"/>
              <a:t>ব্যবহার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</a:t>
            </a:r>
            <a:r>
              <a:rPr lang="en-US" sz="3200" dirty="0" err="1"/>
              <a:t>সৃষ্টি</a:t>
            </a:r>
            <a:r>
              <a:rPr lang="en-US" sz="3200" dirty="0"/>
              <a:t> </a:t>
            </a:r>
            <a:r>
              <a:rPr lang="en-US" sz="3200" dirty="0" err="1"/>
              <a:t>করতে</a:t>
            </a:r>
            <a:r>
              <a:rPr lang="en-US" sz="3200" dirty="0"/>
              <a:t> </a:t>
            </a:r>
            <a:r>
              <a:rPr lang="en-US" sz="3200" dirty="0" err="1"/>
              <a:t>পারে</a:t>
            </a:r>
            <a:r>
              <a:rPr lang="en-US" sz="3200" dirty="0"/>
              <a:t> । </a:t>
            </a:r>
            <a:r>
              <a:rPr lang="en-US" sz="3200" dirty="0" err="1"/>
              <a:t>তাই</a:t>
            </a:r>
            <a:r>
              <a:rPr lang="en-US" sz="3200" dirty="0"/>
              <a:t> </a:t>
            </a:r>
            <a:r>
              <a:rPr lang="en-US" sz="3200" dirty="0" err="1"/>
              <a:t>এগুলি</a:t>
            </a:r>
            <a:r>
              <a:rPr lang="en-US" sz="3200" dirty="0"/>
              <a:t> </a:t>
            </a:r>
            <a:r>
              <a:rPr lang="en-US" sz="3200" dirty="0" err="1"/>
              <a:t>একান্ত</a:t>
            </a:r>
            <a:r>
              <a:rPr lang="en-US" sz="3200" dirty="0"/>
              <a:t> </a:t>
            </a:r>
            <a:r>
              <a:rPr lang="en-US" sz="3200" dirty="0" err="1"/>
              <a:t>ব্যক্তিগত</a:t>
            </a:r>
            <a:r>
              <a:rPr lang="en-US" sz="3200" dirty="0"/>
              <a:t> </a:t>
            </a:r>
            <a:r>
              <a:rPr lang="en-US" sz="3200" dirty="0" err="1"/>
              <a:t>সম্পদের</a:t>
            </a:r>
            <a:r>
              <a:rPr lang="en-US" sz="3200" dirty="0"/>
              <a:t> </a:t>
            </a:r>
            <a:r>
              <a:rPr lang="en-US" sz="3200" dirty="0" err="1"/>
              <a:t>অন্তর্ভূক্ত</a:t>
            </a:r>
            <a:r>
              <a:rPr lang="en-US" sz="3200" dirty="0"/>
              <a:t> 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076017-30CB-4B48-ACED-FC312832F663}"/>
              </a:ext>
            </a:extLst>
          </p:cNvPr>
          <p:cNvSpPr txBox="1"/>
          <p:nvPr/>
        </p:nvSpPr>
        <p:spPr>
          <a:xfrm>
            <a:off x="716677" y="3052320"/>
            <a:ext cx="272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গান</a:t>
            </a:r>
            <a:r>
              <a:rPr lang="en-US" sz="3200" dirty="0"/>
              <a:t> </a:t>
            </a:r>
            <a:r>
              <a:rPr lang="en-US" sz="3200" dirty="0" err="1"/>
              <a:t>গাওয়া</a:t>
            </a:r>
            <a:r>
              <a:rPr lang="en-US" sz="32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647DF-9B55-42E0-9993-5F065C254EC0}"/>
              </a:ext>
            </a:extLst>
          </p:cNvPr>
          <p:cNvSpPr txBox="1"/>
          <p:nvPr/>
        </p:nvSpPr>
        <p:spPr>
          <a:xfrm>
            <a:off x="8196775" y="2867191"/>
            <a:ext cx="250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শিক্ষকতা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786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H="1">
            <a:off x="8125097" y="5394960"/>
            <a:ext cx="365760" cy="613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21977" y="16459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5F3AAC9-0AF8-4E7B-9652-9FE1FCDF8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916771-3799-415E-8A6E-E33080E78173}"/>
              </a:ext>
            </a:extLst>
          </p:cNvPr>
          <p:cNvSpPr/>
          <p:nvPr/>
        </p:nvSpPr>
        <p:spPr>
          <a:xfrm>
            <a:off x="3116999" y="434089"/>
            <a:ext cx="5373858" cy="829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সমষ্টিগত</a:t>
            </a:r>
            <a:r>
              <a:rPr lang="en-US" sz="4400" dirty="0"/>
              <a:t> </a:t>
            </a:r>
            <a:r>
              <a:rPr lang="en-US" sz="4400" dirty="0" err="1"/>
              <a:t>সম্পদ</a:t>
            </a:r>
            <a:r>
              <a:rPr lang="en-US" sz="4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B18AC-3222-4E5D-8A03-378D2AB003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11097"/>
          <a:stretch/>
        </p:blipFill>
        <p:spPr>
          <a:xfrm>
            <a:off x="992483" y="1465135"/>
            <a:ext cx="4249031" cy="160972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3C14ED-B666-4202-BF8A-E4F21CB5F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4949" y="1465135"/>
            <a:ext cx="4120296" cy="160972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5EFA76-E68E-4C46-B26D-4380285C3B53}"/>
              </a:ext>
            </a:extLst>
          </p:cNvPr>
          <p:cNvSpPr txBox="1"/>
          <p:nvPr/>
        </p:nvSpPr>
        <p:spPr>
          <a:xfrm>
            <a:off x="1842867" y="3098863"/>
            <a:ext cx="205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পার্ক</a:t>
            </a:r>
            <a:r>
              <a:rPr lang="en-US" sz="36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8F922D-3D60-459B-A498-26F3E13275A6}"/>
              </a:ext>
            </a:extLst>
          </p:cNvPr>
          <p:cNvSpPr txBox="1"/>
          <p:nvPr/>
        </p:nvSpPr>
        <p:spPr>
          <a:xfrm>
            <a:off x="7379509" y="3129642"/>
            <a:ext cx="2222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হাসপাতাল</a:t>
            </a:r>
            <a:r>
              <a:rPr lang="en-US" sz="3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EFE340-CA50-4236-987D-7391A512D885}"/>
              </a:ext>
            </a:extLst>
          </p:cNvPr>
          <p:cNvSpPr txBox="1"/>
          <p:nvPr/>
        </p:nvSpPr>
        <p:spPr>
          <a:xfrm>
            <a:off x="366940" y="3865371"/>
            <a:ext cx="97491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সমাজের</a:t>
            </a:r>
            <a:r>
              <a:rPr lang="en-US" sz="3200" dirty="0"/>
              <a:t> </a:t>
            </a:r>
            <a:r>
              <a:rPr lang="en-US" sz="3200" dirty="0" err="1"/>
              <a:t>সকলে</a:t>
            </a:r>
            <a:r>
              <a:rPr lang="en-US" sz="3200" dirty="0"/>
              <a:t> </a:t>
            </a:r>
            <a:r>
              <a:rPr lang="en-US" sz="3200" dirty="0" err="1"/>
              <a:t>সম্মিলিতভাবে</a:t>
            </a:r>
            <a:r>
              <a:rPr lang="en-US" sz="3200" dirty="0"/>
              <a:t> </a:t>
            </a:r>
            <a:r>
              <a:rPr lang="en-US" sz="3200" dirty="0" err="1"/>
              <a:t>যে</a:t>
            </a:r>
            <a:r>
              <a:rPr lang="en-US" sz="3200" dirty="0"/>
              <a:t> </a:t>
            </a:r>
            <a:r>
              <a:rPr lang="en-US" sz="3200" dirty="0" err="1"/>
              <a:t>সকল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</a:t>
            </a:r>
            <a:r>
              <a:rPr lang="en-US" sz="3200" dirty="0" err="1"/>
              <a:t>ভোগ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 </a:t>
            </a:r>
            <a:r>
              <a:rPr lang="en-US" sz="3200" dirty="0" err="1"/>
              <a:t>সেগুলি</a:t>
            </a:r>
            <a:r>
              <a:rPr lang="en-US" sz="3200" dirty="0"/>
              <a:t> </a:t>
            </a:r>
            <a:r>
              <a:rPr lang="en-US" sz="3200" dirty="0" err="1"/>
              <a:t>সমষ্টিগত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। </a:t>
            </a:r>
            <a:r>
              <a:rPr lang="en-US" sz="3200" dirty="0" err="1"/>
              <a:t>সকল</a:t>
            </a:r>
            <a:r>
              <a:rPr lang="en-US" sz="3200" dirty="0"/>
              <a:t> </a:t>
            </a:r>
            <a:r>
              <a:rPr lang="en-US" sz="3200" dirty="0" err="1"/>
              <a:t>নাগরিকের</a:t>
            </a:r>
            <a:r>
              <a:rPr lang="en-US" sz="3200" dirty="0"/>
              <a:t> </a:t>
            </a:r>
            <a:r>
              <a:rPr lang="en-US" sz="3200" dirty="0" err="1"/>
              <a:t>সমান</a:t>
            </a:r>
            <a:r>
              <a:rPr lang="en-US" sz="3200" dirty="0"/>
              <a:t> </a:t>
            </a:r>
            <a:r>
              <a:rPr lang="en-US" sz="3200" dirty="0" err="1"/>
              <a:t>অধিকার</a:t>
            </a:r>
            <a:r>
              <a:rPr lang="en-US" sz="3200" dirty="0"/>
              <a:t> </a:t>
            </a:r>
            <a:r>
              <a:rPr lang="en-US" sz="3200" dirty="0" err="1"/>
              <a:t>থাকে</a:t>
            </a:r>
            <a:r>
              <a:rPr lang="en-US" sz="3200" dirty="0"/>
              <a:t>। </a:t>
            </a:r>
            <a:r>
              <a:rPr lang="en-US" sz="3200" dirty="0" err="1"/>
              <a:t>যেমনঃ</a:t>
            </a:r>
            <a:r>
              <a:rPr lang="en-US" sz="3200" dirty="0"/>
              <a:t>- </a:t>
            </a:r>
            <a:r>
              <a:rPr lang="en-US" sz="3200" dirty="0" err="1"/>
              <a:t>রাস্তাঘাট</a:t>
            </a:r>
            <a:r>
              <a:rPr lang="en-US" sz="3200" dirty="0"/>
              <a:t>, </a:t>
            </a:r>
            <a:r>
              <a:rPr lang="en-US" sz="3200" dirty="0" err="1"/>
              <a:t>হাসপাতাল</a:t>
            </a:r>
            <a:r>
              <a:rPr lang="en-US" sz="3200" dirty="0"/>
              <a:t> , </a:t>
            </a:r>
            <a:r>
              <a:rPr lang="en-US" sz="3200" dirty="0" err="1"/>
              <a:t>পার্ক</a:t>
            </a:r>
            <a:r>
              <a:rPr lang="en-US" sz="3200" dirty="0"/>
              <a:t> </a:t>
            </a:r>
            <a:r>
              <a:rPr lang="en-US" sz="3200" dirty="0" err="1"/>
              <a:t>এবং</a:t>
            </a:r>
            <a:r>
              <a:rPr lang="en-US" sz="3200" dirty="0"/>
              <a:t> </a:t>
            </a:r>
            <a:r>
              <a:rPr lang="en-US" sz="3200" dirty="0" err="1"/>
              <a:t>প্রাকৃতিক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64674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00500F-A751-4E90-B04B-0BC30E013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BED0DB-FF9F-463A-BA1B-14343FD68D7C}"/>
              </a:ext>
            </a:extLst>
          </p:cNvPr>
          <p:cNvSpPr/>
          <p:nvPr/>
        </p:nvSpPr>
        <p:spPr>
          <a:xfrm>
            <a:off x="3291840" y="464234"/>
            <a:ext cx="4979963" cy="6611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জাতীয়</a:t>
            </a:r>
            <a:r>
              <a:rPr lang="en-US" sz="4400" dirty="0"/>
              <a:t> </a:t>
            </a:r>
            <a:r>
              <a:rPr lang="en-US" sz="4400" dirty="0" err="1"/>
              <a:t>সম্পদ</a:t>
            </a:r>
            <a:r>
              <a:rPr lang="en-US" sz="4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624FC-4D4E-4BB9-AB25-DD07412115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-1193" t="2689" r="1193" b="19213"/>
          <a:stretch/>
        </p:blipFill>
        <p:spPr>
          <a:xfrm>
            <a:off x="914400" y="1125415"/>
            <a:ext cx="3460652" cy="19564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113066-1A77-4DD4-81EA-E8C4F72D381A}"/>
              </a:ext>
            </a:extLst>
          </p:cNvPr>
          <p:cNvSpPr txBox="1"/>
          <p:nvPr/>
        </p:nvSpPr>
        <p:spPr>
          <a:xfrm>
            <a:off x="1237957" y="3114544"/>
            <a:ext cx="227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আবিষ্কার</a:t>
            </a:r>
            <a:r>
              <a:rPr lang="en-US" sz="32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3B48A-0EBC-4FAD-A912-17BDC810C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4979" y="1285744"/>
            <a:ext cx="3460652" cy="179610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9BEBEC-26AA-4AC2-9B21-C1C5399BB98F}"/>
              </a:ext>
            </a:extLst>
          </p:cNvPr>
          <p:cNvSpPr txBox="1"/>
          <p:nvPr/>
        </p:nvSpPr>
        <p:spPr>
          <a:xfrm>
            <a:off x="7315200" y="3191377"/>
            <a:ext cx="227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ডাক্তার</a:t>
            </a:r>
            <a:r>
              <a:rPr lang="en-US" sz="3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828A17-68B6-42F2-BCE6-8DA6211D27A2}"/>
              </a:ext>
            </a:extLst>
          </p:cNvPr>
          <p:cNvSpPr txBox="1"/>
          <p:nvPr/>
        </p:nvSpPr>
        <p:spPr>
          <a:xfrm>
            <a:off x="379828" y="3885680"/>
            <a:ext cx="94534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রাষ্টের</a:t>
            </a:r>
            <a:r>
              <a:rPr lang="en-US" sz="3200" dirty="0"/>
              <a:t> </a:t>
            </a:r>
            <a:r>
              <a:rPr lang="en-US" sz="3200" dirty="0" err="1"/>
              <a:t>সকল</a:t>
            </a:r>
            <a:r>
              <a:rPr lang="en-US" sz="3200" dirty="0"/>
              <a:t> </a:t>
            </a:r>
            <a:r>
              <a:rPr lang="en-US" sz="3200" dirty="0" err="1"/>
              <a:t>নাগরিকের</a:t>
            </a:r>
            <a:r>
              <a:rPr lang="en-US" sz="3200" dirty="0"/>
              <a:t> </a:t>
            </a:r>
            <a:r>
              <a:rPr lang="en-US" sz="3200" dirty="0" err="1"/>
              <a:t>ব্যক্তিগত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ও </a:t>
            </a:r>
            <a:r>
              <a:rPr lang="en-US" sz="3200" dirty="0" err="1"/>
              <a:t>সমাজের</a:t>
            </a:r>
            <a:r>
              <a:rPr lang="en-US" sz="3200" dirty="0"/>
              <a:t> </a:t>
            </a:r>
            <a:r>
              <a:rPr lang="en-US" sz="3200" dirty="0" err="1"/>
              <a:t>সমষ্টিগত</a:t>
            </a:r>
            <a:r>
              <a:rPr lang="en-US" sz="3200" dirty="0"/>
              <a:t> </a:t>
            </a:r>
            <a:r>
              <a:rPr lang="en-US" sz="3200" dirty="0" err="1"/>
              <a:t>সম্পদকে</a:t>
            </a:r>
            <a:r>
              <a:rPr lang="en-US" sz="3200" dirty="0"/>
              <a:t> </a:t>
            </a:r>
            <a:r>
              <a:rPr lang="en-US" sz="3200" dirty="0" err="1"/>
              <a:t>একসাথে</a:t>
            </a:r>
            <a:r>
              <a:rPr lang="en-US" sz="3200" dirty="0"/>
              <a:t> </a:t>
            </a:r>
            <a:r>
              <a:rPr lang="en-US" sz="3200" dirty="0" err="1"/>
              <a:t>জাতীয়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</a:t>
            </a:r>
            <a:r>
              <a:rPr lang="en-US" sz="3200" dirty="0" err="1"/>
              <a:t>বলে</a:t>
            </a:r>
            <a:r>
              <a:rPr lang="en-US" sz="3200" dirty="0"/>
              <a:t> । </a:t>
            </a:r>
            <a:r>
              <a:rPr lang="en-US" sz="3200" dirty="0" err="1"/>
              <a:t>নাগরিকের</a:t>
            </a:r>
            <a:r>
              <a:rPr lang="en-US" sz="3200" dirty="0"/>
              <a:t> </a:t>
            </a:r>
            <a:r>
              <a:rPr lang="en-US" sz="3200" dirty="0" err="1"/>
              <a:t>গুনবাচক</a:t>
            </a:r>
            <a:r>
              <a:rPr lang="en-US" sz="3200" dirty="0"/>
              <a:t> </a:t>
            </a:r>
            <a:r>
              <a:rPr lang="en-US" sz="3200" dirty="0" err="1"/>
              <a:t>বৈশিষ্ট্য</a:t>
            </a:r>
            <a:r>
              <a:rPr lang="en-US" sz="3200" dirty="0"/>
              <a:t> </a:t>
            </a:r>
            <a:r>
              <a:rPr lang="en-US" sz="3200" dirty="0" err="1"/>
              <a:t>যেমনঃ</a:t>
            </a:r>
            <a:r>
              <a:rPr lang="en-US" sz="3200" dirty="0"/>
              <a:t> </a:t>
            </a:r>
            <a:r>
              <a:rPr lang="en-US" sz="3200" dirty="0" err="1"/>
              <a:t>কর্মদক্ষতা</a:t>
            </a:r>
            <a:r>
              <a:rPr lang="en-US" sz="3200" dirty="0"/>
              <a:t>, </a:t>
            </a:r>
            <a:r>
              <a:rPr lang="en-US" sz="3200" dirty="0" err="1"/>
              <a:t>উদ্ভাবনী</a:t>
            </a:r>
            <a:r>
              <a:rPr lang="en-US" sz="3200" dirty="0"/>
              <a:t> </a:t>
            </a:r>
            <a:r>
              <a:rPr lang="en-US" sz="3200" dirty="0" err="1"/>
              <a:t>শক্তি</a:t>
            </a:r>
            <a:r>
              <a:rPr lang="en-US" sz="3200" dirty="0"/>
              <a:t> </a:t>
            </a:r>
            <a:r>
              <a:rPr lang="en-US" sz="3200" dirty="0" err="1"/>
              <a:t>ইত্যাদি</a:t>
            </a:r>
            <a:r>
              <a:rPr lang="en-US" sz="32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6866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E03A21-5EAB-4C82-BA50-766CE13D3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BA162B-02F6-4953-8A7C-17F8BA264BB5}"/>
              </a:ext>
            </a:extLst>
          </p:cNvPr>
          <p:cNvSpPr/>
          <p:nvPr/>
        </p:nvSpPr>
        <p:spPr>
          <a:xfrm>
            <a:off x="3472375" y="262673"/>
            <a:ext cx="5247249" cy="1041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আন্তর্জাতিক</a:t>
            </a:r>
            <a:r>
              <a:rPr lang="en-US" sz="4400" dirty="0"/>
              <a:t> </a:t>
            </a:r>
            <a:r>
              <a:rPr lang="en-US" sz="4400" dirty="0" err="1"/>
              <a:t>সম্পদ</a:t>
            </a:r>
            <a:r>
              <a:rPr lang="en-US" sz="4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9245A-2F5E-4633-8A75-9F6926126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723" y="1503704"/>
            <a:ext cx="4403188" cy="174307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DACF39-A97A-4854-B0D5-784B2D07B872}"/>
              </a:ext>
            </a:extLst>
          </p:cNvPr>
          <p:cNvSpPr txBox="1"/>
          <p:nvPr/>
        </p:nvSpPr>
        <p:spPr>
          <a:xfrm>
            <a:off x="1615439" y="3371849"/>
            <a:ext cx="1856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সাগর</a:t>
            </a:r>
            <a:r>
              <a:rPr lang="en-US" sz="32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E310E-438A-451D-BE29-2F4A70638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853" y="1575140"/>
            <a:ext cx="4037428" cy="179670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0233EF-0D15-42A1-B831-7F434D1A4344}"/>
              </a:ext>
            </a:extLst>
          </p:cNvPr>
          <p:cNvSpPr txBox="1"/>
          <p:nvPr/>
        </p:nvSpPr>
        <p:spPr>
          <a:xfrm>
            <a:off x="7015091" y="3371848"/>
            <a:ext cx="241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বিমান</a:t>
            </a:r>
            <a:r>
              <a:rPr lang="en-US" sz="3200" dirty="0"/>
              <a:t> </a:t>
            </a:r>
            <a:r>
              <a:rPr lang="en-US" sz="3200" dirty="0" err="1"/>
              <a:t>পথ</a:t>
            </a:r>
            <a:r>
              <a:rPr lang="en-US" sz="32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764BDC-B947-4CE1-B260-4E862794879F}"/>
              </a:ext>
            </a:extLst>
          </p:cNvPr>
          <p:cNvSpPr txBox="1"/>
          <p:nvPr/>
        </p:nvSpPr>
        <p:spPr>
          <a:xfrm>
            <a:off x="351692" y="3985618"/>
            <a:ext cx="102553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কোনো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</a:t>
            </a:r>
            <a:r>
              <a:rPr lang="en-US" sz="3200" dirty="0" err="1"/>
              <a:t>আছে</a:t>
            </a:r>
            <a:r>
              <a:rPr lang="en-US" sz="3200" dirty="0"/>
              <a:t> ,</a:t>
            </a:r>
            <a:r>
              <a:rPr lang="en-US" sz="3200" dirty="0" err="1"/>
              <a:t>যা</a:t>
            </a:r>
            <a:r>
              <a:rPr lang="en-US" sz="3200" dirty="0"/>
              <a:t> </a:t>
            </a:r>
            <a:r>
              <a:rPr lang="en-US" sz="3200" dirty="0" err="1"/>
              <a:t>বিশেষ</a:t>
            </a:r>
            <a:r>
              <a:rPr lang="en-US" sz="3200" dirty="0"/>
              <a:t> </a:t>
            </a:r>
            <a:r>
              <a:rPr lang="en-US" sz="3200" dirty="0" err="1"/>
              <a:t>কোনো</a:t>
            </a:r>
            <a:r>
              <a:rPr lang="en-US" sz="3200" dirty="0"/>
              <a:t> </a:t>
            </a:r>
            <a:r>
              <a:rPr lang="en-US" sz="3200" dirty="0" err="1"/>
              <a:t>রাষ্ট্রের</a:t>
            </a:r>
            <a:r>
              <a:rPr lang="en-US" sz="3200" dirty="0"/>
              <a:t> </a:t>
            </a:r>
            <a:r>
              <a:rPr lang="en-US" sz="3200" dirty="0" err="1"/>
              <a:t>মালকানাধীন</a:t>
            </a:r>
            <a:r>
              <a:rPr lang="en-US" sz="3200" dirty="0"/>
              <a:t> </a:t>
            </a:r>
            <a:r>
              <a:rPr lang="en-US" sz="3200" dirty="0" err="1"/>
              <a:t>নয়</a:t>
            </a:r>
            <a:r>
              <a:rPr lang="en-US" sz="3200" dirty="0"/>
              <a:t> ।</a:t>
            </a:r>
            <a:r>
              <a:rPr lang="en-US" sz="3200" dirty="0" err="1"/>
              <a:t>বিশ্বের</a:t>
            </a:r>
            <a:r>
              <a:rPr lang="en-US" sz="3200" dirty="0"/>
              <a:t> </a:t>
            </a:r>
            <a:r>
              <a:rPr lang="en-US" sz="3200" dirty="0" err="1"/>
              <a:t>সকল</a:t>
            </a:r>
            <a:r>
              <a:rPr lang="en-US" sz="3200" dirty="0"/>
              <a:t> </a:t>
            </a:r>
            <a:r>
              <a:rPr lang="en-US" sz="3200" dirty="0" err="1"/>
              <a:t>জাতিই</a:t>
            </a:r>
            <a:r>
              <a:rPr lang="en-US" sz="3200" dirty="0"/>
              <a:t> </a:t>
            </a:r>
            <a:r>
              <a:rPr lang="en-US" sz="3200" dirty="0" err="1"/>
              <a:t>সেগুলো</a:t>
            </a:r>
            <a:r>
              <a:rPr lang="en-US" sz="3200" dirty="0"/>
              <a:t> </a:t>
            </a:r>
            <a:r>
              <a:rPr lang="en-US" sz="3200" dirty="0" err="1"/>
              <a:t>ভোগ</a:t>
            </a:r>
            <a:r>
              <a:rPr lang="en-US" sz="3200" dirty="0"/>
              <a:t> </a:t>
            </a:r>
            <a:r>
              <a:rPr lang="en-US" sz="3200" dirty="0" err="1"/>
              <a:t>করতে</a:t>
            </a:r>
            <a:r>
              <a:rPr lang="en-US" sz="3200" dirty="0"/>
              <a:t> </a:t>
            </a:r>
            <a:r>
              <a:rPr lang="en-US" sz="3200" dirty="0" err="1"/>
              <a:t>পারে</a:t>
            </a:r>
            <a:r>
              <a:rPr lang="en-US" sz="3200" dirty="0"/>
              <a:t> ।</a:t>
            </a:r>
            <a:r>
              <a:rPr lang="en-US" sz="3200" dirty="0" err="1"/>
              <a:t>এগুলোকে</a:t>
            </a:r>
            <a:r>
              <a:rPr lang="en-US" sz="3200" dirty="0"/>
              <a:t> </a:t>
            </a:r>
            <a:r>
              <a:rPr lang="en-US" sz="3200" dirty="0" err="1"/>
              <a:t>আন্তর্জাতিক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</a:t>
            </a:r>
            <a:r>
              <a:rPr lang="en-US" sz="3200" dirty="0" err="1"/>
              <a:t>বলে</a:t>
            </a:r>
            <a:r>
              <a:rPr lang="en-US" sz="3200" dirty="0"/>
              <a:t>। </a:t>
            </a:r>
            <a:r>
              <a:rPr lang="en-US" sz="3200" dirty="0" err="1"/>
              <a:t>সাগর</a:t>
            </a:r>
            <a:r>
              <a:rPr lang="en-US" sz="3200" dirty="0"/>
              <a:t>- </a:t>
            </a:r>
            <a:r>
              <a:rPr lang="en-US" sz="3200" dirty="0" err="1"/>
              <a:t>মাহাসাগর</a:t>
            </a:r>
            <a:r>
              <a:rPr lang="en-US" sz="3200" dirty="0"/>
              <a:t>, </a:t>
            </a:r>
            <a:r>
              <a:rPr lang="en-US" sz="3200" dirty="0" err="1"/>
              <a:t>পেটেন্টবিহীন</a:t>
            </a:r>
            <a:r>
              <a:rPr lang="en-US" sz="3200" dirty="0"/>
              <a:t> </a:t>
            </a:r>
            <a:r>
              <a:rPr lang="en-US" sz="3200" dirty="0" err="1"/>
              <a:t>বৈজ্ঞানিক</a:t>
            </a:r>
            <a:r>
              <a:rPr lang="en-US" sz="3200" dirty="0"/>
              <a:t> </a:t>
            </a:r>
            <a:r>
              <a:rPr lang="en-US" sz="3200" dirty="0" err="1"/>
              <a:t>আবিষ্কার</a:t>
            </a:r>
            <a:r>
              <a:rPr lang="en-US" sz="3200" dirty="0"/>
              <a:t> </a:t>
            </a:r>
            <a:r>
              <a:rPr lang="en-US" sz="3200" dirty="0" err="1"/>
              <a:t>ইত্যাদি</a:t>
            </a:r>
            <a:r>
              <a:rPr lang="en-US" sz="3200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12902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917004-2B4F-456F-8851-862737C08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62075C2-742A-4B62-A29C-CF684BBF9245}"/>
              </a:ext>
            </a:extLst>
          </p:cNvPr>
          <p:cNvSpPr/>
          <p:nvPr/>
        </p:nvSpPr>
        <p:spPr>
          <a:xfrm>
            <a:off x="2377441" y="323557"/>
            <a:ext cx="7315200" cy="136456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জাতীয়</a:t>
            </a:r>
            <a:r>
              <a:rPr lang="en-US" sz="4800" dirty="0"/>
              <a:t> </a:t>
            </a:r>
            <a:r>
              <a:rPr lang="en-US" sz="4800" dirty="0" err="1"/>
              <a:t>সম্পদের</a:t>
            </a:r>
            <a:r>
              <a:rPr lang="en-US" sz="4800" dirty="0"/>
              <a:t> </a:t>
            </a:r>
            <a:r>
              <a:rPr lang="en-US" sz="4800" dirty="0" err="1"/>
              <a:t>উৎস</a:t>
            </a:r>
            <a:r>
              <a:rPr lang="en-US" sz="4800" dirty="0"/>
              <a:t>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4589444-46E2-4434-86F1-B8137EB162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98111"/>
              </p:ext>
            </p:extLst>
          </p:nvPr>
        </p:nvGraphicFramePr>
        <p:xfrm>
          <a:off x="1717823" y="1842868"/>
          <a:ext cx="8128000" cy="3760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653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5ACF26-824D-4419-A920-B2E2E017D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075ACF26-824D-4419-A920-B2E2E017D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075ACF26-824D-4419-A920-B2E2E017D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C781BA-5393-4474-911D-DD37DA8E6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1FC781BA-5393-4474-911D-DD37DA8E6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FC781BA-5393-4474-911D-DD37DA8E6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8EFEF4-68C1-49B7-B8D0-D59BDC9BA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4D8EFEF4-68C1-49B7-B8D0-D59BDC9BA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4D8EFEF4-68C1-49B7-B8D0-D59BDC9BA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60DDD9-F7F5-4A58-9C42-8199955A6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0660DDD9-F7F5-4A58-9C42-8199955A6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0660DDD9-F7F5-4A58-9C42-8199955A6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1AE40F-DD36-4452-9C2F-75A406993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F51AE40F-DD36-4452-9C2F-75A406993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F51AE40F-DD36-4452-9C2F-75A406993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2410E3-2B12-4C79-A454-077E32C70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382410E3-2B12-4C79-A454-077E32C70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382410E3-2B12-4C79-A454-077E32C70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F080FE-07AE-48AF-B87D-F852EBD7A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21F080FE-07AE-48AF-B87D-F852EBD7A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21F080FE-07AE-48AF-B87D-F852EBD7A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86A861-D6D9-4B42-BFCA-95340EAA4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3B86A861-D6D9-4B42-BFCA-95340EAA4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3B86A861-D6D9-4B42-BFCA-95340EAA4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207CB6-0FB5-4193-91A0-7C55051A5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99207CB6-0FB5-4193-91A0-7C55051A5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99207CB6-0FB5-4193-91A0-7C55051A5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55446B-266D-468F-B4B5-F433E65A7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F955446B-266D-468F-B4B5-F433E65A7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F955446B-266D-468F-B4B5-F433E65A7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875AEF-975E-4E99-BD96-BEB57B3FE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74875AEF-975E-4E99-BD96-BEB57B3FE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74875AEF-975E-4E99-BD96-BEB57B3FE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E8A15-0461-4581-AA25-A9CEC2BA2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875CCB7-E2D8-4FDE-BB4A-13B16980D543}"/>
              </a:ext>
            </a:extLst>
          </p:cNvPr>
          <p:cNvSpPr/>
          <p:nvPr/>
        </p:nvSpPr>
        <p:spPr>
          <a:xfrm>
            <a:off x="2926080" y="281354"/>
            <a:ext cx="5613009" cy="1716259"/>
          </a:xfrm>
          <a:prstGeom prst="wedgeEllipseCallout">
            <a:avLst>
              <a:gd name="adj1" fmla="val -25293"/>
              <a:gd name="adj2" fmla="val 14036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দলীয়</a:t>
            </a:r>
            <a:r>
              <a:rPr lang="en-US" sz="4800" dirty="0"/>
              <a:t> </a:t>
            </a:r>
            <a:r>
              <a:rPr lang="en-US" sz="4800" dirty="0" err="1"/>
              <a:t>কাজ</a:t>
            </a:r>
            <a:r>
              <a:rPr lang="en-US" sz="4800" dirty="0"/>
              <a:t> 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3689BB7C-FECD-4A6E-B9E2-1BE2105B5D00}"/>
              </a:ext>
            </a:extLst>
          </p:cNvPr>
          <p:cNvSpPr/>
          <p:nvPr/>
        </p:nvSpPr>
        <p:spPr>
          <a:xfrm>
            <a:off x="1153552" y="3629465"/>
            <a:ext cx="8553156" cy="189913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জাতীয়</a:t>
            </a:r>
            <a:r>
              <a:rPr lang="en-US" sz="3200" dirty="0"/>
              <a:t> </a:t>
            </a:r>
            <a:r>
              <a:rPr lang="en-US" sz="3200" dirty="0" err="1"/>
              <a:t>সম্পদের</a:t>
            </a:r>
            <a:r>
              <a:rPr lang="en-US" sz="3200" dirty="0"/>
              <a:t> </a:t>
            </a:r>
            <a:r>
              <a:rPr lang="en-US" sz="3200" dirty="0" err="1"/>
              <a:t>উৎস</a:t>
            </a:r>
            <a:r>
              <a:rPr lang="en-US" sz="3200" dirty="0"/>
              <a:t> </a:t>
            </a:r>
            <a:r>
              <a:rPr lang="en-US" sz="3200" dirty="0" err="1"/>
              <a:t>দুটির</a:t>
            </a:r>
            <a:r>
              <a:rPr lang="en-US" sz="3200" dirty="0"/>
              <a:t> </a:t>
            </a:r>
            <a:r>
              <a:rPr lang="en-US" sz="3200" dirty="0" err="1"/>
              <a:t>বর্নণা</a:t>
            </a:r>
            <a:r>
              <a:rPr lang="en-US" sz="3200" dirty="0"/>
              <a:t> </a:t>
            </a:r>
            <a:r>
              <a:rPr lang="en-US" sz="3200" dirty="0" err="1"/>
              <a:t>দাও</a:t>
            </a:r>
            <a:r>
              <a:rPr lang="en-US" sz="3200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94390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2D9CB8-5504-4CDC-AFF0-10FEC8803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474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EB9EF4-A320-442A-BA22-9C281D05FED3}"/>
              </a:ext>
            </a:extLst>
          </p:cNvPr>
          <p:cNvSpPr/>
          <p:nvPr/>
        </p:nvSpPr>
        <p:spPr>
          <a:xfrm>
            <a:off x="309489" y="422031"/>
            <a:ext cx="10494499" cy="9566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জাতীয়</a:t>
            </a:r>
            <a:r>
              <a:rPr lang="en-US" sz="4800" dirty="0"/>
              <a:t> </a:t>
            </a:r>
            <a:r>
              <a:rPr lang="en-US" sz="4800" dirty="0" err="1"/>
              <a:t>সম্পদের</a:t>
            </a:r>
            <a:r>
              <a:rPr lang="en-US" sz="4800" dirty="0"/>
              <a:t> </a:t>
            </a:r>
            <a:r>
              <a:rPr lang="en-US" sz="4800" dirty="0" err="1"/>
              <a:t>সংরক্ষণ</a:t>
            </a:r>
            <a:r>
              <a:rPr lang="en-US" sz="4800" dirty="0"/>
              <a:t> ও </a:t>
            </a:r>
            <a:r>
              <a:rPr lang="en-US" sz="4800" dirty="0" err="1"/>
              <a:t>অপচয়রোধ</a:t>
            </a:r>
            <a:r>
              <a:rPr lang="en-US" sz="4800" dirty="0"/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2C8579-C43C-42AE-B200-BB57619FBF52}"/>
              </a:ext>
            </a:extLst>
          </p:cNvPr>
          <p:cNvSpPr/>
          <p:nvPr/>
        </p:nvSpPr>
        <p:spPr>
          <a:xfrm>
            <a:off x="618978" y="4665197"/>
            <a:ext cx="3981157" cy="9566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(ক) </a:t>
            </a:r>
            <a:r>
              <a:rPr lang="en-US" sz="3200" dirty="0" err="1"/>
              <a:t>ব্যক্তিগত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054B5A-5481-4265-AB60-DC0D1A18C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978" y="1726808"/>
            <a:ext cx="3981157" cy="265879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E54761-0D8E-43EE-938E-C6BE59DBA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0062" y="1459521"/>
            <a:ext cx="5745335" cy="265879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88F5E6-2859-4106-893A-E30F5D213635}"/>
              </a:ext>
            </a:extLst>
          </p:cNvPr>
          <p:cNvSpPr/>
          <p:nvPr/>
        </p:nvSpPr>
        <p:spPr>
          <a:xfrm>
            <a:off x="5997526" y="4385603"/>
            <a:ext cx="4346917" cy="1012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(খ) </a:t>
            </a:r>
            <a:r>
              <a:rPr lang="en-US" sz="3200" dirty="0" err="1"/>
              <a:t>সমষ্টিগত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1221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43054" y="313508"/>
            <a:ext cx="2801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পরিচিতি</a:t>
            </a:r>
            <a:r>
              <a:rPr lang="en-US" sz="4800" dirty="0"/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103" y="3271753"/>
            <a:ext cx="54030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হাছিনা</a:t>
            </a:r>
            <a:r>
              <a:rPr lang="en-US" sz="3200" b="1" dirty="0"/>
              <a:t> </a:t>
            </a:r>
            <a:r>
              <a:rPr lang="en-US" sz="3200" b="1" dirty="0" err="1"/>
              <a:t>মমতাজ</a:t>
            </a:r>
            <a:r>
              <a:rPr lang="en-US" sz="3200" b="1" dirty="0"/>
              <a:t> </a:t>
            </a:r>
          </a:p>
          <a:p>
            <a:r>
              <a:rPr lang="en-US" sz="3200" b="1" dirty="0" err="1"/>
              <a:t>সহকারী</a:t>
            </a:r>
            <a:r>
              <a:rPr lang="en-US" sz="3200" b="1" dirty="0"/>
              <a:t> </a:t>
            </a:r>
            <a:r>
              <a:rPr lang="en-US" sz="3200" b="1" dirty="0" err="1"/>
              <a:t>প্রধান</a:t>
            </a:r>
            <a:r>
              <a:rPr lang="en-US" sz="3200" b="1" dirty="0"/>
              <a:t> </a:t>
            </a:r>
            <a:r>
              <a:rPr lang="en-US" sz="3200" b="1" dirty="0" err="1"/>
              <a:t>শিক্ষক</a:t>
            </a:r>
            <a:r>
              <a:rPr lang="en-US" sz="3200" b="1" dirty="0"/>
              <a:t> </a:t>
            </a:r>
          </a:p>
          <a:p>
            <a:r>
              <a:rPr lang="en-US" sz="3200" b="1" dirty="0" err="1"/>
              <a:t>রাজা</a:t>
            </a:r>
            <a:r>
              <a:rPr lang="en-US" sz="3200" b="1" dirty="0"/>
              <a:t> </a:t>
            </a:r>
            <a:r>
              <a:rPr lang="en-US" sz="3200" b="1" dirty="0" err="1"/>
              <a:t>জিসি</a:t>
            </a:r>
            <a:r>
              <a:rPr lang="en-US" sz="3200" b="1" dirty="0"/>
              <a:t> </a:t>
            </a:r>
            <a:r>
              <a:rPr lang="en-US" sz="3200" b="1" dirty="0" err="1"/>
              <a:t>হাইস্কুল,সিলেট</a:t>
            </a:r>
            <a:r>
              <a:rPr lang="en-US" sz="3200" b="1" dirty="0"/>
              <a:t> ।</a:t>
            </a:r>
          </a:p>
          <a:p>
            <a:r>
              <a:rPr lang="en-US" sz="3200" b="1" dirty="0" err="1"/>
              <a:t>ইমেইল</a:t>
            </a:r>
            <a:r>
              <a:rPr lang="en-US" sz="3200" b="1" dirty="0"/>
              <a:t>-</a:t>
            </a:r>
          </a:p>
          <a:p>
            <a:r>
              <a:rPr lang="en-US" sz="3200" b="1" dirty="0"/>
              <a:t>hasinalovely76@gmail.com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9" y="877219"/>
            <a:ext cx="1484895" cy="2064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510996" y="3070951"/>
            <a:ext cx="53857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বাংলাদেশ</a:t>
            </a:r>
            <a:r>
              <a:rPr lang="en-US" sz="3200" b="1" dirty="0"/>
              <a:t> ও </a:t>
            </a:r>
            <a:r>
              <a:rPr lang="en-US" sz="3200" b="1" dirty="0" err="1"/>
              <a:t>বিশ্বপরিচয়</a:t>
            </a:r>
            <a:r>
              <a:rPr lang="en-US" sz="3200" b="1" dirty="0"/>
              <a:t> </a:t>
            </a:r>
          </a:p>
          <a:p>
            <a:r>
              <a:rPr lang="en-US" sz="3200" b="1" dirty="0" err="1"/>
              <a:t>নবমঃ</a:t>
            </a:r>
            <a:r>
              <a:rPr lang="en-US" sz="3200" b="1" dirty="0"/>
              <a:t> –</a:t>
            </a:r>
            <a:r>
              <a:rPr lang="en-US" sz="3200" b="1" dirty="0" err="1"/>
              <a:t>দশম</a:t>
            </a:r>
            <a:r>
              <a:rPr lang="en-US" sz="3200" b="1" dirty="0"/>
              <a:t> </a:t>
            </a:r>
            <a:r>
              <a:rPr lang="en-US" sz="3200" b="1" dirty="0" err="1"/>
              <a:t>শ্রেণি</a:t>
            </a:r>
            <a:endParaRPr lang="en-US" sz="3200" b="1" dirty="0"/>
          </a:p>
          <a:p>
            <a:r>
              <a:rPr lang="en-US" sz="3200" b="1" dirty="0" err="1"/>
              <a:t>অধ্যায়ঃ-জাতীয়</a:t>
            </a:r>
            <a:r>
              <a:rPr lang="en-US" sz="3200" b="1" dirty="0"/>
              <a:t>  </a:t>
            </a:r>
            <a:r>
              <a:rPr lang="en-US" sz="3200" b="1" dirty="0" err="1"/>
              <a:t>সম্পদ</a:t>
            </a:r>
            <a:r>
              <a:rPr lang="en-US" sz="3200" b="1" dirty="0"/>
              <a:t> ও </a:t>
            </a:r>
            <a:r>
              <a:rPr lang="en-US" sz="3200" b="1" dirty="0" err="1"/>
              <a:t>অর্থনৈতিক</a:t>
            </a:r>
            <a:r>
              <a:rPr lang="en-US" sz="3200" b="1" dirty="0"/>
              <a:t> </a:t>
            </a:r>
            <a:r>
              <a:rPr lang="en-US" sz="3200" b="1" dirty="0" err="1"/>
              <a:t>ব্যবস্থা</a:t>
            </a:r>
            <a:r>
              <a:rPr lang="en-US" sz="3200" b="1" dirty="0"/>
              <a:t>  </a:t>
            </a:r>
          </a:p>
          <a:p>
            <a:r>
              <a:rPr lang="en-US" sz="3200" b="1" dirty="0" err="1"/>
              <a:t>সময়ঃ</a:t>
            </a:r>
            <a:r>
              <a:rPr lang="en-US" sz="3200" b="1" dirty="0"/>
              <a:t>- ৫০ </a:t>
            </a:r>
            <a:r>
              <a:rPr lang="en-US" sz="3200" b="1" dirty="0" err="1"/>
              <a:t>মিনিট</a:t>
            </a:r>
            <a:r>
              <a:rPr lang="en-US" sz="3200" b="1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r="23059"/>
          <a:stretch/>
        </p:blipFill>
        <p:spPr>
          <a:xfrm>
            <a:off x="5681003" y="1144505"/>
            <a:ext cx="829993" cy="5413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A8B07E-54D3-4A09-A04E-E8FD2D8C3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8635" y="1285182"/>
            <a:ext cx="1513532" cy="19467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D6555F-9EAA-4AED-94E9-41A33E763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92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1F65BB-735C-4C2D-8462-B48D9CD83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49211-6C3B-4344-8B15-DE63557D0B80}"/>
              </a:ext>
            </a:extLst>
          </p:cNvPr>
          <p:cNvSpPr/>
          <p:nvPr/>
        </p:nvSpPr>
        <p:spPr>
          <a:xfrm>
            <a:off x="4346916" y="281354"/>
            <a:ext cx="2968283" cy="9566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মূল্যায়ন</a:t>
            </a:r>
            <a:r>
              <a:rPr lang="en-US" sz="48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CC19D-27FF-49F9-829B-EC234A9C19F8}"/>
              </a:ext>
            </a:extLst>
          </p:cNvPr>
          <p:cNvSpPr txBox="1"/>
          <p:nvPr/>
        </p:nvSpPr>
        <p:spPr>
          <a:xfrm>
            <a:off x="1997612" y="1520784"/>
            <a:ext cx="876417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নিন্মের</a:t>
            </a:r>
            <a:r>
              <a:rPr lang="en-US" sz="3200" dirty="0"/>
              <a:t> </a:t>
            </a:r>
            <a:r>
              <a:rPr lang="en-US" sz="3200" dirty="0" err="1"/>
              <a:t>প্রশ্নগুলির</a:t>
            </a:r>
            <a:r>
              <a:rPr lang="en-US" sz="3200" dirty="0"/>
              <a:t> </a:t>
            </a:r>
            <a:r>
              <a:rPr lang="en-US" sz="3200" dirty="0" err="1"/>
              <a:t>সংক্ষেপে</a:t>
            </a:r>
            <a:r>
              <a:rPr lang="en-US" sz="3200" dirty="0"/>
              <a:t> </a:t>
            </a:r>
            <a:r>
              <a:rPr lang="en-US" sz="3200" dirty="0" err="1"/>
              <a:t>উত্তর</a:t>
            </a:r>
            <a:r>
              <a:rPr lang="en-US" sz="3200" dirty="0"/>
              <a:t> </a:t>
            </a:r>
            <a:r>
              <a:rPr lang="en-US" sz="3200" dirty="0" err="1"/>
              <a:t>দাও</a:t>
            </a:r>
            <a:r>
              <a:rPr lang="en-US" sz="3200" dirty="0"/>
              <a:t>—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/>
              <a:t>সম্পদ</a:t>
            </a:r>
            <a:r>
              <a:rPr lang="en-US" sz="3200" dirty="0"/>
              <a:t> </a:t>
            </a:r>
            <a:r>
              <a:rPr lang="en-US" sz="3200" dirty="0" err="1"/>
              <a:t>কাকে</a:t>
            </a:r>
            <a:r>
              <a:rPr lang="en-US" sz="3200" dirty="0"/>
              <a:t> </a:t>
            </a:r>
            <a:r>
              <a:rPr lang="en-US" sz="3200" dirty="0" err="1"/>
              <a:t>বলে</a:t>
            </a:r>
            <a:r>
              <a:rPr lang="en-US" sz="3200" dirty="0"/>
              <a:t>? 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</a:t>
            </a:r>
            <a:r>
              <a:rPr lang="en-US" sz="3200" dirty="0" err="1"/>
              <a:t>কত</a:t>
            </a:r>
            <a:r>
              <a:rPr lang="en-US" sz="3200" dirty="0"/>
              <a:t> </a:t>
            </a:r>
            <a:r>
              <a:rPr lang="en-US" sz="3200" dirty="0" err="1"/>
              <a:t>প্রকার</a:t>
            </a:r>
            <a:r>
              <a:rPr lang="en-US" sz="3200" dirty="0"/>
              <a:t> 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err="1"/>
              <a:t>অপ্রাচুর্য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err="1"/>
              <a:t>উপযোগ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err="1"/>
              <a:t>আন্তর্জাতিক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</a:t>
            </a:r>
            <a:r>
              <a:rPr lang="en-US" sz="3200" dirty="0" err="1"/>
              <a:t>কাকে</a:t>
            </a:r>
            <a:r>
              <a:rPr lang="en-US" sz="3200" dirty="0"/>
              <a:t> </a:t>
            </a:r>
            <a:r>
              <a:rPr lang="en-US" sz="3200" dirty="0" err="1"/>
              <a:t>বলে</a:t>
            </a:r>
            <a:r>
              <a:rPr lang="en-US" sz="3200" dirty="0"/>
              <a:t> 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err="1"/>
              <a:t>জাতীয়</a:t>
            </a:r>
            <a:r>
              <a:rPr lang="en-US" sz="3200" dirty="0"/>
              <a:t> </a:t>
            </a:r>
            <a:r>
              <a:rPr lang="en-US" sz="3200" dirty="0" err="1"/>
              <a:t>সম্পদের</a:t>
            </a:r>
            <a:r>
              <a:rPr lang="en-US" sz="3200" dirty="0"/>
              <a:t> </a:t>
            </a:r>
            <a:r>
              <a:rPr lang="en-US" sz="3200" dirty="0" err="1"/>
              <a:t>উৎস</a:t>
            </a:r>
            <a:r>
              <a:rPr lang="en-US" sz="3200" dirty="0"/>
              <a:t> </a:t>
            </a:r>
            <a:r>
              <a:rPr lang="en-US" sz="3200" dirty="0" err="1"/>
              <a:t>কয়টি</a:t>
            </a:r>
            <a:r>
              <a:rPr lang="en-US" sz="3200" dirty="0"/>
              <a:t> ?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err="1"/>
              <a:t>সমষ্টিগত</a:t>
            </a:r>
            <a:r>
              <a:rPr lang="en-US" sz="3200" dirty="0"/>
              <a:t> </a:t>
            </a:r>
            <a:r>
              <a:rPr lang="en-US" sz="3200" dirty="0" err="1"/>
              <a:t>সম্পদের</a:t>
            </a:r>
            <a:r>
              <a:rPr lang="en-US" sz="3200" dirty="0"/>
              <a:t> </a:t>
            </a:r>
            <a:r>
              <a:rPr lang="en-US" sz="3200" dirty="0" err="1"/>
              <a:t>কয়টি</a:t>
            </a:r>
            <a:r>
              <a:rPr lang="en-US" sz="3200" dirty="0"/>
              <a:t> </a:t>
            </a:r>
            <a:r>
              <a:rPr lang="en-US" sz="3200" dirty="0" err="1"/>
              <a:t>উদাহরণ</a:t>
            </a:r>
            <a:r>
              <a:rPr lang="en-US" sz="3200" dirty="0"/>
              <a:t> </a:t>
            </a:r>
            <a:r>
              <a:rPr lang="en-US" sz="3200" dirty="0" err="1"/>
              <a:t>দাও</a:t>
            </a:r>
            <a:r>
              <a:rPr lang="en-US" sz="3200" dirty="0"/>
              <a:t>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2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835C6D-CD53-41AD-9AC3-9C534E83E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CAC7A12D-8228-47B2-B742-3CF66000F90C}"/>
              </a:ext>
            </a:extLst>
          </p:cNvPr>
          <p:cNvSpPr/>
          <p:nvPr/>
        </p:nvSpPr>
        <p:spPr>
          <a:xfrm>
            <a:off x="1195753" y="3587262"/>
            <a:ext cx="9270607" cy="2080185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বাংলাদেশের</a:t>
            </a:r>
            <a:r>
              <a:rPr lang="en-US" sz="3200" dirty="0"/>
              <a:t> </a:t>
            </a:r>
            <a:r>
              <a:rPr lang="en-US" sz="3200" dirty="0" err="1"/>
              <a:t>জাতীয়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</a:t>
            </a:r>
            <a:r>
              <a:rPr lang="en-US" sz="3200" dirty="0" err="1"/>
              <a:t>সংরক্ষণে</a:t>
            </a:r>
            <a:r>
              <a:rPr lang="en-US" sz="3200" dirty="0"/>
              <a:t> </a:t>
            </a:r>
            <a:r>
              <a:rPr lang="en-US" sz="3200" dirty="0" err="1"/>
              <a:t>রাষ্ট্রের</a:t>
            </a:r>
            <a:r>
              <a:rPr lang="en-US" sz="3200" dirty="0"/>
              <a:t> </a:t>
            </a:r>
            <a:r>
              <a:rPr lang="en-US" sz="3200" dirty="0" err="1"/>
              <a:t>করণীয়</a:t>
            </a:r>
            <a:r>
              <a:rPr lang="en-US" sz="3200" dirty="0"/>
              <a:t> </a:t>
            </a:r>
            <a:r>
              <a:rPr lang="en-US" sz="3200" dirty="0" err="1"/>
              <a:t>সমূহ</a:t>
            </a:r>
            <a:r>
              <a:rPr lang="en-US" sz="3200" dirty="0"/>
              <a:t> </a:t>
            </a:r>
            <a:r>
              <a:rPr lang="en-US" sz="3200" dirty="0" err="1"/>
              <a:t>ব্যাখ্যা</a:t>
            </a:r>
            <a:r>
              <a:rPr lang="en-US" sz="3200" dirty="0"/>
              <a:t> </a:t>
            </a:r>
            <a:r>
              <a:rPr lang="en-US" sz="3200" dirty="0" err="1"/>
              <a:t>কর</a:t>
            </a:r>
            <a:r>
              <a:rPr lang="en-US" sz="3200" dirty="0"/>
              <a:t>। 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501CEDE0-0A1D-4C9F-AC58-2762DAE7404B}"/>
              </a:ext>
            </a:extLst>
          </p:cNvPr>
          <p:cNvSpPr/>
          <p:nvPr/>
        </p:nvSpPr>
        <p:spPr>
          <a:xfrm>
            <a:off x="2883877" y="351692"/>
            <a:ext cx="5458264" cy="2602523"/>
          </a:xfrm>
          <a:prstGeom prst="cloudCallout">
            <a:avLst>
              <a:gd name="adj1" fmla="val -40905"/>
              <a:gd name="adj2" fmla="val 74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বাড়ির</a:t>
            </a:r>
            <a:r>
              <a:rPr lang="en-US" sz="4800" dirty="0"/>
              <a:t> </a:t>
            </a:r>
            <a:r>
              <a:rPr lang="en-US" sz="4800" dirty="0" err="1"/>
              <a:t>কাজ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8798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3378" y="2183711"/>
            <a:ext cx="39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F313B9-0B20-493E-A877-B2ECB1517442}"/>
              </a:ext>
            </a:extLst>
          </p:cNvPr>
          <p:cNvSpPr txBox="1"/>
          <p:nvPr/>
        </p:nvSpPr>
        <p:spPr>
          <a:xfrm>
            <a:off x="3703322" y="3013501"/>
            <a:ext cx="4785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সবাইকে</a:t>
            </a:r>
            <a:r>
              <a:rPr lang="en-US" sz="4800" dirty="0"/>
              <a:t> </a:t>
            </a:r>
            <a:r>
              <a:rPr lang="en-US" sz="4800" dirty="0" err="1"/>
              <a:t>ধন্যবাদ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8228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5ABEA3-EF70-4B60-9E6F-5B9B662BE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348922-0CDB-43D1-B322-816653CDDC3C}"/>
              </a:ext>
            </a:extLst>
          </p:cNvPr>
          <p:cNvSpPr txBox="1"/>
          <p:nvPr/>
        </p:nvSpPr>
        <p:spPr>
          <a:xfrm>
            <a:off x="2593144" y="267286"/>
            <a:ext cx="7005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নিচের</a:t>
            </a:r>
            <a:r>
              <a:rPr lang="en-US" sz="4400" dirty="0"/>
              <a:t> </a:t>
            </a:r>
            <a:r>
              <a:rPr lang="en-US" sz="4400" dirty="0" err="1"/>
              <a:t>ছবিগুলো</a:t>
            </a:r>
            <a:r>
              <a:rPr lang="en-US" sz="4400" dirty="0"/>
              <a:t> </a:t>
            </a:r>
            <a:r>
              <a:rPr lang="en-US" sz="4400" dirty="0" err="1"/>
              <a:t>লক্ষ্য</a:t>
            </a:r>
            <a:r>
              <a:rPr lang="en-US" sz="4400" dirty="0"/>
              <a:t> </a:t>
            </a:r>
            <a:r>
              <a:rPr lang="en-US" sz="4400" dirty="0" err="1"/>
              <a:t>কর</a:t>
            </a:r>
            <a:r>
              <a:rPr lang="en-US" sz="4400" dirty="0"/>
              <a:t> 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FF53C-66E2-47FE-8FB4-80EDF1025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538" y="1067615"/>
            <a:ext cx="2954216" cy="191748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921E5D-623E-43B2-8BB4-780EBED935C6}"/>
              </a:ext>
            </a:extLst>
          </p:cNvPr>
          <p:cNvSpPr txBox="1"/>
          <p:nvPr/>
        </p:nvSpPr>
        <p:spPr>
          <a:xfrm>
            <a:off x="306411" y="2879630"/>
            <a:ext cx="3418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সোনার</a:t>
            </a:r>
            <a:r>
              <a:rPr lang="en-US" sz="3200" dirty="0"/>
              <a:t> </a:t>
            </a:r>
            <a:r>
              <a:rPr lang="en-US" sz="3200" dirty="0" err="1"/>
              <a:t>অলংকার</a:t>
            </a:r>
            <a:r>
              <a:rPr lang="en-US" sz="32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80052-D85C-49FE-AED0-814769853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2359" y="1019353"/>
            <a:ext cx="3297263" cy="191748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2E5FAE-B866-4EA1-8072-6B548DE01B96}"/>
              </a:ext>
            </a:extLst>
          </p:cNvPr>
          <p:cNvSpPr txBox="1"/>
          <p:nvPr/>
        </p:nvSpPr>
        <p:spPr>
          <a:xfrm>
            <a:off x="7104076" y="2915492"/>
            <a:ext cx="16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পয়সা</a:t>
            </a:r>
            <a:r>
              <a:rPr lang="en-US" sz="32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7FDF34-8FC3-4A7F-B646-F3428C018D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538" y="3562607"/>
            <a:ext cx="2751113" cy="180797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B30727-374D-422B-8744-4A792688A6A5}"/>
              </a:ext>
            </a:extLst>
          </p:cNvPr>
          <p:cNvSpPr txBox="1"/>
          <p:nvPr/>
        </p:nvSpPr>
        <p:spPr>
          <a:xfrm>
            <a:off x="306411" y="5370578"/>
            <a:ext cx="319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প্রাকৃতিক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854955-CA8C-4AD3-BFA9-DF87780719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9" y="3562607"/>
            <a:ext cx="3353901" cy="191748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8970EC-3270-4FC1-9EB0-26A226E9E905}"/>
              </a:ext>
            </a:extLst>
          </p:cNvPr>
          <p:cNvSpPr txBox="1"/>
          <p:nvPr/>
        </p:nvSpPr>
        <p:spPr>
          <a:xfrm>
            <a:off x="6760862" y="5480095"/>
            <a:ext cx="2374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মৎস</a:t>
            </a:r>
            <a:r>
              <a:rPr lang="en-US" sz="3200" dirty="0"/>
              <a:t> </a:t>
            </a:r>
            <a:r>
              <a:rPr lang="en-US" sz="3200" dirty="0" err="1"/>
              <a:t>চাষ</a:t>
            </a:r>
            <a:r>
              <a:rPr lang="en-US" sz="32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5B7904-CBC1-49FF-B11E-FA470A52DF20}"/>
              </a:ext>
            </a:extLst>
          </p:cNvPr>
          <p:cNvSpPr txBox="1"/>
          <p:nvPr/>
        </p:nvSpPr>
        <p:spPr>
          <a:xfrm>
            <a:off x="2593143" y="6115316"/>
            <a:ext cx="7005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বলতে</a:t>
            </a:r>
            <a:r>
              <a:rPr lang="en-US" sz="3200" dirty="0"/>
              <a:t> </a:t>
            </a:r>
            <a:r>
              <a:rPr lang="en-US" sz="3200" dirty="0" err="1"/>
              <a:t>পার</a:t>
            </a:r>
            <a:r>
              <a:rPr lang="en-US" sz="3200" dirty="0"/>
              <a:t> </a:t>
            </a:r>
            <a:r>
              <a:rPr lang="en-US" sz="3200" dirty="0" err="1"/>
              <a:t>এগুলো</a:t>
            </a:r>
            <a:r>
              <a:rPr lang="en-US" sz="3200" dirty="0"/>
              <a:t>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ধরনের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।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A0F85F-1B61-4CFB-9EF1-D8AFBC60A19B}"/>
              </a:ext>
            </a:extLst>
          </p:cNvPr>
          <p:cNvSpPr txBox="1"/>
          <p:nvPr/>
        </p:nvSpPr>
        <p:spPr>
          <a:xfrm>
            <a:off x="2972970" y="6163578"/>
            <a:ext cx="624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এগুলি</a:t>
            </a:r>
            <a:r>
              <a:rPr lang="en-US" sz="3200" dirty="0"/>
              <a:t> </a:t>
            </a:r>
            <a:r>
              <a:rPr lang="en-US" sz="3200" dirty="0" err="1"/>
              <a:t>ব্যক্তিগত</a:t>
            </a:r>
            <a:r>
              <a:rPr lang="en-US" sz="3200" dirty="0"/>
              <a:t> ও </a:t>
            </a:r>
            <a:r>
              <a:rPr lang="en-US" sz="3200" dirty="0" err="1"/>
              <a:t>জাতীয়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4089899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1" grpId="0"/>
      <p:bldP spid="14" grpId="0"/>
      <p:bldP spid="15" grpId="0"/>
      <p:bldP spid="15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DCAF0C-FC35-4257-9A36-2D9FA4780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5243671-E3C8-4F41-9593-67E55C6E6F46}"/>
              </a:ext>
            </a:extLst>
          </p:cNvPr>
          <p:cNvSpPr/>
          <p:nvPr/>
        </p:nvSpPr>
        <p:spPr>
          <a:xfrm>
            <a:off x="2818227" y="379828"/>
            <a:ext cx="6283570" cy="1927273"/>
          </a:xfrm>
          <a:prstGeom prst="cloudCallout">
            <a:avLst>
              <a:gd name="adj1" fmla="val -23296"/>
              <a:gd name="adj2" fmla="val 8512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আজকে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আমাদের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পাঠের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err="1">
                <a:solidFill>
                  <a:schemeClr val="tx1"/>
                </a:solidFill>
              </a:rPr>
              <a:t>শিরোনাম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739C2FE-F667-43DC-B594-ECD36F9D6713}"/>
              </a:ext>
            </a:extLst>
          </p:cNvPr>
          <p:cNvSpPr/>
          <p:nvPr/>
        </p:nvSpPr>
        <p:spPr>
          <a:xfrm>
            <a:off x="1041009" y="3179297"/>
            <a:ext cx="8848578" cy="2271933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</a:rPr>
              <a:t>জাতীয়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সম্পদ</a:t>
            </a:r>
            <a:r>
              <a:rPr lang="en-US" sz="4800" dirty="0">
                <a:solidFill>
                  <a:schemeClr val="tx1"/>
                </a:solidFill>
              </a:rPr>
              <a:t> ও </a:t>
            </a:r>
            <a:r>
              <a:rPr lang="en-US" sz="4800" dirty="0" err="1">
                <a:solidFill>
                  <a:schemeClr val="tx1"/>
                </a:solidFill>
              </a:rPr>
              <a:t>অর্থনৈতিক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ব্যবস্থা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52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73780B-6061-49BC-9941-7A05DC8B1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17491EF-4949-427B-9768-56BF66AD8BD6}"/>
              </a:ext>
            </a:extLst>
          </p:cNvPr>
          <p:cNvSpPr/>
          <p:nvPr/>
        </p:nvSpPr>
        <p:spPr>
          <a:xfrm>
            <a:off x="3915507" y="323556"/>
            <a:ext cx="4360985" cy="1069145"/>
          </a:xfrm>
          <a:prstGeom prst="wedgeEllipseCallout">
            <a:avLst>
              <a:gd name="adj1" fmla="val -37976"/>
              <a:gd name="adj2" fmla="val 10065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শিখনফল</a:t>
            </a:r>
            <a:r>
              <a:rPr lang="en-US" sz="48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CCD9FA-E9B6-4A2A-B06D-8607C52C97DF}"/>
              </a:ext>
            </a:extLst>
          </p:cNvPr>
          <p:cNvSpPr txBox="1"/>
          <p:nvPr/>
        </p:nvSpPr>
        <p:spPr>
          <a:xfrm>
            <a:off x="525193" y="2151726"/>
            <a:ext cx="111416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           </a:t>
            </a:r>
            <a:r>
              <a:rPr lang="en-US" sz="3200" dirty="0" err="1"/>
              <a:t>আজকের</a:t>
            </a:r>
            <a:r>
              <a:rPr lang="en-US" sz="3200" dirty="0"/>
              <a:t> </a:t>
            </a:r>
            <a:r>
              <a:rPr lang="en-US" sz="3200" dirty="0" err="1"/>
              <a:t>এই</a:t>
            </a:r>
            <a:r>
              <a:rPr lang="en-US" sz="3200" dirty="0"/>
              <a:t> </a:t>
            </a:r>
            <a:r>
              <a:rPr lang="en-US" sz="3200" dirty="0" err="1"/>
              <a:t>পাঠ</a:t>
            </a:r>
            <a:r>
              <a:rPr lang="en-US" sz="3200" dirty="0"/>
              <a:t> </a:t>
            </a:r>
            <a:r>
              <a:rPr lang="en-US" sz="3200" dirty="0" err="1"/>
              <a:t>শেষে</a:t>
            </a:r>
            <a:r>
              <a:rPr lang="en-US" sz="3200" dirty="0"/>
              <a:t> </a:t>
            </a:r>
            <a:r>
              <a:rPr lang="en-US" sz="3200" dirty="0" err="1"/>
              <a:t>শিক্ষার্থীরা</a:t>
            </a:r>
            <a:r>
              <a:rPr lang="en-US" sz="3200" dirty="0"/>
              <a:t> ----</a:t>
            </a:r>
          </a:p>
          <a:p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err="1"/>
              <a:t>জাতীয়</a:t>
            </a:r>
            <a:r>
              <a:rPr lang="en-US" sz="3200" dirty="0"/>
              <a:t> </a:t>
            </a:r>
            <a:r>
              <a:rPr lang="en-US" sz="3200" dirty="0" err="1"/>
              <a:t>স্মপদের</a:t>
            </a:r>
            <a:r>
              <a:rPr lang="en-US" sz="3200" dirty="0"/>
              <a:t> </a:t>
            </a:r>
            <a:r>
              <a:rPr lang="en-US" sz="3200" dirty="0" err="1"/>
              <a:t>ব্যাখ্যা</a:t>
            </a:r>
            <a:r>
              <a:rPr lang="en-US" sz="3200" dirty="0"/>
              <a:t> </a:t>
            </a:r>
            <a:r>
              <a:rPr lang="en-US" sz="3200" dirty="0" err="1"/>
              <a:t>ধারণা</a:t>
            </a:r>
            <a:r>
              <a:rPr lang="en-US" sz="3200" dirty="0"/>
              <a:t> </a:t>
            </a:r>
            <a:r>
              <a:rPr lang="en-US" sz="3200" dirty="0" err="1"/>
              <a:t>করতে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err="1"/>
              <a:t>জাতীয়</a:t>
            </a:r>
            <a:r>
              <a:rPr lang="en-US" sz="3200" dirty="0"/>
              <a:t> </a:t>
            </a:r>
            <a:r>
              <a:rPr lang="en-US" sz="3200" dirty="0" err="1"/>
              <a:t>সম্পদের</a:t>
            </a:r>
            <a:r>
              <a:rPr lang="en-US" sz="3200" dirty="0"/>
              <a:t> </a:t>
            </a:r>
            <a:r>
              <a:rPr lang="en-US" sz="3200" dirty="0" err="1"/>
              <a:t>উৎস</a:t>
            </a:r>
            <a:r>
              <a:rPr lang="en-US" sz="3200" dirty="0"/>
              <a:t> </a:t>
            </a:r>
            <a:r>
              <a:rPr lang="en-US" sz="3200" dirty="0" err="1"/>
              <a:t>উল্লেখ</a:t>
            </a:r>
            <a:r>
              <a:rPr lang="en-US" sz="3200" dirty="0"/>
              <a:t> </a:t>
            </a:r>
            <a:r>
              <a:rPr lang="en-US" sz="3200" dirty="0" err="1"/>
              <a:t>করতে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।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err="1"/>
              <a:t>বাংলাদেশের</a:t>
            </a:r>
            <a:r>
              <a:rPr lang="en-US" sz="3200" dirty="0"/>
              <a:t> </a:t>
            </a:r>
            <a:r>
              <a:rPr lang="en-US" sz="3200" dirty="0" err="1"/>
              <a:t>জাতীয়</a:t>
            </a:r>
            <a:r>
              <a:rPr lang="en-US" sz="3200" dirty="0"/>
              <a:t> </a:t>
            </a:r>
            <a:r>
              <a:rPr lang="en-US" sz="3200" dirty="0" err="1"/>
              <a:t>সম্পদের</a:t>
            </a:r>
            <a:r>
              <a:rPr lang="en-US" sz="3200" dirty="0"/>
              <a:t> </a:t>
            </a:r>
            <a:r>
              <a:rPr lang="en-US" sz="3200" dirty="0" err="1"/>
              <a:t>সংরক্ষণ</a:t>
            </a:r>
            <a:r>
              <a:rPr lang="en-US" sz="3200" dirty="0"/>
              <a:t> ও </a:t>
            </a:r>
            <a:r>
              <a:rPr lang="en-US" sz="3200" dirty="0" err="1"/>
              <a:t>অপচয়রোধের</a:t>
            </a:r>
            <a:r>
              <a:rPr lang="en-US" sz="3200" dirty="0"/>
              <a:t> </a:t>
            </a:r>
            <a:r>
              <a:rPr lang="en-US" sz="3200" dirty="0" err="1"/>
              <a:t>উপায়</a:t>
            </a:r>
            <a:r>
              <a:rPr lang="en-US" sz="3200" dirty="0"/>
              <a:t> </a:t>
            </a:r>
            <a:r>
              <a:rPr lang="en-US" sz="3200" dirty="0" err="1"/>
              <a:t>বলতে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090512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6219BC-5D83-4A78-BF1C-954E9E9E2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F7EE45-84A3-4A99-8857-F89A9B25222B}"/>
              </a:ext>
            </a:extLst>
          </p:cNvPr>
          <p:cNvSpPr txBox="1"/>
          <p:nvPr/>
        </p:nvSpPr>
        <p:spPr>
          <a:xfrm>
            <a:off x="3277772" y="196948"/>
            <a:ext cx="5950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জাতীয়</a:t>
            </a:r>
            <a:r>
              <a:rPr lang="en-US" sz="4400" dirty="0"/>
              <a:t> </a:t>
            </a:r>
            <a:r>
              <a:rPr lang="en-US" sz="4400" dirty="0" err="1"/>
              <a:t>সম্পদের</a:t>
            </a:r>
            <a:r>
              <a:rPr lang="en-US" sz="4400" dirty="0"/>
              <a:t> </a:t>
            </a:r>
            <a:r>
              <a:rPr lang="en-US" sz="4400" dirty="0" err="1"/>
              <a:t>ধারণা</a:t>
            </a:r>
            <a:r>
              <a:rPr lang="en-US" sz="44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2D2194-BBF6-403D-9A64-AFADB3727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336" y="1116852"/>
            <a:ext cx="5838092" cy="254786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50ACEA-DA75-4029-A993-44EB48C27364}"/>
              </a:ext>
            </a:extLst>
          </p:cNvPr>
          <p:cNvSpPr txBox="1"/>
          <p:nvPr/>
        </p:nvSpPr>
        <p:spPr>
          <a:xfrm>
            <a:off x="576775" y="4476527"/>
            <a:ext cx="9889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আমরা</a:t>
            </a:r>
            <a:r>
              <a:rPr lang="en-US" sz="3200" dirty="0"/>
              <a:t> </a:t>
            </a:r>
            <a:r>
              <a:rPr lang="en-US" sz="3200" dirty="0" err="1"/>
              <a:t>সাধারণত</a:t>
            </a:r>
            <a:r>
              <a:rPr lang="en-US" sz="3200" dirty="0"/>
              <a:t> </a:t>
            </a:r>
            <a:r>
              <a:rPr lang="en-US" sz="3200" dirty="0" err="1"/>
              <a:t>অর্থ</a:t>
            </a:r>
            <a:r>
              <a:rPr lang="en-US" sz="3200" dirty="0"/>
              <a:t> , </a:t>
            </a:r>
            <a:r>
              <a:rPr lang="en-US" sz="3200" dirty="0" err="1"/>
              <a:t>জমিজামা</a:t>
            </a:r>
            <a:r>
              <a:rPr lang="en-US" sz="3200" dirty="0"/>
              <a:t>, </a:t>
            </a:r>
            <a:r>
              <a:rPr lang="en-US" sz="3200" dirty="0" err="1"/>
              <a:t>বাড়িঘর</a:t>
            </a:r>
            <a:r>
              <a:rPr lang="en-US" sz="3200" dirty="0"/>
              <a:t> , </a:t>
            </a:r>
            <a:r>
              <a:rPr lang="en-US" sz="3200" dirty="0" err="1"/>
              <a:t>নানারকম</a:t>
            </a:r>
            <a:r>
              <a:rPr lang="en-US" sz="3200" dirty="0"/>
              <a:t> </a:t>
            </a:r>
            <a:r>
              <a:rPr lang="en-US" sz="3200" dirty="0" err="1"/>
              <a:t>প্রয়োজনীয়</a:t>
            </a:r>
            <a:r>
              <a:rPr lang="en-US" sz="3200" dirty="0"/>
              <a:t> ও </a:t>
            </a:r>
            <a:r>
              <a:rPr lang="en-US" sz="3200" dirty="0" err="1"/>
              <a:t>স্থায়ী</a:t>
            </a:r>
            <a:r>
              <a:rPr lang="en-US" sz="3200" dirty="0"/>
              <a:t> </a:t>
            </a:r>
            <a:r>
              <a:rPr lang="en-US" sz="3200" dirty="0" err="1"/>
              <a:t>দ্রব্যসামগ্রী</a:t>
            </a:r>
            <a:r>
              <a:rPr lang="en-US" sz="3200" dirty="0"/>
              <a:t> ,</a:t>
            </a:r>
            <a:r>
              <a:rPr lang="en-US" sz="3200" dirty="0" err="1"/>
              <a:t>স্বর্ণ</a:t>
            </a:r>
            <a:r>
              <a:rPr lang="en-US" sz="3200" dirty="0"/>
              <a:t> – </a:t>
            </a:r>
            <a:r>
              <a:rPr lang="en-US" sz="3200" dirty="0" err="1"/>
              <a:t>রৌপ্য</a:t>
            </a:r>
            <a:r>
              <a:rPr lang="en-US" sz="3200" dirty="0"/>
              <a:t> </a:t>
            </a:r>
            <a:r>
              <a:rPr lang="en-US" sz="3200" dirty="0" err="1"/>
              <a:t>প্রভৃতিকে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</a:t>
            </a:r>
            <a:r>
              <a:rPr lang="en-US" sz="3200" dirty="0" err="1"/>
              <a:t>বলে</a:t>
            </a:r>
            <a:r>
              <a:rPr lang="en-US" sz="3200" dirty="0"/>
              <a:t> </a:t>
            </a:r>
            <a:r>
              <a:rPr lang="en-US" sz="3200" dirty="0" err="1"/>
              <a:t>থাকি</a:t>
            </a:r>
            <a:r>
              <a:rPr lang="en-US" sz="3200" dirty="0"/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E5A852-356A-4591-AF91-4AB364A49FD2}"/>
              </a:ext>
            </a:extLst>
          </p:cNvPr>
          <p:cNvSpPr txBox="1"/>
          <p:nvPr/>
        </p:nvSpPr>
        <p:spPr>
          <a:xfrm>
            <a:off x="3685736" y="3815179"/>
            <a:ext cx="4009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সম্পদ</a:t>
            </a:r>
            <a:r>
              <a:rPr lang="en-US" sz="3200" dirty="0"/>
              <a:t> </a:t>
            </a:r>
            <a:r>
              <a:rPr lang="en-US" sz="3200" dirty="0" err="1"/>
              <a:t>কাকে</a:t>
            </a:r>
            <a:r>
              <a:rPr lang="en-US" sz="3200" dirty="0"/>
              <a:t> </a:t>
            </a:r>
            <a:r>
              <a:rPr lang="en-US" sz="3200" dirty="0" err="1"/>
              <a:t>বলে</a:t>
            </a:r>
            <a:r>
              <a:rPr lang="en-US" sz="3200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9031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114D41-4256-459D-BA89-3EE06C91B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5218BB8-AE7D-48DB-8F13-39A0E6A56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6670202"/>
              </p:ext>
            </p:extLst>
          </p:nvPr>
        </p:nvGraphicFramePr>
        <p:xfrm>
          <a:off x="2039815" y="858130"/>
          <a:ext cx="6991644" cy="546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2A00DE9-A17E-43FD-A0AF-CF5107546DAC}"/>
              </a:ext>
            </a:extLst>
          </p:cNvPr>
          <p:cNvSpPr txBox="1"/>
          <p:nvPr/>
        </p:nvSpPr>
        <p:spPr>
          <a:xfrm>
            <a:off x="2698652" y="414032"/>
            <a:ext cx="7188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প্রকৃত</a:t>
            </a:r>
            <a:r>
              <a:rPr lang="en-US" sz="3200" dirty="0"/>
              <a:t> </a:t>
            </a:r>
            <a:r>
              <a:rPr lang="en-US" sz="3200" dirty="0" err="1"/>
              <a:t>অর্থে</a:t>
            </a:r>
            <a:r>
              <a:rPr lang="en-US" sz="3200" dirty="0"/>
              <a:t> </a:t>
            </a:r>
            <a:r>
              <a:rPr lang="en-US" sz="3200" dirty="0" err="1"/>
              <a:t>সম্পদ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? </a:t>
            </a:r>
            <a:r>
              <a:rPr lang="en-US" sz="3200" dirty="0" err="1"/>
              <a:t>চল</a:t>
            </a:r>
            <a:r>
              <a:rPr lang="en-US" sz="3200" dirty="0"/>
              <a:t> </a:t>
            </a:r>
            <a:r>
              <a:rPr lang="en-US" sz="3200" dirty="0" err="1"/>
              <a:t>দেখে</a:t>
            </a:r>
            <a:r>
              <a:rPr lang="en-US" sz="3200" dirty="0"/>
              <a:t> </a:t>
            </a:r>
            <a:r>
              <a:rPr lang="en-US" sz="3200" dirty="0" err="1"/>
              <a:t>নেই</a:t>
            </a:r>
            <a:r>
              <a:rPr lang="en-US" sz="3200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55508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81173B-6F1B-432E-80EE-2128038E2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0481173B-6F1B-432E-80EE-2128038E2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0481173B-6F1B-432E-80EE-2128038E2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0481173B-6F1B-432E-80EE-2128038E23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E81990-BA74-40C5-B60D-8644F810C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9AE81990-BA74-40C5-B60D-8644F810C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9AE81990-BA74-40C5-B60D-8644F810C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9AE81990-BA74-40C5-B60D-8644F810C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79498F-53AD-409D-9CF9-88120CA37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3079498F-53AD-409D-9CF9-88120CA37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3079498F-53AD-409D-9CF9-88120CA37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3079498F-53AD-409D-9CF9-88120CA37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9F8CC3-1C40-4C51-BFC6-BD965B4F9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4D9F8CC3-1C40-4C51-BFC6-BD965B4F9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4D9F8CC3-1C40-4C51-BFC6-BD965B4F9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4D9F8CC3-1C40-4C51-BFC6-BD965B4F9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66E451-26C4-4360-8301-666E573DE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AC66E451-26C4-4360-8301-666E573DE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AC66E451-26C4-4360-8301-666E573DE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AC66E451-26C4-4360-8301-666E573DE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9975AA9F-B811-470F-923D-EED728490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69CAE31-312E-43CA-A754-EA29A7620C97}"/>
              </a:ext>
            </a:extLst>
          </p:cNvPr>
          <p:cNvSpPr/>
          <p:nvPr/>
        </p:nvSpPr>
        <p:spPr>
          <a:xfrm>
            <a:off x="4234376" y="260911"/>
            <a:ext cx="3488787" cy="1730327"/>
          </a:xfrm>
          <a:prstGeom prst="wedgeEllipseCallout">
            <a:avLst>
              <a:gd name="adj1" fmla="val -67999"/>
              <a:gd name="adj2" fmla="val 14122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উপযোগ</a:t>
            </a:r>
            <a:r>
              <a:rPr lang="en-US" sz="4400" dirty="0"/>
              <a:t> </a:t>
            </a:r>
            <a:r>
              <a:rPr lang="en-US" sz="4400" dirty="0" err="1"/>
              <a:t>কি</a:t>
            </a:r>
            <a:r>
              <a:rPr lang="en-US" sz="4400" dirty="0"/>
              <a:t> 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257E27-B1B9-42A1-AE1C-50BD0AA9D670}"/>
              </a:ext>
            </a:extLst>
          </p:cNvPr>
          <p:cNvSpPr txBox="1"/>
          <p:nvPr/>
        </p:nvSpPr>
        <p:spPr>
          <a:xfrm>
            <a:off x="478302" y="3643534"/>
            <a:ext cx="9720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কোনো</a:t>
            </a:r>
            <a:r>
              <a:rPr lang="en-US" sz="3200" dirty="0"/>
              <a:t> </a:t>
            </a:r>
            <a:r>
              <a:rPr lang="en-US" sz="3200" dirty="0" err="1"/>
              <a:t>দ্রব্যের</a:t>
            </a:r>
            <a:r>
              <a:rPr lang="en-US" sz="3200" dirty="0"/>
              <a:t> </a:t>
            </a:r>
            <a:r>
              <a:rPr lang="en-US" sz="3200" dirty="0" err="1"/>
              <a:t>মানুষের</a:t>
            </a:r>
            <a:r>
              <a:rPr lang="en-US" sz="3200" dirty="0"/>
              <a:t> </a:t>
            </a:r>
            <a:r>
              <a:rPr lang="en-US" sz="3200" dirty="0" err="1"/>
              <a:t>অভাব</a:t>
            </a:r>
            <a:r>
              <a:rPr lang="en-US" sz="3200" dirty="0"/>
              <a:t> </a:t>
            </a:r>
            <a:r>
              <a:rPr lang="en-US" sz="3200" dirty="0" err="1"/>
              <a:t>পূরণের</a:t>
            </a:r>
            <a:r>
              <a:rPr lang="en-US" sz="3200" dirty="0"/>
              <a:t> </a:t>
            </a:r>
            <a:r>
              <a:rPr lang="en-US" sz="3200" dirty="0" err="1"/>
              <a:t>ক্ষ্মতাকে</a:t>
            </a:r>
            <a:r>
              <a:rPr lang="en-US" sz="3200" dirty="0"/>
              <a:t> </a:t>
            </a:r>
            <a:r>
              <a:rPr lang="en-US" sz="3200" dirty="0" err="1"/>
              <a:t>উপযোগ</a:t>
            </a:r>
            <a:r>
              <a:rPr lang="en-US" sz="3200" dirty="0"/>
              <a:t> </a:t>
            </a:r>
            <a:r>
              <a:rPr lang="en-US" sz="3200" dirty="0" err="1"/>
              <a:t>বলে</a:t>
            </a:r>
            <a:r>
              <a:rPr lang="en-US" sz="3200" dirty="0"/>
              <a:t>। </a:t>
            </a:r>
            <a:r>
              <a:rPr lang="en-US" sz="3200" dirty="0" err="1"/>
              <a:t>যেমনঃ</a:t>
            </a:r>
            <a:r>
              <a:rPr lang="en-US" sz="3200" dirty="0"/>
              <a:t>- </a:t>
            </a:r>
            <a:r>
              <a:rPr lang="en-US" sz="3200" dirty="0" err="1"/>
              <a:t>মানুষের</a:t>
            </a:r>
            <a:r>
              <a:rPr lang="en-US" sz="3200" dirty="0"/>
              <a:t> </a:t>
            </a:r>
            <a:r>
              <a:rPr lang="en-US" sz="3200" dirty="0" err="1"/>
              <a:t>বস্ত্রের</a:t>
            </a:r>
            <a:r>
              <a:rPr lang="en-US" sz="3200" dirty="0"/>
              <a:t> </a:t>
            </a:r>
            <a:r>
              <a:rPr lang="en-US" sz="3200" dirty="0" err="1"/>
              <a:t>প্রয়োজন</a:t>
            </a:r>
            <a:r>
              <a:rPr lang="en-US" sz="3200" dirty="0"/>
              <a:t> </a:t>
            </a:r>
            <a:r>
              <a:rPr lang="en-US" sz="3200" dirty="0" err="1"/>
              <a:t>বা</a:t>
            </a:r>
            <a:r>
              <a:rPr lang="en-US" sz="3200" dirty="0"/>
              <a:t> </a:t>
            </a:r>
            <a:r>
              <a:rPr lang="en-US" sz="3200" dirty="0" err="1"/>
              <a:t>অভাব</a:t>
            </a:r>
            <a:r>
              <a:rPr lang="en-US" sz="3200" dirty="0"/>
              <a:t> </a:t>
            </a:r>
            <a:r>
              <a:rPr lang="en-US" sz="3200" dirty="0" err="1"/>
              <a:t>আছে</a:t>
            </a:r>
            <a:r>
              <a:rPr lang="en-US" sz="3200" dirty="0"/>
              <a:t> । </a:t>
            </a:r>
            <a:r>
              <a:rPr lang="en-US" sz="3200" dirty="0" err="1"/>
              <a:t>শার্ট</a:t>
            </a:r>
            <a:r>
              <a:rPr lang="en-US" sz="3200" dirty="0"/>
              <a:t> ,</a:t>
            </a:r>
            <a:r>
              <a:rPr lang="en-US" sz="3200" dirty="0" err="1"/>
              <a:t>প্যান্ট</a:t>
            </a:r>
            <a:r>
              <a:rPr lang="en-US" sz="3200" dirty="0"/>
              <a:t>, </a:t>
            </a:r>
            <a:r>
              <a:rPr lang="en-US" sz="3200" dirty="0" err="1"/>
              <a:t>শাড়ি</a:t>
            </a:r>
            <a:r>
              <a:rPr lang="en-US" sz="3200" dirty="0"/>
              <a:t> – </a:t>
            </a:r>
            <a:r>
              <a:rPr lang="en-US" sz="3200" dirty="0" err="1"/>
              <a:t>এসব</a:t>
            </a:r>
            <a:r>
              <a:rPr lang="en-US" sz="3200" dirty="0"/>
              <a:t> </a:t>
            </a:r>
            <a:r>
              <a:rPr lang="en-US" sz="3200" dirty="0" err="1"/>
              <a:t>দ্রব্যের</a:t>
            </a:r>
            <a:r>
              <a:rPr lang="en-US" sz="3200" dirty="0"/>
              <a:t> </a:t>
            </a:r>
            <a:r>
              <a:rPr lang="en-US" sz="3200" dirty="0" err="1"/>
              <a:t>বস্ত্রের</a:t>
            </a:r>
            <a:r>
              <a:rPr lang="en-US" sz="3200" dirty="0"/>
              <a:t> </a:t>
            </a:r>
            <a:r>
              <a:rPr lang="en-US" sz="3200" dirty="0" err="1"/>
              <a:t>অভাব</a:t>
            </a:r>
            <a:r>
              <a:rPr lang="en-US" sz="3200" dirty="0"/>
              <a:t> </a:t>
            </a:r>
            <a:r>
              <a:rPr lang="en-US" sz="3200" dirty="0" err="1"/>
              <a:t>পুরণের</a:t>
            </a:r>
            <a:r>
              <a:rPr lang="en-US" sz="3200" dirty="0"/>
              <a:t> </a:t>
            </a:r>
            <a:r>
              <a:rPr lang="en-US" sz="3200" dirty="0" err="1"/>
              <a:t>ক্ষমতা</a:t>
            </a:r>
            <a:r>
              <a:rPr lang="en-US" sz="3200" dirty="0"/>
              <a:t> </a:t>
            </a:r>
            <a:r>
              <a:rPr lang="en-US" sz="3200" dirty="0" err="1"/>
              <a:t>আছে</a:t>
            </a:r>
            <a:r>
              <a:rPr lang="en-US" sz="3200" dirty="0"/>
              <a:t> ।</a:t>
            </a:r>
            <a:r>
              <a:rPr lang="en-US" sz="3200" dirty="0" err="1"/>
              <a:t>অর্থা</a:t>
            </a:r>
            <a:r>
              <a:rPr lang="en-US" sz="3200" dirty="0"/>
              <a:t>ৎ </a:t>
            </a:r>
            <a:r>
              <a:rPr lang="en-US" sz="3200" dirty="0" err="1"/>
              <a:t>এগুলোর</a:t>
            </a:r>
            <a:r>
              <a:rPr lang="en-US" sz="3200" dirty="0"/>
              <a:t> </a:t>
            </a:r>
            <a:r>
              <a:rPr lang="en-US" sz="3200" dirty="0" err="1"/>
              <a:t>উপযোগ</a:t>
            </a:r>
            <a:r>
              <a:rPr lang="en-US" sz="3200" dirty="0"/>
              <a:t> </a:t>
            </a:r>
            <a:r>
              <a:rPr lang="en-US" sz="3200" dirty="0" err="1"/>
              <a:t>আছে</a:t>
            </a:r>
            <a:r>
              <a:rPr lang="en-US" sz="3200" dirty="0"/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BD923-7465-4163-A504-005A4FDD27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121" r="7393"/>
          <a:stretch/>
        </p:blipFill>
        <p:spPr>
          <a:xfrm>
            <a:off x="478302" y="619638"/>
            <a:ext cx="2082019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7451BF-1FF9-453D-BDA8-CC5816EA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4413" y="206905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3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59D2E7-EAEF-4FEE-BBE3-8C7C0CF0F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19644AC-D00F-483D-A3A6-C90221A0E7AB}"/>
              </a:ext>
            </a:extLst>
          </p:cNvPr>
          <p:cNvSpPr/>
          <p:nvPr/>
        </p:nvSpPr>
        <p:spPr>
          <a:xfrm rot="20948920">
            <a:off x="487789" y="333820"/>
            <a:ext cx="3466802" cy="1826634"/>
          </a:xfrm>
          <a:prstGeom prst="wedgeEllipseCallout">
            <a:avLst>
              <a:gd name="adj1" fmla="val 50153"/>
              <a:gd name="adj2" fmla="val 9653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অপ্রাচর্য</a:t>
            </a:r>
            <a:r>
              <a:rPr lang="en-US" sz="4000" dirty="0">
                <a:solidFill>
                  <a:schemeClr val="tx1"/>
                </a:solidFill>
              </a:rPr>
              <a:t>  </a:t>
            </a:r>
            <a:r>
              <a:rPr lang="en-US" sz="4000" dirty="0" err="1">
                <a:solidFill>
                  <a:schemeClr val="tx1"/>
                </a:solidFill>
              </a:rPr>
              <a:t>কি</a:t>
            </a:r>
            <a:r>
              <a:rPr lang="en-US" sz="4000" dirty="0">
                <a:solidFill>
                  <a:schemeClr val="tx1"/>
                </a:solidFill>
              </a:rPr>
              <a:t> 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A5E0E-2517-4EEA-9714-B6495938199B}"/>
              </a:ext>
            </a:extLst>
          </p:cNvPr>
          <p:cNvSpPr txBox="1"/>
          <p:nvPr/>
        </p:nvSpPr>
        <p:spPr>
          <a:xfrm>
            <a:off x="590843" y="2763513"/>
            <a:ext cx="93550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কোনো</a:t>
            </a:r>
            <a:r>
              <a:rPr lang="en-US" sz="3200" dirty="0"/>
              <a:t> </a:t>
            </a:r>
            <a:r>
              <a:rPr lang="en-US" sz="3200" dirty="0" err="1"/>
              <a:t>দ্রব্য</a:t>
            </a:r>
            <a:r>
              <a:rPr lang="en-US" sz="3200" dirty="0"/>
              <a:t> </a:t>
            </a:r>
            <a:r>
              <a:rPr lang="en-US" sz="3200" dirty="0" err="1"/>
              <a:t>বা</a:t>
            </a:r>
            <a:r>
              <a:rPr lang="en-US" sz="3200" dirty="0"/>
              <a:t> </a:t>
            </a:r>
            <a:r>
              <a:rPr lang="en-US" sz="3200" dirty="0" err="1"/>
              <a:t>সেবার</a:t>
            </a:r>
            <a:r>
              <a:rPr lang="en-US" sz="3200" dirty="0"/>
              <a:t> </a:t>
            </a:r>
            <a:r>
              <a:rPr lang="en-US" sz="3200" dirty="0" err="1"/>
              <a:t>চাহিদার</a:t>
            </a:r>
            <a:r>
              <a:rPr lang="en-US" sz="3200" dirty="0"/>
              <a:t> </a:t>
            </a:r>
            <a:r>
              <a:rPr lang="en-US" sz="3200" dirty="0" err="1"/>
              <a:t>তুলনায়</a:t>
            </a:r>
            <a:r>
              <a:rPr lang="en-US" sz="3200" dirty="0"/>
              <a:t> </a:t>
            </a:r>
            <a:r>
              <a:rPr lang="en-US" sz="3200" dirty="0" err="1"/>
              <a:t>যোগান</a:t>
            </a:r>
            <a:r>
              <a:rPr lang="en-US" sz="3200" dirty="0"/>
              <a:t> </a:t>
            </a:r>
            <a:r>
              <a:rPr lang="en-US" sz="3200" dirty="0" err="1"/>
              <a:t>বা</a:t>
            </a:r>
            <a:r>
              <a:rPr lang="en-US" sz="3200" dirty="0"/>
              <a:t> </a:t>
            </a:r>
            <a:r>
              <a:rPr lang="en-US" sz="3200" dirty="0" err="1"/>
              <a:t>সরবরাহের</a:t>
            </a:r>
            <a:r>
              <a:rPr lang="en-US" sz="3200" dirty="0"/>
              <a:t> </a:t>
            </a:r>
            <a:r>
              <a:rPr lang="en-US" sz="3200" dirty="0" err="1"/>
              <a:t>পরিমান</a:t>
            </a:r>
            <a:r>
              <a:rPr lang="en-US" sz="3200" dirty="0"/>
              <a:t> </a:t>
            </a:r>
            <a:r>
              <a:rPr lang="en-US" sz="3200" dirty="0" err="1"/>
              <a:t>কম</a:t>
            </a:r>
            <a:r>
              <a:rPr lang="en-US" sz="3200" dirty="0"/>
              <a:t> </a:t>
            </a:r>
            <a:r>
              <a:rPr lang="en-US" sz="3200" dirty="0" err="1"/>
              <a:t>হলে</a:t>
            </a:r>
            <a:r>
              <a:rPr lang="en-US" sz="3200" dirty="0"/>
              <a:t> </a:t>
            </a:r>
            <a:r>
              <a:rPr lang="en-US" sz="3200" dirty="0" err="1"/>
              <a:t>দ্রব্যটির</a:t>
            </a:r>
            <a:r>
              <a:rPr lang="en-US" sz="3200" dirty="0"/>
              <a:t> </a:t>
            </a:r>
            <a:r>
              <a:rPr lang="en-US" sz="3200" dirty="0" err="1"/>
              <a:t>অপ্রাচুর্য</a:t>
            </a:r>
            <a:r>
              <a:rPr lang="en-US" sz="3200" dirty="0"/>
              <a:t> </a:t>
            </a:r>
            <a:r>
              <a:rPr lang="en-US" sz="3200" dirty="0" err="1"/>
              <a:t>দেখা</a:t>
            </a:r>
            <a:r>
              <a:rPr lang="en-US" sz="3200" dirty="0"/>
              <a:t> </a:t>
            </a:r>
            <a:r>
              <a:rPr lang="en-US" sz="3200" dirty="0" err="1"/>
              <a:t>দেয়</a:t>
            </a:r>
            <a:r>
              <a:rPr lang="en-US" sz="3200" dirty="0"/>
              <a:t> ।</a:t>
            </a:r>
            <a:r>
              <a:rPr lang="en-US" sz="3200" dirty="0" err="1"/>
              <a:t>যেমনঃ</a:t>
            </a:r>
            <a:r>
              <a:rPr lang="en-US" sz="3200" dirty="0"/>
              <a:t> </a:t>
            </a:r>
            <a:r>
              <a:rPr lang="en-US" sz="3200" dirty="0" err="1"/>
              <a:t>খাদ্য</a:t>
            </a:r>
            <a:r>
              <a:rPr lang="en-US" sz="3200" dirty="0"/>
              <a:t> ।</a:t>
            </a:r>
            <a:r>
              <a:rPr lang="en-US" sz="3200" dirty="0" err="1"/>
              <a:t>যেকোনো</a:t>
            </a:r>
            <a:r>
              <a:rPr lang="en-US" sz="3200" dirty="0"/>
              <a:t> </a:t>
            </a:r>
            <a:r>
              <a:rPr lang="en-US" sz="3200" dirty="0" err="1"/>
              <a:t>দেশে</a:t>
            </a:r>
            <a:r>
              <a:rPr lang="en-US" sz="3200" dirty="0"/>
              <a:t> </a:t>
            </a:r>
            <a:r>
              <a:rPr lang="en-US" sz="3200" dirty="0" err="1"/>
              <a:t>যে</a:t>
            </a:r>
            <a:r>
              <a:rPr lang="en-US" sz="3200" dirty="0"/>
              <a:t> </a:t>
            </a:r>
            <a:r>
              <a:rPr lang="en-US" sz="3200" dirty="0" err="1"/>
              <a:t>কোনো</a:t>
            </a:r>
            <a:r>
              <a:rPr lang="en-US" sz="3200" dirty="0"/>
              <a:t> </a:t>
            </a:r>
            <a:r>
              <a:rPr lang="en-US" sz="3200" dirty="0" err="1"/>
              <a:t>সময়ে</a:t>
            </a:r>
            <a:r>
              <a:rPr lang="en-US" sz="3200" dirty="0"/>
              <a:t> </a:t>
            </a:r>
            <a:r>
              <a:rPr lang="en-US" sz="3200" dirty="0" err="1"/>
              <a:t>খাদ্য</a:t>
            </a:r>
            <a:r>
              <a:rPr lang="en-US" sz="3200" dirty="0"/>
              <a:t> </a:t>
            </a:r>
            <a:r>
              <a:rPr lang="en-US" sz="3200" dirty="0" err="1"/>
              <a:t>সরবরাহ</a:t>
            </a:r>
            <a:r>
              <a:rPr lang="en-US" sz="3200" dirty="0"/>
              <a:t> </a:t>
            </a:r>
            <a:r>
              <a:rPr lang="en-US" sz="3200" dirty="0" err="1"/>
              <a:t>এর</a:t>
            </a:r>
            <a:r>
              <a:rPr lang="en-US" sz="3200" dirty="0"/>
              <a:t> </a:t>
            </a:r>
            <a:r>
              <a:rPr lang="en-US" sz="3200" dirty="0" err="1"/>
              <a:t>চাহিদার</a:t>
            </a:r>
            <a:r>
              <a:rPr lang="en-US" sz="3200" dirty="0"/>
              <a:t> </a:t>
            </a:r>
            <a:r>
              <a:rPr lang="en-US" sz="3200" dirty="0" err="1"/>
              <a:t>তুলনায়</a:t>
            </a:r>
            <a:r>
              <a:rPr lang="en-US" sz="3200" dirty="0"/>
              <a:t> </a:t>
            </a:r>
            <a:r>
              <a:rPr lang="en-US" sz="3200" dirty="0" err="1"/>
              <a:t>কম</a:t>
            </a:r>
            <a:r>
              <a:rPr lang="en-US" sz="3200" dirty="0"/>
              <a:t> ।</a:t>
            </a:r>
            <a:r>
              <a:rPr lang="en-US" sz="3200" dirty="0" err="1"/>
              <a:t>সেজন্য</a:t>
            </a:r>
            <a:r>
              <a:rPr lang="en-US" sz="3200" dirty="0"/>
              <a:t> </a:t>
            </a:r>
            <a:r>
              <a:rPr lang="en-US" sz="3200" dirty="0" err="1"/>
              <a:t>খাদ্য</a:t>
            </a:r>
            <a:r>
              <a:rPr lang="en-US" sz="3200" dirty="0"/>
              <a:t> </a:t>
            </a:r>
            <a:r>
              <a:rPr lang="en-US" sz="3200" dirty="0" err="1"/>
              <a:t>পেতে</a:t>
            </a:r>
            <a:r>
              <a:rPr lang="en-US" sz="3200" dirty="0"/>
              <a:t> </a:t>
            </a:r>
            <a:r>
              <a:rPr lang="en-US" sz="3200" dirty="0" err="1"/>
              <a:t>হলে</a:t>
            </a:r>
            <a:r>
              <a:rPr lang="en-US" sz="3200" dirty="0"/>
              <a:t> </a:t>
            </a:r>
            <a:r>
              <a:rPr lang="en-US" sz="3200" dirty="0" err="1"/>
              <a:t>এর</a:t>
            </a:r>
            <a:r>
              <a:rPr lang="en-US" sz="3200" dirty="0"/>
              <a:t> </a:t>
            </a:r>
            <a:r>
              <a:rPr lang="en-US" sz="3200" dirty="0" err="1"/>
              <a:t>দাম</a:t>
            </a:r>
            <a:r>
              <a:rPr lang="en-US" sz="3200" dirty="0"/>
              <a:t> </a:t>
            </a:r>
            <a:r>
              <a:rPr lang="en-US" sz="3200" dirty="0" err="1"/>
              <a:t>পরিশোধ</a:t>
            </a:r>
            <a:r>
              <a:rPr lang="en-US" sz="3200" dirty="0"/>
              <a:t> </a:t>
            </a:r>
            <a:r>
              <a:rPr lang="en-US" sz="3200" dirty="0" err="1"/>
              <a:t>করতে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r>
              <a:rPr lang="en-US" sz="3200" dirty="0"/>
              <a:t> । </a:t>
            </a:r>
            <a:r>
              <a:rPr lang="en-US" sz="3200" dirty="0" err="1"/>
              <a:t>অর্থা</a:t>
            </a:r>
            <a:r>
              <a:rPr lang="en-US" sz="3200" dirty="0"/>
              <a:t>ৎ </a:t>
            </a:r>
            <a:r>
              <a:rPr lang="en-US" sz="3200" dirty="0" err="1"/>
              <a:t>খাদ্যের</a:t>
            </a:r>
            <a:r>
              <a:rPr lang="en-US" sz="3200" dirty="0"/>
              <a:t> </a:t>
            </a:r>
            <a:r>
              <a:rPr lang="en-US" sz="3200" dirty="0" err="1"/>
              <a:t>অপাচুর্য</a:t>
            </a:r>
            <a:r>
              <a:rPr lang="en-US" sz="3200" dirty="0"/>
              <a:t> </a:t>
            </a:r>
            <a:r>
              <a:rPr lang="en-US" sz="3200" dirty="0" err="1"/>
              <a:t>আছে</a:t>
            </a:r>
            <a:r>
              <a:rPr lang="en-US" sz="3200" dirty="0"/>
              <a:t> 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F9B251-AF16-49ED-A59F-31CFBE97C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53464" y="498220"/>
            <a:ext cx="3526302" cy="207656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80296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1192</TotalTime>
  <Words>586</Words>
  <Application>Microsoft Office PowerPoint</Application>
  <PresentationFormat>Widescreen</PresentationFormat>
  <Paragraphs>90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Corbel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 G.C School</dc:creator>
  <cp:lastModifiedBy>Raja G.C School</cp:lastModifiedBy>
  <cp:revision>128</cp:revision>
  <dcterms:created xsi:type="dcterms:W3CDTF">2021-02-04T07:08:21Z</dcterms:created>
  <dcterms:modified xsi:type="dcterms:W3CDTF">2021-07-15T13:48:02Z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2220442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