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21"/>
  </p:notesMasterIdLst>
  <p:sldIdLst>
    <p:sldId id="256" r:id="rId2"/>
    <p:sldId id="278" r:id="rId3"/>
    <p:sldId id="291" r:id="rId4"/>
    <p:sldId id="292" r:id="rId5"/>
    <p:sldId id="293" r:id="rId6"/>
    <p:sldId id="294" r:id="rId7"/>
    <p:sldId id="263" r:id="rId8"/>
    <p:sldId id="264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08238-11BF-462E-B3AE-87B76936BAB1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73FF-85B5-4E07-81BC-7167057C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3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73FF-85B5-4E07-81BC-7167057C0E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6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7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9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7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4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7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3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E43D9A-DE96-1E4E-8394-1725D1F2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978" y="520505"/>
            <a:ext cx="10972799" cy="5739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FDEE8-5940-41D8-9588-980444986786}"/>
              </a:ext>
            </a:extLst>
          </p:cNvPr>
          <p:cNvSpPr txBox="1"/>
          <p:nvPr/>
        </p:nvSpPr>
        <p:spPr>
          <a:xfrm>
            <a:off x="3330526" y="520505"/>
            <a:ext cx="609834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as-IN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0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53885-D05A-5A40-BD8D-3BB1EE5C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3" y="644769"/>
            <a:ext cx="7221414" cy="556846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পটভূমিকায়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পুনর্গঠিত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কর্মকুশলতা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আত্মোপলব্ধি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সহায়তা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বাস্তব,অলঙ্কারিক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উভয়রূপ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73967E-D175-DC49-9438-BD7F188B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75" y="3518518"/>
            <a:ext cx="3836602" cy="2694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AA383E-61AF-A042-931C-BD8C7F48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74" y="644769"/>
            <a:ext cx="3836603" cy="2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5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D23A-13D2-6340-A01A-10415A13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659117"/>
            <a:ext cx="6006245" cy="558112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আধ্যাত্মিক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ক্রীড়া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5B985-1072-C74A-8F68-6A523398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290" y="659117"/>
            <a:ext cx="4118830" cy="1893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59B5E-2E77-3442-A640-0996860C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291" y="4178970"/>
            <a:ext cx="4118829" cy="2019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16027-2D40-9C4B-9F97-E68FFCD3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91" y="2464470"/>
            <a:ext cx="411882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62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6E23-AA68-D94B-98FF-2345740D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586154"/>
            <a:ext cx="6646983" cy="2239108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প্রয়োজনীয়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478E3-3F23-084B-B1BA-F7E31835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77" y="586154"/>
            <a:ext cx="4325814" cy="2532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DDFCF-5ADD-4E22-ADE1-AE69121CD1E9}"/>
              </a:ext>
            </a:extLst>
          </p:cNvPr>
          <p:cNvSpPr txBox="1"/>
          <p:nvPr/>
        </p:nvSpPr>
        <p:spPr>
          <a:xfrm>
            <a:off x="668217" y="283112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নীতিবোধ, গঠনমূলক চরিত্র বিকাশের ক্ষেত্রে সমাজের জনগণকে সঠিকভাবে পরিচালিত করতে এবং রাষ্ট্রীয় আইন ও বিভিন্ন সংগঠনের মাধ্যমে বিভিন্ন ধরনের অপরাধ প্রতিরোধ ও সংশোধনের ক্ষেত্রে গুরুত্বপূর্ণ ভূমিকা রাখে।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2C5CE-DF59-466A-98CE-B5F4E312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2" y="3446790"/>
            <a:ext cx="4473107" cy="28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9C75-7515-7D43-91E9-6B302A82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3" y="656492"/>
            <a:ext cx="10269415" cy="521937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স্থায়ীত্ব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E2028-BBA8-5F47-AA88-F4569826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66" y="3266180"/>
            <a:ext cx="4640872" cy="27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A198-6D57-ED4C-AABA-1503F9BA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4" y="609599"/>
            <a:ext cx="6482861" cy="547467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নিয়ম-নীতি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উন্নয়নে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সৌজন্যবোধ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এছাড়া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3B67B-9ACF-FE49-9CE1-C9AAB288A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5" y="2039814"/>
            <a:ext cx="4466491" cy="4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69B9-E8A7-9947-9331-163469B2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646070"/>
            <a:ext cx="8370510" cy="566094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প্রাণবন্ত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আকাঙ্খার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নিয়ম-নীতির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ঘটিয়ে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নিয়ন্ত্রণের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স্থায়িত্ব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4F8C0-4712-E849-9EA7-ADEA2DD9E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16" y="2523745"/>
            <a:ext cx="2749998" cy="37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93A-1AC9-3348-A854-A80B9673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472" y="1065664"/>
            <a:ext cx="3252214" cy="8954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3F12-345F-1847-B8D7-BB435F4C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5071872"/>
            <a:ext cx="9601196" cy="10234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8D0A7-A6B6-1D45-B1A3-6C74E387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46" y="2536834"/>
            <a:ext cx="4589929" cy="25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2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B4C2-C618-2047-8381-6D6DF36E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43" y="982132"/>
            <a:ext cx="3227830" cy="9442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F4B2-C6F0-4542-A164-7A3F158F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4742688"/>
            <a:ext cx="10838688" cy="113318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ব্যবস্থায়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সপক্ষে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5CC50-B5D9-5E4B-8794-84BD5152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21" y="2506270"/>
            <a:ext cx="4202989" cy="2236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16FBD-B14B-3C42-82BC-711B46E9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895" y="2506270"/>
            <a:ext cx="3923041" cy="22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8B26-8B21-5146-8769-196102C3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988" y="994325"/>
            <a:ext cx="3361942" cy="10905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651D-1130-BE47-BCDC-94C09883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71872"/>
            <a:ext cx="10758762" cy="969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09ECB-E568-9449-9FF1-3B68948C6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91" y="2500039"/>
            <a:ext cx="4430339" cy="2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24A881-0AE5-3243-B0C5-2BE53A42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1"/>
            <a:ext cx="10972800" cy="5650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D7DE9-638B-4EE9-9C8D-3D45D0A410F9}"/>
              </a:ext>
            </a:extLst>
          </p:cNvPr>
          <p:cNvSpPr txBox="1"/>
          <p:nvPr/>
        </p:nvSpPr>
        <p:spPr>
          <a:xfrm>
            <a:off x="3048000" y="782122"/>
            <a:ext cx="6096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42703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6270"/>
            <a:ext cx="12192000" cy="296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-1586198" y="430106"/>
            <a:ext cx="1371454" cy="4254349"/>
            <a:chOff x="5716752" y="415635"/>
            <a:chExt cx="1371454" cy="4254349"/>
          </a:xfrm>
        </p:grpSpPr>
        <p:sp>
          <p:nvSpPr>
            <p:cNvPr id="5" name="Freeform 4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15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-2232050" y="415694"/>
            <a:ext cx="1356360" cy="4254349"/>
            <a:chOff x="5716752" y="415635"/>
            <a:chExt cx="1356360" cy="4254349"/>
          </a:xfrm>
          <a:solidFill>
            <a:srgbClr val="002060"/>
          </a:solidFill>
        </p:grpSpPr>
        <p:sp>
          <p:nvSpPr>
            <p:cNvPr id="22" name="Freeform 2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2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8332856">
              <a:off x="6078932" y="3428973"/>
              <a:ext cx="898674" cy="102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-2937505" y="422963"/>
            <a:ext cx="1371454" cy="4254349"/>
            <a:chOff x="5716752" y="415635"/>
            <a:chExt cx="1371454" cy="4254349"/>
          </a:xfrm>
          <a:solidFill>
            <a:srgbClr val="0070C0"/>
          </a:solidFill>
        </p:grpSpPr>
        <p:sp>
          <p:nvSpPr>
            <p:cNvPr id="37" name="Freeform 3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3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-3696663" y="430106"/>
            <a:ext cx="1356360" cy="4254349"/>
            <a:chOff x="5716752" y="415635"/>
            <a:chExt cx="1356360" cy="4254349"/>
          </a:xfrm>
        </p:grpSpPr>
        <p:sp>
          <p:nvSpPr>
            <p:cNvPr id="67" name="Freeform 6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6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332856">
              <a:off x="5961849" y="3550459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80"/>
          <p:cNvGrpSpPr/>
          <p:nvPr/>
        </p:nvGrpSpPr>
        <p:grpSpPr>
          <a:xfrm>
            <a:off x="-4697283" y="430106"/>
            <a:ext cx="1356360" cy="4254349"/>
            <a:chOff x="5716752" y="415635"/>
            <a:chExt cx="1356360" cy="4254349"/>
          </a:xfrm>
        </p:grpSpPr>
        <p:sp>
          <p:nvSpPr>
            <p:cNvPr id="82" name="Freeform 8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1" name="Group 8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1022383" y="4072761"/>
            <a:ext cx="5322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 আক্তার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প্রভাষকঃসমাজ বিজ্ঞান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 আমিন মজুমদার ডিগ্রী কলেজ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4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97539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3.33333E-6 L 0.9225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7.40741E-7 L 0.8566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3.33333E-6 L 0.79948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33333E-6 L 0.72904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860" y="2545626"/>
            <a:ext cx="4806463" cy="351347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email:mansuraakter</a:t>
            </a:r>
            <a:r>
              <a:rPr lang="en-US" sz="2600" dirty="0"/>
              <a:t>985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15" r="-1558" b="8226"/>
          <a:stretch/>
        </p:blipFill>
        <p:spPr>
          <a:xfrm>
            <a:off x="6793523" y="2545626"/>
            <a:ext cx="3009867" cy="3513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laque 7">
            <a:extLst>
              <a:ext uri="{FF2B5EF4-FFF2-40B4-BE49-F238E27FC236}">
                <a16:creationId xmlns:a16="http://schemas.microsoft.com/office/drawing/2014/main" id="{37F87002-5596-40FC-B7FF-3DE3C9E35C8F}"/>
              </a:ext>
            </a:extLst>
          </p:cNvPr>
          <p:cNvSpPr/>
          <p:nvPr/>
        </p:nvSpPr>
        <p:spPr>
          <a:xfrm>
            <a:off x="3610706" y="885093"/>
            <a:ext cx="3997569" cy="1154723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2037-B68B-8B43-85BE-47284397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0800"/>
            <a:ext cx="9956800" cy="3505200"/>
          </a:xfrm>
        </p:spPr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২।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BE910999-399D-45AC-8333-2F8407081D8E}"/>
              </a:ext>
            </a:extLst>
          </p:cNvPr>
          <p:cNvSpPr/>
          <p:nvPr/>
        </p:nvSpPr>
        <p:spPr>
          <a:xfrm>
            <a:off x="3890498" y="773723"/>
            <a:ext cx="3436425" cy="154744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>
            <a:extLst>
              <a:ext uri="{FF2B5EF4-FFF2-40B4-BE49-F238E27FC236}">
                <a16:creationId xmlns:a16="http://schemas.microsoft.com/office/drawing/2014/main" id="{9F5E326D-5482-459E-9CE4-36333A27EFE5}"/>
              </a:ext>
            </a:extLst>
          </p:cNvPr>
          <p:cNvSpPr/>
          <p:nvPr/>
        </p:nvSpPr>
        <p:spPr>
          <a:xfrm>
            <a:off x="2371595" y="802721"/>
            <a:ext cx="6738425" cy="151931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170" name="AutoShape 2" descr="Social control And Agencies of social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Social control And Agencies of social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71B9-7115-4DE1-8CB1-9F3F2965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87" y="2678571"/>
            <a:ext cx="3246025" cy="355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299B6-0814-4134-A73E-1176D41ED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9" y="2638554"/>
            <a:ext cx="3956647" cy="3592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3D08F-9943-462F-8E70-60CA42AA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755" y="2638553"/>
            <a:ext cx="3713132" cy="35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0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FEF6-7466-F347-9E45-EC96F06C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833" y="812159"/>
            <a:ext cx="3688748" cy="9473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6088-6F52-7941-A811-97F203CAA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293FA-FCD7-419E-97B1-BB6FDB55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33" y="3317630"/>
            <a:ext cx="5666421" cy="2894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5CB0A-BDAD-4479-9F71-BE9CA0E0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4" y="2473443"/>
            <a:ext cx="4736123" cy="35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AE88-714B-C541-B0F7-6F533DE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778" y="847830"/>
            <a:ext cx="5463422" cy="9412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5E43-905C-7C4D-BB08-2E534526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2" y="2848708"/>
            <a:ext cx="8377530" cy="3192654"/>
          </a:xfrm>
        </p:spPr>
        <p:txBody>
          <a:bodyPr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38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1B98-40FC-6546-A3B8-119B8E0A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75" y="982132"/>
            <a:ext cx="6202556" cy="8909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A02-3F17-1B47-AE86-13ED8BAA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‘Institution’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নিয়মাবলী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57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4F2-CA7A-CB49-84CD-9A58F759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621323"/>
            <a:ext cx="9478107" cy="9888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89B4-8C99-F740-B8BF-566F63C0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2403219"/>
            <a:ext cx="7332785" cy="3833458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হৃদয়বৃত্তি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উপশমের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শৃঙ্খলিত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6E94F4-DE72-BB47-AA92-F6B45851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70" y="2439654"/>
            <a:ext cx="3768014" cy="1849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EAC680-548F-5F4B-A879-E8A22815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969" y="4240189"/>
            <a:ext cx="3768014" cy="2131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3D73E9-1537-D245-BE91-20AD91E6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292" y="696579"/>
            <a:ext cx="145952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9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627</Words>
  <Application>Microsoft Office PowerPoint</Application>
  <PresentationFormat>Widescreen</PresentationFormat>
  <Paragraphs>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পাঠ:</vt:lpstr>
      <vt:lpstr>এই পাঠে শিক্ষার্থীরা…</vt:lpstr>
      <vt:lpstr>সামাজিক প্রতিষ্ঠান সংজ্ঞা:</vt:lpstr>
      <vt:lpstr>সামাজিক প্রতিষ্ঠান গুরুত্ব নিচে আলোচনা করা হলো: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দলগত কাজ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 </dc:title>
  <dc:creator>mansuraakter985@gmail.com</dc:creator>
  <cp:lastModifiedBy>mansuraakter985@gmail.com</cp:lastModifiedBy>
  <cp:revision>26</cp:revision>
  <dcterms:created xsi:type="dcterms:W3CDTF">2021-04-21T05:29:10Z</dcterms:created>
  <dcterms:modified xsi:type="dcterms:W3CDTF">2021-07-05T17:42:18Z</dcterms:modified>
</cp:coreProperties>
</file>