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10" r:id="rId12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4CA4C-C75D-4557-BD10-23471CB7D1F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A2C8-7004-41F5-AB39-9390595D71E2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266700" y="3429000"/>
            <a:ext cx="86106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p>
            <a:r>
              <a:rPr dirty="0" sz="4100" lang="en-US" smtClean="0">
                <a:solidFill>
                  <a:srgbClr val="008000"/>
                </a:solidFill>
              </a:rPr>
              <a:t> </a:t>
            </a:r>
            <a:r>
              <a:rPr dirty="0" sz="4100" lang="en-US" err="1" smtClean="0">
                <a:solidFill>
                  <a:srgbClr val="008000"/>
                </a:solidFill>
              </a:rPr>
              <a:t>মো</a:t>
            </a:r>
            <a:r>
              <a:rPr dirty="0" sz="4100" lang="en-US" smtClean="0">
                <a:solidFill>
                  <a:srgbClr val="008000"/>
                </a:solidFill>
              </a:rPr>
              <a:t>.</a:t>
            </a:r>
            <a:r>
              <a:rPr altLang="en-US" dirty="0" sz="4100" lang="en-US" smtClean="0">
                <a:solidFill>
                  <a:srgbClr val="008000"/>
                </a:solidFill>
              </a:rPr>
              <a:t>আ</a:t>
            </a:r>
            <a:r>
              <a:rPr altLang="en-US" dirty="0" sz="4100" lang="en-US" smtClean="0">
                <a:solidFill>
                  <a:srgbClr val="008000"/>
                </a:solidFill>
              </a:rPr>
              <a:t>ব</a:t>
            </a:r>
            <a:r>
              <a:rPr altLang="en-US" dirty="0" sz="4100" lang="en-US" smtClean="0">
                <a:solidFill>
                  <a:srgbClr val="008000"/>
                </a:solidFill>
              </a:rPr>
              <a:t>্</a:t>
            </a:r>
            <a:r>
              <a:rPr altLang="en-US" dirty="0" sz="4100" lang="en-US" smtClean="0">
                <a:solidFill>
                  <a:srgbClr val="008000"/>
                </a:solidFill>
              </a:rPr>
              <a:t>দ</a:t>
            </a:r>
            <a:r>
              <a:rPr altLang="en-US" dirty="0" sz="4100" lang="en-US" smtClean="0">
                <a:solidFill>
                  <a:srgbClr val="008000"/>
                </a:solidFill>
              </a:rPr>
              <a:t>ু</a:t>
            </a:r>
            <a:r>
              <a:rPr altLang="en-US" dirty="0" sz="4100" lang="en-US" smtClean="0">
                <a:solidFill>
                  <a:srgbClr val="008000"/>
                </a:solidFill>
              </a:rPr>
              <a:t>ল</a:t>
            </a:r>
            <a:r>
              <a:rPr altLang="en-US" dirty="0" sz="4100" lang="en-US" smtClean="0">
                <a:solidFill>
                  <a:srgbClr val="008000"/>
                </a:solidFill>
              </a:rPr>
              <a:t> </a:t>
            </a:r>
            <a:r>
              <a:rPr altLang="en-US" dirty="0" sz="4100" lang="en-US" smtClean="0">
                <a:solidFill>
                  <a:srgbClr val="008000"/>
                </a:solidFill>
              </a:rPr>
              <a:t>স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ল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ম</a:t>
            </a:r>
            <a:r>
              <a:rPr altLang="en-US" dirty="0" sz="4100" lang="en-US" smtClean="0">
                <a:solidFill>
                  <a:srgbClr val="008000"/>
                </a:solidFill>
              </a:rPr>
              <a:t> </a:t>
            </a:r>
            <a:r>
              <a:rPr altLang="en-US" dirty="0" sz="4100" lang="en-US" smtClean="0">
                <a:solidFill>
                  <a:srgbClr val="008000"/>
                </a:solidFill>
              </a:rPr>
              <a:t>ত</a:t>
            </a:r>
            <a:r>
              <a:rPr altLang="en-US" dirty="0" sz="4100" lang="en-US" smtClean="0">
                <a:solidFill>
                  <a:srgbClr val="008000"/>
                </a:solidFill>
              </a:rPr>
              <a:t>র</a:t>
            </a:r>
            <a:r>
              <a:rPr altLang="en-US" dirty="0" sz="4100" lang="en-US" smtClean="0">
                <a:solidFill>
                  <a:srgbClr val="008000"/>
                </a:solidFill>
              </a:rPr>
              <a:t>প</a:t>
            </a:r>
            <a:r>
              <a:rPr altLang="en-US" dirty="0" sz="4100" lang="en-US" smtClean="0">
                <a:solidFill>
                  <a:srgbClr val="008000"/>
                </a:solidFill>
              </a:rPr>
              <a:t>দ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র</a:t>
            </a:r>
            <a:r>
              <a:rPr altLang="en-US" dirty="0" sz="4100" lang="en-US" smtClean="0">
                <a:solidFill>
                  <a:srgbClr val="008000"/>
                </a:solidFill>
              </a:rPr>
              <a:t>।</a:t>
            </a:r>
            <a:endParaRPr dirty="0" sz="4100" lang="en-US" smtClean="0">
              <a:solidFill>
                <a:srgbClr val="008000"/>
              </a:solidFill>
            </a:endParaRPr>
          </a:p>
          <a:p>
            <a:r>
              <a:rPr altLang="en-US" dirty="0" sz="4100" lang="en-US" smtClean="0">
                <a:solidFill>
                  <a:srgbClr val="008000"/>
                </a:solidFill>
              </a:rPr>
              <a:t>স</a:t>
            </a:r>
            <a:r>
              <a:rPr altLang="en-US" dirty="0" sz="4100" lang="en-US" smtClean="0">
                <a:solidFill>
                  <a:srgbClr val="008000"/>
                </a:solidFill>
              </a:rPr>
              <a:t>হ</a:t>
            </a:r>
            <a:r>
              <a:rPr altLang="en-US" dirty="0" sz="4100" lang="en-US" smtClean="0">
                <a:solidFill>
                  <a:srgbClr val="008000"/>
                </a:solidFill>
              </a:rPr>
              <a:t>ক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র</a:t>
            </a:r>
            <a:r>
              <a:rPr altLang="en-US" dirty="0" sz="4100" lang="en-US" smtClean="0">
                <a:solidFill>
                  <a:srgbClr val="008000"/>
                </a:solidFill>
              </a:rPr>
              <a:t>ী</a:t>
            </a:r>
            <a:r>
              <a:rPr altLang="en-US" dirty="0" sz="4100" lang="en-US" smtClean="0">
                <a:solidFill>
                  <a:srgbClr val="008000"/>
                </a:solidFill>
              </a:rPr>
              <a:t> </a:t>
            </a:r>
            <a:r>
              <a:rPr altLang="en-US" dirty="0" sz="4100" lang="en-US" smtClean="0">
                <a:solidFill>
                  <a:srgbClr val="008000"/>
                </a:solidFill>
              </a:rPr>
              <a:t>ম</a:t>
            </a:r>
            <a:r>
              <a:rPr altLang="en-US" dirty="0" sz="4100" lang="en-US" smtClean="0">
                <a:solidFill>
                  <a:srgbClr val="008000"/>
                </a:solidFill>
              </a:rPr>
              <a:t>ৌ</a:t>
            </a:r>
            <a:r>
              <a:rPr altLang="en-US" dirty="0" sz="4100" lang="en-US" smtClean="0">
                <a:solidFill>
                  <a:srgbClr val="008000"/>
                </a:solidFill>
              </a:rPr>
              <a:t>ল</a:t>
            </a:r>
            <a:r>
              <a:rPr altLang="en-US" dirty="0" sz="4100" lang="en-US" smtClean="0">
                <a:solidFill>
                  <a:srgbClr val="008000"/>
                </a:solidFill>
              </a:rPr>
              <a:t>ভ</a:t>
            </a:r>
            <a:r>
              <a:rPr altLang="en-US" dirty="0" sz="4100" lang="en-US" smtClean="0">
                <a:solidFill>
                  <a:srgbClr val="008000"/>
                </a:solidFill>
              </a:rPr>
              <a:t>ী</a:t>
            </a:r>
            <a:r>
              <a:rPr altLang="en-US" dirty="0" sz="4100" lang="en-US" smtClean="0">
                <a:solidFill>
                  <a:srgbClr val="008000"/>
                </a:solidFill>
              </a:rPr>
              <a:t>,</a:t>
            </a:r>
            <a:r>
              <a:rPr altLang="en-US" dirty="0" sz="4100" lang="en-US" smtClean="0">
                <a:solidFill>
                  <a:srgbClr val="008000"/>
                </a:solidFill>
              </a:rPr>
              <a:t>হ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জ</a:t>
            </a:r>
            <a:r>
              <a:rPr altLang="en-US" dirty="0" sz="4100" lang="en-US" smtClean="0">
                <a:solidFill>
                  <a:srgbClr val="008000"/>
                </a:solidFill>
              </a:rPr>
              <a:t>ী</a:t>
            </a:r>
            <a:r>
              <a:rPr altLang="en-US" dirty="0" sz="4100" lang="en-US" smtClean="0">
                <a:solidFill>
                  <a:srgbClr val="008000"/>
                </a:solidFill>
              </a:rPr>
              <a:t> </a:t>
            </a:r>
            <a:r>
              <a:rPr altLang="en-US" dirty="0" sz="4100" lang="en-US" smtClean="0">
                <a:solidFill>
                  <a:srgbClr val="008000"/>
                </a:solidFill>
              </a:rPr>
              <a:t>আ</a:t>
            </a:r>
            <a:r>
              <a:rPr altLang="en-US" dirty="0" sz="4100" lang="en-US" smtClean="0">
                <a:solidFill>
                  <a:srgbClr val="008000"/>
                </a:solidFill>
              </a:rPr>
              <a:t>ল</a:t>
            </a:r>
            <a:r>
              <a:rPr altLang="en-US" dirty="0" sz="4100" lang="en-US" smtClean="0">
                <a:solidFill>
                  <a:srgbClr val="008000"/>
                </a:solidFill>
              </a:rPr>
              <a:t>ী</a:t>
            </a:r>
            <a:r>
              <a:rPr altLang="en-US" dirty="0" sz="4100" lang="en-US" smtClean="0">
                <a:solidFill>
                  <a:srgbClr val="008000"/>
                </a:solidFill>
              </a:rPr>
              <a:t>ম</a:t>
            </a:r>
            <a:r>
              <a:rPr altLang="en-US" dirty="0" sz="4100" lang="en-US" smtClean="0">
                <a:solidFill>
                  <a:srgbClr val="008000"/>
                </a:solidFill>
              </a:rPr>
              <a:t> </a:t>
            </a:r>
            <a:r>
              <a:rPr altLang="en-US" dirty="0" sz="4100" lang="en-US" smtClean="0">
                <a:solidFill>
                  <a:srgbClr val="008000"/>
                </a:solidFill>
              </a:rPr>
              <a:t>উ</a:t>
            </a:r>
            <a:r>
              <a:rPr altLang="en-US" dirty="0" sz="4100" lang="en-US" smtClean="0">
                <a:solidFill>
                  <a:srgbClr val="008000"/>
                </a:solidFill>
              </a:rPr>
              <a:t>ল</a:t>
            </a:r>
            <a:r>
              <a:rPr altLang="en-US" dirty="0" sz="4100" lang="en-US" smtClean="0">
                <a:solidFill>
                  <a:srgbClr val="008000"/>
                </a:solidFill>
              </a:rPr>
              <a:t>্</a:t>
            </a:r>
            <a:r>
              <a:rPr altLang="en-US" dirty="0" sz="4100" lang="en-US" smtClean="0">
                <a:solidFill>
                  <a:srgbClr val="008000"/>
                </a:solidFill>
              </a:rPr>
              <a:t>ল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হ</a:t>
            </a:r>
            <a:r>
              <a:rPr altLang="en-US" dirty="0" sz="4100" lang="en-US" smtClean="0">
                <a:solidFill>
                  <a:srgbClr val="008000"/>
                </a:solidFill>
              </a:rPr>
              <a:t> </a:t>
            </a:r>
            <a:r>
              <a:rPr altLang="en-US" dirty="0" sz="4100" lang="en-US" smtClean="0">
                <a:solidFill>
                  <a:srgbClr val="008000"/>
                </a:solidFill>
              </a:rPr>
              <a:t>স</a:t>
            </a:r>
            <a:r>
              <a:rPr altLang="en-US" dirty="0" sz="4100" lang="en-US" smtClean="0">
                <a:solidFill>
                  <a:srgbClr val="008000"/>
                </a:solidFill>
              </a:rPr>
              <a:t>ি</a:t>
            </a:r>
            <a:r>
              <a:rPr altLang="en-US" dirty="0" sz="4100" lang="en-US" smtClean="0">
                <a:solidFill>
                  <a:srgbClr val="008000"/>
                </a:solidFill>
              </a:rPr>
              <a:t>ন</a:t>
            </a:r>
            <a:r>
              <a:rPr altLang="en-US" dirty="0" sz="4100" lang="en-US" smtClean="0">
                <a:solidFill>
                  <a:srgbClr val="008000"/>
                </a:solidFill>
              </a:rPr>
              <a:t>ি</a:t>
            </a:r>
            <a:r>
              <a:rPr altLang="en-US" dirty="0" sz="4100" lang="en-US" smtClean="0">
                <a:solidFill>
                  <a:srgbClr val="008000"/>
                </a:solidFill>
              </a:rPr>
              <a:t>য়</a:t>
            </a:r>
            <a:r>
              <a:rPr altLang="en-US" dirty="0" sz="4100" lang="en-US" smtClean="0">
                <a:solidFill>
                  <a:srgbClr val="008000"/>
                </a:solidFill>
              </a:rPr>
              <a:t>র</a:t>
            </a:r>
            <a:r>
              <a:rPr altLang="en-US" dirty="0" sz="4100" lang="en-US" smtClean="0">
                <a:solidFill>
                  <a:srgbClr val="008000"/>
                </a:solidFill>
              </a:rPr>
              <a:t> </a:t>
            </a:r>
            <a:r>
              <a:rPr altLang="en-US" dirty="0" sz="4100" lang="en-US" smtClean="0">
                <a:solidFill>
                  <a:srgbClr val="008000"/>
                </a:solidFill>
              </a:rPr>
              <a:t>আ</a:t>
            </a:r>
            <a:r>
              <a:rPr altLang="en-US" dirty="0" sz="4100" lang="en-US" smtClean="0">
                <a:solidFill>
                  <a:srgbClr val="008000"/>
                </a:solidFill>
              </a:rPr>
              <a:t>ল</a:t>
            </a:r>
            <a:r>
              <a:rPr altLang="en-US" dirty="0" sz="4100" lang="en-US" smtClean="0">
                <a:solidFill>
                  <a:srgbClr val="008000"/>
                </a:solidFill>
              </a:rPr>
              <a:t>ি</a:t>
            </a:r>
            <a:r>
              <a:rPr altLang="en-US" dirty="0" sz="4100" lang="en-US" smtClean="0">
                <a:solidFill>
                  <a:srgbClr val="008000"/>
                </a:solidFill>
              </a:rPr>
              <a:t>ম</a:t>
            </a:r>
            <a:r>
              <a:rPr altLang="en-US" dirty="0" sz="4100" lang="en-US" smtClean="0">
                <a:solidFill>
                  <a:srgbClr val="008000"/>
                </a:solidFill>
              </a:rPr>
              <a:t> </a:t>
            </a:r>
            <a:r>
              <a:rPr altLang="en-US" dirty="0" sz="4100" lang="en-US" smtClean="0">
                <a:solidFill>
                  <a:srgbClr val="008000"/>
                </a:solidFill>
              </a:rPr>
              <a:t>ম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দ</a:t>
            </a:r>
            <a:r>
              <a:rPr altLang="en-US" dirty="0" sz="4100" lang="en-US" smtClean="0">
                <a:solidFill>
                  <a:srgbClr val="008000"/>
                </a:solidFill>
              </a:rPr>
              <a:t>্</a:t>
            </a:r>
            <a:r>
              <a:rPr altLang="en-US" dirty="0" sz="4100" lang="en-US" smtClean="0">
                <a:solidFill>
                  <a:srgbClr val="008000"/>
                </a:solidFill>
              </a:rPr>
              <a:t>র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স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।</a:t>
            </a:r>
            <a:r>
              <a:rPr altLang="en-US" dirty="0" sz="4100" lang="en-US" smtClean="0">
                <a:solidFill>
                  <a:srgbClr val="008000"/>
                </a:solidFill>
              </a:rPr>
              <a:t>চ</a:t>
            </a:r>
            <a:r>
              <a:rPr altLang="en-US" dirty="0" sz="4100" lang="en-US" smtClean="0">
                <a:solidFill>
                  <a:srgbClr val="008000"/>
                </a:solidFill>
              </a:rPr>
              <a:t>ু</a:t>
            </a:r>
            <a:r>
              <a:rPr altLang="en-US" dirty="0" sz="4100" lang="en-US" smtClean="0">
                <a:solidFill>
                  <a:srgbClr val="008000"/>
                </a:solidFill>
              </a:rPr>
              <a:t>ন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র</a:t>
            </a:r>
            <a:r>
              <a:rPr altLang="en-US" dirty="0" sz="4100" lang="en-US" smtClean="0">
                <a:solidFill>
                  <a:srgbClr val="008000"/>
                </a:solidFill>
              </a:rPr>
              <a:t>ু</a:t>
            </a:r>
            <a:r>
              <a:rPr altLang="en-US" dirty="0" sz="4100" lang="en-US" smtClean="0">
                <a:solidFill>
                  <a:srgbClr val="008000"/>
                </a:solidFill>
              </a:rPr>
              <a:t>ঘ</a:t>
            </a:r>
            <a:r>
              <a:rPr altLang="en-US" dirty="0" sz="4100" lang="en-US" smtClean="0">
                <a:solidFill>
                  <a:srgbClr val="008000"/>
                </a:solidFill>
              </a:rPr>
              <a:t>া</a:t>
            </a:r>
            <a:r>
              <a:rPr altLang="en-US" dirty="0" sz="4100" lang="en-US" smtClean="0">
                <a:solidFill>
                  <a:srgbClr val="008000"/>
                </a:solidFill>
              </a:rPr>
              <a:t>ট</a:t>
            </a:r>
            <a:r>
              <a:rPr altLang="en-US" dirty="0" sz="4100" lang="en-US" smtClean="0">
                <a:solidFill>
                  <a:srgbClr val="008000"/>
                </a:solidFill>
              </a:rPr>
              <a:t>,</a:t>
            </a:r>
            <a:r>
              <a:rPr altLang="en-US" dirty="0" sz="4100" lang="en-US" smtClean="0">
                <a:solidFill>
                  <a:srgbClr val="008000"/>
                </a:solidFill>
              </a:rPr>
              <a:t>হ</a:t>
            </a:r>
            <a:r>
              <a:rPr altLang="en-US" dirty="0" sz="4100" lang="en-US" smtClean="0">
                <a:solidFill>
                  <a:srgbClr val="008000"/>
                </a:solidFill>
              </a:rPr>
              <a:t>ব</a:t>
            </a:r>
            <a:r>
              <a:rPr altLang="en-US" dirty="0" sz="4100" lang="en-US" smtClean="0">
                <a:solidFill>
                  <a:srgbClr val="008000"/>
                </a:solidFill>
              </a:rPr>
              <a:t>ি</a:t>
            </a:r>
            <a:r>
              <a:rPr altLang="en-US" dirty="0" sz="4100" lang="en-US" smtClean="0">
                <a:solidFill>
                  <a:srgbClr val="008000"/>
                </a:solidFill>
              </a:rPr>
              <a:t>গ</a:t>
            </a:r>
            <a:r>
              <a:rPr altLang="en-US" dirty="0" sz="4100" lang="en-US" smtClean="0">
                <a:solidFill>
                  <a:srgbClr val="008000"/>
                </a:solidFill>
              </a:rPr>
              <a:t>ন</a:t>
            </a:r>
            <a:r>
              <a:rPr altLang="en-US" dirty="0" sz="4100" lang="en-US" smtClean="0">
                <a:solidFill>
                  <a:srgbClr val="008000"/>
                </a:solidFill>
              </a:rPr>
              <a:t>্</a:t>
            </a:r>
            <a:r>
              <a:rPr altLang="en-US" dirty="0" sz="4100" lang="en-US" smtClean="0">
                <a:solidFill>
                  <a:srgbClr val="008000"/>
                </a:solidFill>
              </a:rPr>
              <a:t>জ</a:t>
            </a:r>
            <a:r>
              <a:rPr altLang="en-US" dirty="0" sz="4100" lang="en-US" smtClean="0">
                <a:solidFill>
                  <a:srgbClr val="008000"/>
                </a:solidFill>
              </a:rPr>
              <a:t>।</a:t>
            </a:r>
            <a:endParaRPr dirty="0" sz="4100" lang="en-US" smtClean="0">
              <a:solidFill>
                <a:srgbClr val="008000"/>
              </a:solidFill>
            </a:endParaRPr>
          </a:p>
          <a:p>
            <a:endParaRPr dirty="0" sz="4100" lang="en-US">
              <a:solidFill>
                <a:srgbClr val="008000"/>
              </a:solidFill>
            </a:endParaRPr>
          </a:p>
        </p:txBody>
      </p:sp>
      <p:pic>
        <p:nvPicPr>
          <p:cNvPr id="2097152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t="25142" b="25142"/>
          <a:stretch>
            <a:fillRect/>
          </a:stretch>
        </p:blipFill>
        <p:spPr>
          <a:xfrm>
            <a:off x="1455436" y="0"/>
            <a:ext cx="6661747" cy="3088655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p>
            <a:r>
              <a:rPr altLang="en-US" b="1" sz="10600" lang="en-US">
                <a:solidFill>
                  <a:srgbClr val="6600CC"/>
                </a:solidFill>
              </a:rPr>
              <a:t>ধ</a:t>
            </a:r>
            <a:r>
              <a:rPr altLang="en-US" b="1" sz="10600" lang="en-US">
                <a:solidFill>
                  <a:srgbClr val="6600CC"/>
                </a:solidFill>
              </a:rPr>
              <a:t>ন</a:t>
            </a:r>
            <a:r>
              <a:rPr altLang="en-US" b="1" sz="10600" lang="en-US">
                <a:solidFill>
                  <a:srgbClr val="6600CC"/>
                </a:solidFill>
              </a:rPr>
              <a:t>্</a:t>
            </a:r>
            <a:r>
              <a:rPr altLang="en-US" b="1" sz="10600" lang="en-US">
                <a:solidFill>
                  <a:srgbClr val="6600CC"/>
                </a:solidFill>
              </a:rPr>
              <a:t>য</a:t>
            </a:r>
            <a:r>
              <a:rPr altLang="en-US" b="1" sz="10600" lang="en-US">
                <a:solidFill>
                  <a:srgbClr val="6600CC"/>
                </a:solidFill>
              </a:rPr>
              <a:t>ব</a:t>
            </a:r>
            <a:r>
              <a:rPr altLang="en-US" b="1" sz="10600" lang="en-US">
                <a:solidFill>
                  <a:srgbClr val="6600CC"/>
                </a:solidFill>
              </a:rPr>
              <a:t>া</a:t>
            </a:r>
            <a:r>
              <a:rPr altLang="en-US" b="1" sz="10600" lang="en-US">
                <a:solidFill>
                  <a:srgbClr val="6600CC"/>
                </a:solidFill>
              </a:rPr>
              <a:t>দ</a:t>
            </a:r>
            <a:endParaRPr b="1" sz="10600"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 txBox="1"/>
          <p:nvPr/>
        </p:nvSpPr>
        <p:spPr>
          <a:xfrm>
            <a:off x="2572000" y="3219450"/>
            <a:ext cx="4000000" cy="1488439"/>
          </a:xfrm>
          <a:prstGeom prst="rect"/>
        </p:spPr>
        <p:txBody>
          <a:bodyPr rtlCol="0" wrap="square">
            <a:spAutoFit/>
          </a:bodyPr>
          <a:p>
            <a:r>
              <a:rPr altLang="en-US" b="1" sz="9400" lang="en-US">
                <a:solidFill>
                  <a:srgbClr val="000000"/>
                </a:solidFill>
              </a:rPr>
              <a:t>স</a:t>
            </a:r>
            <a:r>
              <a:rPr altLang="en-US" b="1" sz="9400" lang="en-US">
                <a:solidFill>
                  <a:srgbClr val="000000"/>
                </a:solidFill>
              </a:rPr>
              <a:t>্</a:t>
            </a:r>
            <a:r>
              <a:rPr altLang="en-US" b="1" sz="9400" lang="en-US">
                <a:solidFill>
                  <a:srgbClr val="000000"/>
                </a:solidFill>
              </a:rPr>
              <a:t>ব</a:t>
            </a:r>
            <a:r>
              <a:rPr altLang="en-US" b="1" sz="9400" lang="en-US">
                <a:solidFill>
                  <a:srgbClr val="000000"/>
                </a:solidFill>
              </a:rPr>
              <a:t>া</a:t>
            </a:r>
            <a:r>
              <a:rPr altLang="en-US" b="1" sz="9400" lang="en-US">
                <a:solidFill>
                  <a:srgbClr val="000000"/>
                </a:solidFill>
              </a:rPr>
              <a:t>গ</a:t>
            </a:r>
            <a:r>
              <a:rPr altLang="en-US" b="1" sz="9400" lang="en-US">
                <a:solidFill>
                  <a:srgbClr val="000000"/>
                </a:solidFill>
              </a:rPr>
              <a:t>ত</a:t>
            </a:r>
            <a:r>
              <a:rPr altLang="en-US" b="1" sz="9400" lang="en-US">
                <a:solidFill>
                  <a:srgbClr val="000000"/>
                </a:solidFill>
              </a:rPr>
              <a:t>ম</a:t>
            </a:r>
            <a:endParaRPr b="1" sz="94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p>
            <a:pPr algn="ctr" indent="0" marL="0">
              <a:buNone/>
            </a:pPr>
            <a:r>
              <a:rPr dirty="0" lang="en-US" smtClean="0">
                <a:solidFill>
                  <a:srgbClr val="800000"/>
                </a:solidFill>
              </a:rPr>
              <a:t> </a:t>
            </a:r>
            <a:r>
              <a:rPr dirty="0" lang="en-US" err="1" smtClean="0">
                <a:solidFill>
                  <a:srgbClr val="800000"/>
                </a:solidFill>
              </a:rPr>
              <a:t>শ্রেনি</a:t>
            </a:r>
            <a:r>
              <a:rPr dirty="0" lang="en-US" smtClean="0">
                <a:solidFill>
                  <a:srgbClr val="800000"/>
                </a:solidFill>
              </a:rPr>
              <a:t> : </a:t>
            </a:r>
            <a:r>
              <a:rPr altLang="en-US" dirty="0" lang="en-US" err="1" smtClean="0">
                <a:solidFill>
                  <a:srgbClr val="800000"/>
                </a:solidFill>
              </a:rPr>
              <a:t>ন</a:t>
            </a:r>
            <a:r>
              <a:rPr altLang="en-US" dirty="0" lang="en-US" err="1" smtClean="0">
                <a:solidFill>
                  <a:srgbClr val="800000"/>
                </a:solidFill>
              </a:rPr>
              <a:t>ব</a:t>
            </a:r>
            <a:r>
              <a:rPr altLang="en-US" dirty="0" lang="en-US" err="1" smtClean="0">
                <a:solidFill>
                  <a:srgbClr val="800000"/>
                </a:solidFill>
              </a:rPr>
              <a:t>ম</a:t>
            </a:r>
            <a:endParaRPr dirty="0" lang="en-US" smtClean="0">
              <a:solidFill>
                <a:srgbClr val="800000"/>
              </a:solidFill>
            </a:endParaRPr>
          </a:p>
          <a:p>
            <a:pPr algn="ctr" indent="0" marL="0">
              <a:buNone/>
            </a:pPr>
            <a:r>
              <a:rPr dirty="0" lang="en-US" err="1" smtClean="0">
                <a:solidFill>
                  <a:srgbClr val="800000"/>
                </a:solidFill>
              </a:rPr>
              <a:t>অধ্যায়</a:t>
            </a:r>
            <a:r>
              <a:rPr dirty="0" lang="en-US" smtClean="0">
                <a:solidFill>
                  <a:srgbClr val="800000"/>
                </a:solidFill>
              </a:rPr>
              <a:t> : </a:t>
            </a:r>
            <a:r>
              <a:rPr dirty="0" lang="en-US" err="1" smtClean="0">
                <a:solidFill>
                  <a:srgbClr val="800000"/>
                </a:solidFill>
              </a:rPr>
              <a:t>প্রথম</a:t>
            </a:r>
            <a:endParaRPr dirty="0" lang="en-US" smtClean="0">
              <a:solidFill>
                <a:srgbClr val="800000"/>
              </a:solidFill>
            </a:endParaRPr>
          </a:p>
          <a:p>
            <a:pPr algn="ctr" indent="0" marL="0">
              <a:buNone/>
            </a:pPr>
            <a:r>
              <a:rPr dirty="0" lang="en-US" err="1" smtClean="0">
                <a:solidFill>
                  <a:srgbClr val="800000"/>
                </a:solidFill>
              </a:rPr>
              <a:t>পাঠ</a:t>
            </a:r>
            <a:r>
              <a:rPr dirty="0" lang="en-US" smtClean="0">
                <a:solidFill>
                  <a:srgbClr val="800000"/>
                </a:solidFill>
              </a:rPr>
              <a:t> : ১ম</a:t>
            </a:r>
            <a:endParaRPr dirty="0" lang="en-US" smtClean="0">
              <a:solidFill>
                <a:srgbClr val="800000"/>
              </a:solidFill>
            </a:endParaRPr>
          </a:p>
          <a:p>
            <a:pPr algn="ctr" indent="0" marL="0">
              <a:buNone/>
            </a:pPr>
            <a:r>
              <a:rPr dirty="0" lang="en-US" err="1" smtClean="0">
                <a:solidFill>
                  <a:srgbClr val="800000"/>
                </a:solidFill>
              </a:rPr>
              <a:t>বিষয়</a:t>
            </a:r>
            <a:r>
              <a:rPr dirty="0" lang="en-US" smtClean="0">
                <a:solidFill>
                  <a:srgbClr val="800000"/>
                </a:solidFill>
              </a:rPr>
              <a:t> : </a:t>
            </a:r>
            <a:r>
              <a:rPr altLang="en-US" dirty="0" lang="en-US" err="1" smtClean="0">
                <a:solidFill>
                  <a:srgbClr val="800000"/>
                </a:solidFill>
              </a:rPr>
              <a:t>ও</a:t>
            </a:r>
            <a:r>
              <a:rPr altLang="en-US" dirty="0" lang="en-US" err="1" smtClean="0">
                <a:solidFill>
                  <a:srgbClr val="800000"/>
                </a:solidFill>
              </a:rPr>
              <a:t>হ</a:t>
            </a:r>
            <a:r>
              <a:rPr altLang="en-US" dirty="0" lang="en-US" err="1" smtClean="0">
                <a:solidFill>
                  <a:srgbClr val="800000"/>
                </a:solidFill>
              </a:rPr>
              <a:t>ি</a:t>
            </a:r>
            <a:endParaRPr dirty="0" lang="en-US" smtClean="0">
              <a:solidFill>
                <a:srgbClr val="800000"/>
              </a:solidFill>
            </a:endParaRPr>
          </a:p>
          <a:p>
            <a:pPr algn="ctr" indent="0" marL="0">
              <a:buNone/>
            </a:pPr>
            <a:endParaRPr dirty="0" lang="en-US" smtClean="0">
              <a:solidFill>
                <a:srgbClr val="800000"/>
              </a:solidFill>
            </a:endParaRPr>
          </a:p>
          <a:p>
            <a:pPr indent="0" marL="0">
              <a:buNone/>
            </a:pPr>
            <a:endParaRPr dirty="0" lang="en-US">
              <a:solidFill>
                <a:srgbClr val="800000"/>
              </a:solidFill>
            </a:endParaRPr>
          </a:p>
        </p:txBody>
      </p:sp>
      <p:sp>
        <p:nvSpPr>
          <p:cNvPr id="1048662" name=""/>
          <p:cNvSpPr txBox="1"/>
          <p:nvPr/>
        </p:nvSpPr>
        <p:spPr>
          <a:xfrm>
            <a:off x="2571999" y="506821"/>
            <a:ext cx="4000000" cy="828040"/>
          </a:xfrm>
          <a:prstGeom prst="rect"/>
        </p:spPr>
        <p:txBody>
          <a:bodyPr rtlCol="0" wrap="square">
            <a:spAutoFit/>
          </a:bodyPr>
          <a:p>
            <a:r>
              <a:rPr altLang="en-US" sz="5000" lang="en-US">
                <a:solidFill>
                  <a:srgbClr val="FF6600"/>
                </a:solidFill>
              </a:rPr>
              <a:t>প</a:t>
            </a:r>
            <a:r>
              <a:rPr altLang="en-US" sz="5000" lang="en-US">
                <a:solidFill>
                  <a:srgbClr val="FF6600"/>
                </a:solidFill>
              </a:rPr>
              <a:t>া</a:t>
            </a:r>
            <a:r>
              <a:rPr altLang="en-US" sz="5000" lang="en-US">
                <a:solidFill>
                  <a:srgbClr val="FF6600"/>
                </a:solidFill>
              </a:rPr>
              <a:t>ঠ</a:t>
            </a:r>
            <a:r>
              <a:rPr altLang="en-US" sz="5000" lang="en-US">
                <a:solidFill>
                  <a:srgbClr val="FF6600"/>
                </a:solidFill>
              </a:rPr>
              <a:t> </a:t>
            </a:r>
            <a:r>
              <a:rPr altLang="en-US" sz="5000" lang="en-US">
                <a:solidFill>
                  <a:srgbClr val="FF6600"/>
                </a:solidFill>
              </a:rPr>
              <a:t>প</a:t>
            </a:r>
            <a:r>
              <a:rPr altLang="en-US" sz="5000" lang="en-US">
                <a:solidFill>
                  <a:srgbClr val="FF6600"/>
                </a:solidFill>
              </a:rPr>
              <a:t>র</a:t>
            </a:r>
            <a:r>
              <a:rPr altLang="en-US" sz="5000" lang="en-US">
                <a:solidFill>
                  <a:srgbClr val="FF6600"/>
                </a:solidFill>
              </a:rPr>
              <a:t>ি</a:t>
            </a:r>
            <a:r>
              <a:rPr altLang="en-US" sz="5000" lang="en-US">
                <a:solidFill>
                  <a:srgbClr val="FF6600"/>
                </a:solidFill>
              </a:rPr>
              <a:t>চ</a:t>
            </a:r>
            <a:r>
              <a:rPr altLang="en-US" sz="5000" lang="en-US">
                <a:solidFill>
                  <a:srgbClr val="FF6600"/>
                </a:solidFill>
              </a:rPr>
              <a:t>ি</a:t>
            </a:r>
            <a:r>
              <a:rPr altLang="en-US" sz="5000" lang="en-US">
                <a:solidFill>
                  <a:srgbClr val="FF6600"/>
                </a:solidFill>
              </a:rPr>
              <a:t>ত</a:t>
            </a:r>
            <a:r>
              <a:rPr altLang="en-US" sz="5000" lang="en-US">
                <a:solidFill>
                  <a:srgbClr val="FF6600"/>
                </a:solidFill>
              </a:rPr>
              <a:t>ি</a:t>
            </a:r>
            <a:endParaRPr sz="50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 txBox="1"/>
          <p:nvPr/>
        </p:nvSpPr>
        <p:spPr>
          <a:xfrm>
            <a:off x="2390158" y="359338"/>
            <a:ext cx="4000000" cy="1043940"/>
          </a:xfrm>
          <a:prstGeom prst="rect"/>
        </p:spPr>
        <p:txBody>
          <a:bodyPr rtlCol="0" wrap="square">
            <a:spAutoFit/>
          </a:bodyPr>
          <a:p>
            <a:r>
              <a:rPr altLang="en-US" b="1" sz="6400" lang="en-US">
                <a:solidFill>
                  <a:srgbClr val="000000"/>
                </a:solidFill>
              </a:rPr>
              <a:t>শ</a:t>
            </a:r>
            <a:r>
              <a:rPr altLang="en-US" b="1" sz="6400" lang="en-US">
                <a:solidFill>
                  <a:srgbClr val="000000"/>
                </a:solidFill>
              </a:rPr>
              <a:t>ি</a:t>
            </a:r>
            <a:r>
              <a:rPr altLang="en-US" b="1" sz="6400" lang="en-US">
                <a:solidFill>
                  <a:srgbClr val="000000"/>
                </a:solidFill>
              </a:rPr>
              <a:t>খ</a:t>
            </a:r>
            <a:r>
              <a:rPr altLang="en-US" b="1" sz="6400" lang="en-US">
                <a:solidFill>
                  <a:srgbClr val="000000"/>
                </a:solidFill>
              </a:rPr>
              <a:t>ন</a:t>
            </a:r>
            <a:r>
              <a:rPr altLang="en-US" b="1" sz="6400" lang="en-US">
                <a:solidFill>
                  <a:srgbClr val="000000"/>
                </a:solidFill>
              </a:rPr>
              <a:t> </a:t>
            </a:r>
            <a:r>
              <a:rPr altLang="en-US" b="1" sz="6400" lang="en-US">
                <a:solidFill>
                  <a:srgbClr val="000000"/>
                </a:solidFill>
              </a:rPr>
              <a:t>ফ</a:t>
            </a:r>
            <a:r>
              <a:rPr altLang="en-US" b="1" sz="6400" lang="en-US">
                <a:solidFill>
                  <a:srgbClr val="000000"/>
                </a:solidFill>
              </a:rPr>
              <a:t>ল</a:t>
            </a:r>
            <a:endParaRPr b="1" sz="6400" lang="en-US">
              <a:solidFill>
                <a:srgbClr val="000000"/>
              </a:solidFill>
            </a:endParaRPr>
          </a:p>
        </p:txBody>
      </p:sp>
      <p:sp>
        <p:nvSpPr>
          <p:cNvPr id="1048664" name=""/>
          <p:cNvSpPr txBox="1"/>
          <p:nvPr/>
        </p:nvSpPr>
        <p:spPr>
          <a:xfrm>
            <a:off x="805545" y="3219450"/>
            <a:ext cx="7395282" cy="1691641"/>
          </a:xfrm>
          <a:prstGeom prst="rect"/>
        </p:spPr>
        <p:txBody>
          <a:bodyPr rtlCol="0" wrap="square">
            <a:spAutoFit/>
          </a:bodyPr>
          <a:p>
            <a:r>
              <a:rPr altLang="en-US" sz="5400" lang="en-US">
                <a:solidFill>
                  <a:srgbClr val="9933FF"/>
                </a:solidFill>
              </a:rPr>
              <a:t>ও</a:t>
            </a:r>
            <a:r>
              <a:rPr altLang="en-US" sz="5400" lang="en-US">
                <a:solidFill>
                  <a:srgbClr val="9933FF"/>
                </a:solidFill>
              </a:rPr>
              <a:t>হ</a:t>
            </a:r>
            <a:r>
              <a:rPr altLang="en-US" sz="5400" lang="en-US">
                <a:solidFill>
                  <a:srgbClr val="9933FF"/>
                </a:solidFill>
              </a:rPr>
              <a:t>ি</a:t>
            </a:r>
            <a:r>
              <a:rPr altLang="en-US" sz="5400" lang="en-US">
                <a:solidFill>
                  <a:srgbClr val="9933FF"/>
                </a:solidFill>
              </a:rPr>
              <a:t> </a:t>
            </a:r>
            <a:r>
              <a:rPr altLang="en-US" sz="5400" lang="en-US">
                <a:solidFill>
                  <a:srgbClr val="9933FF"/>
                </a:solidFill>
              </a:rPr>
              <a:t>স</a:t>
            </a:r>
            <a:r>
              <a:rPr altLang="en-US" sz="5400" lang="en-US">
                <a:solidFill>
                  <a:srgbClr val="9933FF"/>
                </a:solidFill>
              </a:rPr>
              <a:t>ম</a:t>
            </a:r>
            <a:r>
              <a:rPr altLang="en-US" sz="5400" lang="en-US">
                <a:solidFill>
                  <a:srgbClr val="9933FF"/>
                </a:solidFill>
              </a:rPr>
              <a:t>্</a:t>
            </a:r>
            <a:r>
              <a:rPr altLang="en-US" sz="5400" lang="en-US">
                <a:solidFill>
                  <a:srgbClr val="9933FF"/>
                </a:solidFill>
              </a:rPr>
              <a:t>প</a:t>
            </a:r>
            <a:r>
              <a:rPr altLang="en-US" sz="5400" lang="en-US">
                <a:solidFill>
                  <a:srgbClr val="9933FF"/>
                </a:solidFill>
              </a:rPr>
              <a:t>র</a:t>
            </a:r>
            <a:r>
              <a:rPr altLang="en-US" sz="5400" lang="en-US">
                <a:solidFill>
                  <a:srgbClr val="9933FF"/>
                </a:solidFill>
              </a:rPr>
              <a:t>্</a:t>
            </a:r>
            <a:r>
              <a:rPr altLang="en-US" sz="5400" lang="en-US">
                <a:solidFill>
                  <a:srgbClr val="9933FF"/>
                </a:solidFill>
              </a:rPr>
              <a:t>ক</a:t>
            </a:r>
            <a:r>
              <a:rPr altLang="en-US" sz="5400" lang="en-US">
                <a:solidFill>
                  <a:srgbClr val="9933FF"/>
                </a:solidFill>
              </a:rPr>
              <a:t>ে</a:t>
            </a:r>
            <a:r>
              <a:rPr altLang="en-US" sz="5400" lang="en-US">
                <a:solidFill>
                  <a:srgbClr val="9933FF"/>
                </a:solidFill>
              </a:rPr>
              <a:t> </a:t>
            </a:r>
            <a:r>
              <a:rPr altLang="en-US" sz="5400" lang="en-US">
                <a:solidFill>
                  <a:srgbClr val="9933FF"/>
                </a:solidFill>
              </a:rPr>
              <a:t>জ</a:t>
            </a:r>
            <a:r>
              <a:rPr altLang="en-US" sz="5400" lang="en-US">
                <a:solidFill>
                  <a:srgbClr val="9933FF"/>
                </a:solidFill>
              </a:rPr>
              <a:t>া</a:t>
            </a:r>
            <a:r>
              <a:rPr altLang="en-US" sz="5400" lang="en-US">
                <a:solidFill>
                  <a:srgbClr val="9933FF"/>
                </a:solidFill>
              </a:rPr>
              <a:t>ন</a:t>
            </a:r>
            <a:r>
              <a:rPr altLang="en-US" sz="5400" lang="en-US">
                <a:solidFill>
                  <a:srgbClr val="9933FF"/>
                </a:solidFill>
              </a:rPr>
              <a:t>ত</a:t>
            </a:r>
            <a:r>
              <a:rPr altLang="en-US" sz="5400" lang="en-US">
                <a:solidFill>
                  <a:srgbClr val="9933FF"/>
                </a:solidFill>
              </a:rPr>
              <a:t>ে</a:t>
            </a:r>
            <a:r>
              <a:rPr altLang="en-US" sz="5400" lang="en-US">
                <a:solidFill>
                  <a:srgbClr val="9933FF"/>
                </a:solidFill>
              </a:rPr>
              <a:t> </a:t>
            </a:r>
            <a:r>
              <a:rPr altLang="en-US" sz="5400" lang="en-US">
                <a:solidFill>
                  <a:srgbClr val="9933FF"/>
                </a:solidFill>
              </a:rPr>
              <a:t>প</a:t>
            </a:r>
            <a:r>
              <a:rPr altLang="en-US" sz="5400" lang="en-US">
                <a:solidFill>
                  <a:srgbClr val="9933FF"/>
                </a:solidFill>
              </a:rPr>
              <a:t>া</a:t>
            </a:r>
            <a:r>
              <a:rPr altLang="en-US" sz="5400" lang="en-US">
                <a:solidFill>
                  <a:srgbClr val="9933FF"/>
                </a:solidFill>
              </a:rPr>
              <a:t>র</a:t>
            </a:r>
            <a:r>
              <a:rPr altLang="en-US" sz="5400" lang="en-US">
                <a:solidFill>
                  <a:srgbClr val="9933FF"/>
                </a:solidFill>
              </a:rPr>
              <a:t>ব</a:t>
            </a:r>
            <a:r>
              <a:rPr altLang="en-US" sz="5400" lang="en-US">
                <a:solidFill>
                  <a:srgbClr val="9933FF"/>
                </a:solidFill>
              </a:rPr>
              <a:t>ে</a:t>
            </a:r>
            <a:r>
              <a:rPr altLang="en-US" sz="5400" lang="en-US">
                <a:solidFill>
                  <a:srgbClr val="9933FF"/>
                </a:solidFill>
              </a:rPr>
              <a:t>।</a:t>
            </a:r>
            <a:endParaRPr sz="5400" lang="en-US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6875" lnSpcReduction="20000"/>
          </a:bodyPr>
          <a:p>
            <a:pPr algn="just" indent="0" marL="0">
              <a:buNone/>
            </a:pPr>
            <a:r>
              <a:rPr dirty="0" lang="en-US" err="1" smtClean="0">
                <a:solidFill>
                  <a:srgbClr val="993300"/>
                </a:solidFill>
              </a:rPr>
              <a:t>রাসুল</a:t>
            </a:r>
            <a:r>
              <a:rPr dirty="0" lang="en-US" smtClean="0">
                <a:solidFill>
                  <a:srgbClr val="993300"/>
                </a:solidFill>
              </a:rPr>
              <a:t> (স.) </a:t>
            </a:r>
            <a:r>
              <a:rPr dirty="0" lang="en-US" err="1" smtClean="0">
                <a:solidFill>
                  <a:srgbClr val="993300"/>
                </a:solidFill>
              </a:rPr>
              <a:t>এর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উপর</a:t>
            </a:r>
            <a:r>
              <a:rPr dirty="0" lang="en-US" smtClean="0">
                <a:solidFill>
                  <a:srgbClr val="993300"/>
                </a:solidFill>
              </a:rPr>
              <a:t> ৪০ </a:t>
            </a:r>
            <a:r>
              <a:rPr dirty="0" lang="en-US" err="1" smtClean="0">
                <a:solidFill>
                  <a:srgbClr val="993300"/>
                </a:solidFill>
              </a:rPr>
              <a:t>বছর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বয়সে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হেরা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পর্বতের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গুহায়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প্রথম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ওহী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অবতীর্ণ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হয়</a:t>
            </a:r>
            <a:r>
              <a:rPr dirty="0" lang="en-US" smtClean="0">
                <a:solidFill>
                  <a:srgbClr val="993300"/>
                </a:solidFill>
              </a:rPr>
              <a:t>। এ </a:t>
            </a:r>
            <a:r>
              <a:rPr dirty="0" lang="en-US" err="1" smtClean="0">
                <a:solidFill>
                  <a:srgbClr val="993300"/>
                </a:solidFill>
              </a:rPr>
              <a:t>সময়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অবতীর্ণ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হয়-সুরা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আলাকের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প্রথম</a:t>
            </a:r>
            <a:r>
              <a:rPr dirty="0" lang="en-US" smtClean="0">
                <a:solidFill>
                  <a:srgbClr val="993300"/>
                </a:solidFill>
              </a:rPr>
              <a:t> ৫ </a:t>
            </a:r>
            <a:r>
              <a:rPr dirty="0" lang="en-US" err="1" smtClean="0">
                <a:solidFill>
                  <a:srgbClr val="993300"/>
                </a:solidFill>
              </a:rPr>
              <a:t>আয়াত</a:t>
            </a:r>
            <a:r>
              <a:rPr dirty="0" lang="en-US" smtClean="0">
                <a:solidFill>
                  <a:srgbClr val="993300"/>
                </a:solidFill>
              </a:rPr>
              <a:t>। </a:t>
            </a:r>
            <a:r>
              <a:rPr dirty="0" lang="en-US" err="1" smtClean="0">
                <a:solidFill>
                  <a:srgbClr val="993300"/>
                </a:solidFill>
              </a:rPr>
              <a:t>আল্লাহ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পাক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বলেন</a:t>
            </a:r>
            <a:r>
              <a:rPr dirty="0" lang="en-US" smtClean="0">
                <a:solidFill>
                  <a:srgbClr val="993300"/>
                </a:solidFill>
              </a:rPr>
              <a:t>,</a:t>
            </a:r>
            <a:endParaRPr dirty="0" lang="en-US" smtClean="0">
              <a:solidFill>
                <a:srgbClr val="993300"/>
              </a:solidFill>
            </a:endParaRPr>
          </a:p>
          <a:p>
            <a:pPr algn="just" indent="0" marL="0">
              <a:buNone/>
            </a:pPr>
            <a:r>
              <a:rPr b="1" dirty="0" lang="ar-SA">
                <a:solidFill>
                  <a:srgbClr val="993300"/>
                </a:solidFill>
              </a:rPr>
              <a:t>اقْرَأْ بِاسْمِ رَبِّكَ الَّذِي خَلَقَ (1) خَلَقَ الْإِنْسَانَ مِنْ عَلَقٍ (2) اقْرَأْ وَرَبُّكَ الْأَكْرَمُ (3) الَّذِي عَلَّمَ بِالْقَلَمِ (4) عَلَّمَ الْإِنْسَانَ مَا لَمْ يَعْلَمْ (5</a:t>
            </a:r>
            <a:r>
              <a:rPr b="1" dirty="0" lang="ar-SA" smtClean="0">
                <a:solidFill>
                  <a:srgbClr val="993300"/>
                </a:solidFill>
              </a:rPr>
              <a:t>)</a:t>
            </a:r>
            <a:endParaRPr b="1" dirty="0" lang="en-US" smtClean="0">
              <a:solidFill>
                <a:srgbClr val="993300"/>
              </a:solidFill>
            </a:endParaRPr>
          </a:p>
          <a:p>
            <a:pPr algn="just" indent="0" marL="0">
              <a:buNone/>
            </a:pPr>
            <a:r>
              <a:rPr dirty="0" lang="en-US" err="1" smtClean="0">
                <a:solidFill>
                  <a:srgbClr val="993300"/>
                </a:solidFill>
              </a:rPr>
              <a:t>এটা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ছিল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রাসুলের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ওপর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সরাসরি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জিবরাইল</a:t>
            </a:r>
            <a:r>
              <a:rPr dirty="0" lang="en-US" smtClean="0">
                <a:solidFill>
                  <a:srgbClr val="993300"/>
                </a:solidFill>
              </a:rPr>
              <a:t> (আ.) </a:t>
            </a:r>
            <a:r>
              <a:rPr dirty="0" lang="en-US" err="1" smtClean="0">
                <a:solidFill>
                  <a:srgbClr val="993300"/>
                </a:solidFill>
              </a:rPr>
              <a:t>এর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ওহী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প্রদান</a:t>
            </a:r>
            <a:r>
              <a:rPr dirty="0" lang="en-US" smtClean="0">
                <a:solidFill>
                  <a:srgbClr val="993300"/>
                </a:solidFill>
              </a:rPr>
              <a:t>। </a:t>
            </a:r>
            <a:r>
              <a:rPr dirty="0" lang="en-US" err="1" smtClean="0">
                <a:solidFill>
                  <a:srgbClr val="993300"/>
                </a:solidFill>
              </a:rPr>
              <a:t>আল্লাহ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পাক</a:t>
            </a:r>
            <a:r>
              <a:rPr dirty="0" lang="en-US" smtClean="0">
                <a:solidFill>
                  <a:srgbClr val="993300"/>
                </a:solidFill>
              </a:rPr>
              <a:t> </a:t>
            </a:r>
            <a:r>
              <a:rPr dirty="0" lang="en-US" err="1" smtClean="0">
                <a:solidFill>
                  <a:srgbClr val="993300"/>
                </a:solidFill>
              </a:rPr>
              <a:t>বলেন</a:t>
            </a:r>
            <a:r>
              <a:rPr dirty="0" lang="en-US" smtClean="0">
                <a:solidFill>
                  <a:srgbClr val="993300"/>
                </a:solidFill>
              </a:rPr>
              <a:t>, </a:t>
            </a:r>
            <a:endParaRPr dirty="0" lang="en-US" smtClean="0">
              <a:solidFill>
                <a:srgbClr val="993300"/>
              </a:solidFill>
            </a:endParaRPr>
          </a:p>
          <a:p>
            <a:pPr algn="just" indent="0" marL="0">
              <a:buNone/>
            </a:pPr>
            <a:r>
              <a:rPr b="1" dirty="0" lang="ar-SA">
                <a:solidFill>
                  <a:srgbClr val="993300"/>
                </a:solidFill>
              </a:rPr>
              <a:t>وَإِنَّهُ لَتَنْزِيلُ رَبِّ الْعَالَمِينَ (192) </a:t>
            </a:r>
            <a:r>
              <a:rPr b="1" dirty="0" lang="ar-SA">
                <a:solidFill>
                  <a:srgbClr val="993300"/>
                </a:solidFill>
              </a:rPr>
              <a:t>نَزَلَ بِهِ الرُّوحُ الْأَمِينُ </a:t>
            </a:r>
            <a:r>
              <a:rPr b="1" dirty="0" lang="ar-SA">
                <a:solidFill>
                  <a:srgbClr val="993300"/>
                </a:solidFill>
              </a:rPr>
              <a:t>(193) عَلَى قَلْبِكَ لِتَكُونَ مِنَ الْمُنْذِرِينَ (194) بِلِسَانٍ عَرَبِيٍّ مُبِينٍ (195)</a:t>
            </a:r>
            <a:endParaRPr dirty="0" lang="en-US">
              <a:solidFill>
                <a:srgbClr val="993300"/>
              </a:solidFill>
            </a:endParaRPr>
          </a:p>
        </p:txBody>
      </p:sp>
      <p:sp>
        <p:nvSpPr>
          <p:cNvPr id="1048665" name=""/>
          <p:cNvSpPr txBox="1"/>
          <p:nvPr/>
        </p:nvSpPr>
        <p:spPr>
          <a:xfrm>
            <a:off x="2130385" y="428946"/>
            <a:ext cx="4000000" cy="993140"/>
          </a:xfrm>
          <a:prstGeom prst="rect"/>
        </p:spPr>
        <p:txBody>
          <a:bodyPr rtlCol="0" wrap="square">
            <a:spAutoFit/>
          </a:bodyPr>
          <a:p>
            <a:r>
              <a:rPr altLang="en-US" sz="6200" lang="en-US">
                <a:solidFill>
                  <a:srgbClr val="000000"/>
                </a:solidFill>
              </a:rPr>
              <a:t>ও</a:t>
            </a:r>
            <a:r>
              <a:rPr altLang="en-US" sz="6200" lang="en-US">
                <a:solidFill>
                  <a:srgbClr val="000000"/>
                </a:solidFill>
              </a:rPr>
              <a:t>হ</a:t>
            </a:r>
            <a:r>
              <a:rPr altLang="en-US" sz="6200" lang="en-US">
                <a:solidFill>
                  <a:srgbClr val="000000"/>
                </a:solidFill>
              </a:rPr>
              <a:t>ি</a:t>
            </a:r>
            <a:endParaRPr sz="62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6875" lnSpcReduction="20000"/>
          </a:bodyPr>
          <a:p>
            <a:pPr algn="just" indent="0" marL="0">
              <a:buNone/>
            </a:pPr>
            <a:r>
              <a:rPr dirty="0" lang="en-US" err="1" smtClean="0">
                <a:solidFill>
                  <a:srgbClr val="0000FF"/>
                </a:solidFill>
              </a:rPr>
              <a:t>সমস্ত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কুরআন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শরীফ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লায়লাতুল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কদর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রাতে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প্রথম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আসমানে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জিবরাইল</a:t>
            </a:r>
            <a:r>
              <a:rPr dirty="0" lang="en-US" smtClean="0">
                <a:solidFill>
                  <a:srgbClr val="0000FF"/>
                </a:solidFill>
              </a:rPr>
              <a:t> (আ.) </a:t>
            </a:r>
            <a:r>
              <a:rPr dirty="0" lang="en-US" err="1" smtClean="0">
                <a:solidFill>
                  <a:srgbClr val="0000FF"/>
                </a:solidFill>
              </a:rPr>
              <a:t>অবতীর্ণ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করেন</a:t>
            </a:r>
            <a:r>
              <a:rPr dirty="0" lang="en-US" smtClean="0">
                <a:solidFill>
                  <a:srgbClr val="0000FF"/>
                </a:solidFill>
              </a:rPr>
              <a:t>। </a:t>
            </a:r>
            <a:r>
              <a:rPr dirty="0" lang="en-US" err="1" smtClean="0">
                <a:solidFill>
                  <a:srgbClr val="0000FF"/>
                </a:solidFill>
              </a:rPr>
              <a:t>পরে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এখান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থেকে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প্রয়োজন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অনুসারে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ধীরে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ধীরে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খণ্ড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খণ্ড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করে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রাসুলের</a:t>
            </a:r>
            <a:r>
              <a:rPr dirty="0" lang="en-US" smtClean="0">
                <a:solidFill>
                  <a:srgbClr val="0000FF"/>
                </a:solidFill>
              </a:rPr>
              <a:t> (স.) </a:t>
            </a:r>
            <a:r>
              <a:rPr dirty="0" lang="en-US" err="1" smtClean="0">
                <a:solidFill>
                  <a:srgbClr val="0000FF"/>
                </a:solidFill>
              </a:rPr>
              <a:t>ওপর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অবতীর্ণ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হয়</a:t>
            </a:r>
            <a:r>
              <a:rPr dirty="0" lang="en-US" smtClean="0">
                <a:solidFill>
                  <a:srgbClr val="0000FF"/>
                </a:solidFill>
              </a:rPr>
              <a:t>। এ </a:t>
            </a:r>
            <a:r>
              <a:rPr dirty="0" lang="en-US" err="1" smtClean="0">
                <a:solidFill>
                  <a:srgbClr val="0000FF"/>
                </a:solidFill>
              </a:rPr>
              <a:t>জন্য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কুরআনে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b="1" dirty="0" lang="ar-SA">
                <a:solidFill>
                  <a:srgbClr val="0000FF"/>
                </a:solidFill>
              </a:rPr>
              <a:t>نَزَّل</a:t>
            </a:r>
            <a:r>
              <a:rPr dirty="0" lang="ar-SA" smtClean="0">
                <a:solidFill>
                  <a:srgbClr val="0000FF"/>
                </a:solidFill>
              </a:rPr>
              <a:t> و انزل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ar-SA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শব্দ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ব্যবহার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হয়েছে</a:t>
            </a:r>
            <a:r>
              <a:rPr dirty="0" lang="en-US" smtClean="0">
                <a:solidFill>
                  <a:srgbClr val="0000FF"/>
                </a:solidFill>
              </a:rPr>
              <a:t>।</a:t>
            </a:r>
            <a:endParaRPr dirty="0" lang="en-US" smtClean="0">
              <a:solidFill>
                <a:srgbClr val="0000FF"/>
              </a:solidFill>
            </a:endParaRPr>
          </a:p>
          <a:p>
            <a:pPr algn="just" indent="0" marL="0">
              <a:buNone/>
            </a:pPr>
            <a:endParaRPr dirty="0" lang="en-US" smtClean="0">
              <a:solidFill>
                <a:srgbClr val="0000FF"/>
              </a:solidFill>
            </a:endParaRPr>
          </a:p>
          <a:p>
            <a:pPr algn="just" indent="0" marL="0">
              <a:buNone/>
            </a:pPr>
            <a:r>
              <a:rPr dirty="0" lang="en-US" smtClean="0">
                <a:solidFill>
                  <a:srgbClr val="0000FF"/>
                </a:solidFill>
              </a:rPr>
              <a:t>এ </a:t>
            </a:r>
            <a:r>
              <a:rPr dirty="0" lang="en-US" err="1" smtClean="0">
                <a:solidFill>
                  <a:srgbClr val="0000FF"/>
                </a:solidFill>
              </a:rPr>
              <a:t>দু’ধরন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অবতীর্ণের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কারণ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হচ্ছে</a:t>
            </a:r>
            <a:r>
              <a:rPr dirty="0" lang="en-US" smtClean="0">
                <a:solidFill>
                  <a:srgbClr val="0000FF"/>
                </a:solidFill>
              </a:rPr>
              <a:t>, </a:t>
            </a:r>
            <a:r>
              <a:rPr dirty="0" lang="en-US" err="1" smtClean="0">
                <a:solidFill>
                  <a:srgbClr val="0000FF"/>
                </a:solidFill>
              </a:rPr>
              <a:t>পূর্ববর্তী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আসমানী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কিতাব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একবারে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অবতীর্ণ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হয়েছিল</a:t>
            </a:r>
            <a:r>
              <a:rPr dirty="0" lang="en-US" smtClean="0">
                <a:solidFill>
                  <a:srgbClr val="0000FF"/>
                </a:solidFill>
              </a:rPr>
              <a:t>। </a:t>
            </a:r>
            <a:r>
              <a:rPr dirty="0" lang="en-US" err="1" smtClean="0">
                <a:solidFill>
                  <a:srgbClr val="0000FF"/>
                </a:solidFill>
              </a:rPr>
              <a:t>যাতে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সেগুলোর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সাথে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সামাঞ্জস্য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থাকে</a:t>
            </a:r>
            <a:r>
              <a:rPr dirty="0" lang="en-US" smtClean="0">
                <a:solidFill>
                  <a:srgbClr val="0000FF"/>
                </a:solidFill>
              </a:rPr>
              <a:t>। </a:t>
            </a:r>
            <a:r>
              <a:rPr dirty="0" lang="en-US" err="1" smtClean="0">
                <a:solidFill>
                  <a:srgbClr val="0000FF"/>
                </a:solidFill>
              </a:rPr>
              <a:t>আর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খণ্ডখণ্ড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আকারে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অবতীর্ণ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হওয়া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কুরআনের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সাতন্ত্র</a:t>
            </a:r>
            <a:r>
              <a:rPr dirty="0" lang="en-US" smtClean="0">
                <a:solidFill>
                  <a:srgbClr val="0000FF"/>
                </a:solidFill>
              </a:rPr>
              <a:t>। </a:t>
            </a:r>
            <a:r>
              <a:rPr dirty="0" lang="en-US" err="1" smtClean="0">
                <a:solidFill>
                  <a:srgbClr val="0000FF"/>
                </a:solidFill>
              </a:rPr>
              <a:t>যা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কুরআনের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শ্রেষ্টত্য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প্রকাশ</a:t>
            </a:r>
            <a:r>
              <a:rPr dirty="0" lang="en-US" smtClean="0">
                <a:solidFill>
                  <a:srgbClr val="0000FF"/>
                </a:solidFill>
              </a:rPr>
              <a:t> </a:t>
            </a:r>
            <a:r>
              <a:rPr dirty="0" lang="en-US" err="1" smtClean="0">
                <a:solidFill>
                  <a:srgbClr val="0000FF"/>
                </a:solidFill>
              </a:rPr>
              <a:t>পায়</a:t>
            </a:r>
            <a:r>
              <a:rPr dirty="0" lang="en-US" smtClean="0">
                <a:solidFill>
                  <a:srgbClr val="0000FF"/>
                </a:solidFill>
              </a:rPr>
              <a:t>।</a:t>
            </a:r>
            <a:endParaRPr dirty="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p>
            <a:pPr algn="ctr" indent="0" marL="0">
              <a:buNone/>
            </a:pPr>
            <a:r>
              <a:rPr dirty="0" sz="3000" lang="en-US" err="1" smtClean="0">
                <a:solidFill>
                  <a:srgbClr val="008000"/>
                </a:solidFill>
              </a:rPr>
              <a:t>সাত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পদ্ধতিতে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কুরআন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অবতীর্ণ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হয়</a:t>
            </a:r>
            <a:endParaRPr dirty="0" sz="3000" lang="en-US" smtClean="0">
              <a:solidFill>
                <a:srgbClr val="008000"/>
              </a:solidFill>
            </a:endParaRPr>
          </a:p>
          <a:p>
            <a:pPr algn="just" indent="0" marL="0">
              <a:buNone/>
            </a:pPr>
            <a:r>
              <a:rPr dirty="0" sz="3000" lang="en-US" smtClean="0">
                <a:solidFill>
                  <a:srgbClr val="008000"/>
                </a:solidFill>
              </a:rPr>
              <a:t>১.  </a:t>
            </a:r>
            <a:r>
              <a:rPr dirty="0" sz="3000" lang="en-US" err="1" smtClean="0">
                <a:solidFill>
                  <a:srgbClr val="008000"/>
                </a:solidFill>
              </a:rPr>
              <a:t>জিবরাইলের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স্ব-আকৃতিতে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smtClean="0">
                <a:solidFill>
                  <a:srgbClr val="008000"/>
                </a:solidFill>
              </a:rPr>
              <a:t>: </a:t>
            </a:r>
            <a:r>
              <a:rPr dirty="0" sz="3000" lang="en-US" err="1" smtClean="0">
                <a:solidFill>
                  <a:srgbClr val="008000"/>
                </a:solidFill>
              </a:rPr>
              <a:t>যেমন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সুরা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ফাতিহা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অবতীর্ণের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সময়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দিগন্তজুড়ে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জিবরাইলের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আকৃতি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ছিল</a:t>
            </a:r>
            <a:r>
              <a:rPr dirty="0" sz="3000" lang="en-US" smtClean="0">
                <a:solidFill>
                  <a:srgbClr val="008000"/>
                </a:solidFill>
              </a:rPr>
              <a:t>।</a:t>
            </a:r>
            <a:endParaRPr dirty="0" sz="3000" lang="en-US" smtClean="0">
              <a:solidFill>
                <a:srgbClr val="008000"/>
              </a:solidFill>
            </a:endParaRPr>
          </a:p>
          <a:p>
            <a:pPr algn="just" indent="0" marL="0">
              <a:buNone/>
            </a:pPr>
            <a:r>
              <a:rPr dirty="0" sz="3000" lang="en-US" smtClean="0">
                <a:solidFill>
                  <a:srgbClr val="008000"/>
                </a:solidFill>
              </a:rPr>
              <a:t>২. </a:t>
            </a:r>
            <a:r>
              <a:rPr dirty="0" sz="3000" lang="en-US" err="1" smtClean="0">
                <a:solidFill>
                  <a:srgbClr val="008000"/>
                </a:solidFill>
              </a:rPr>
              <a:t>মানবরূপে</a:t>
            </a:r>
            <a:r>
              <a:rPr dirty="0" sz="3000" lang="en-US" smtClean="0">
                <a:solidFill>
                  <a:srgbClr val="008000"/>
                </a:solidFill>
              </a:rPr>
              <a:t> :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জিবরাইল</a:t>
            </a:r>
            <a:r>
              <a:rPr dirty="0" sz="3000" lang="en-US" smtClean="0">
                <a:solidFill>
                  <a:srgbClr val="008000"/>
                </a:solidFill>
              </a:rPr>
              <a:t> (আ.) </a:t>
            </a:r>
            <a:r>
              <a:rPr dirty="0" sz="3000" lang="en-US" err="1" smtClean="0">
                <a:solidFill>
                  <a:srgbClr val="008000"/>
                </a:solidFill>
              </a:rPr>
              <a:t>মানুষের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আকৃতি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ধরে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রাসুলের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কাছে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ওহী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নিয়ে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আসতেন</a:t>
            </a:r>
            <a:r>
              <a:rPr dirty="0" sz="3000" lang="en-US" smtClean="0">
                <a:solidFill>
                  <a:srgbClr val="008000"/>
                </a:solidFill>
              </a:rPr>
              <a:t>। </a:t>
            </a:r>
            <a:r>
              <a:rPr dirty="0" sz="3000" lang="en-US" err="1" smtClean="0">
                <a:solidFill>
                  <a:srgbClr val="008000"/>
                </a:solidFill>
              </a:rPr>
              <a:t>সাহাবী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দেহয়াতুল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কলবী</a:t>
            </a:r>
            <a:r>
              <a:rPr dirty="0" sz="3000" lang="en-US" smtClean="0">
                <a:solidFill>
                  <a:srgbClr val="008000"/>
                </a:solidFill>
              </a:rPr>
              <a:t> (</a:t>
            </a:r>
            <a:r>
              <a:rPr dirty="0" sz="3000" lang="en-US" err="1" smtClean="0">
                <a:solidFill>
                  <a:srgbClr val="008000"/>
                </a:solidFill>
              </a:rPr>
              <a:t>রা</a:t>
            </a:r>
            <a:r>
              <a:rPr dirty="0" sz="3000" lang="en-US" smtClean="0">
                <a:solidFill>
                  <a:srgbClr val="008000"/>
                </a:solidFill>
              </a:rPr>
              <a:t>.) </a:t>
            </a:r>
            <a:r>
              <a:rPr dirty="0" sz="3000" lang="en-US" err="1" smtClean="0">
                <a:solidFill>
                  <a:srgbClr val="008000"/>
                </a:solidFill>
              </a:rPr>
              <a:t>বা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অনারবীর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আকৃতি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ধরতেন</a:t>
            </a:r>
            <a:r>
              <a:rPr dirty="0" sz="3000" lang="en-US" smtClean="0">
                <a:solidFill>
                  <a:srgbClr val="008000"/>
                </a:solidFill>
              </a:rPr>
              <a:t>।</a:t>
            </a:r>
            <a:endParaRPr dirty="0" sz="3000" lang="en-US" smtClean="0">
              <a:solidFill>
                <a:srgbClr val="008000"/>
              </a:solidFill>
            </a:endParaRPr>
          </a:p>
          <a:p>
            <a:pPr algn="just" indent="0" marL="0">
              <a:buNone/>
            </a:pPr>
            <a:r>
              <a:rPr dirty="0" sz="3000" lang="en-US" smtClean="0">
                <a:solidFill>
                  <a:srgbClr val="008000"/>
                </a:solidFill>
              </a:rPr>
              <a:t>৩. </a:t>
            </a:r>
            <a:r>
              <a:rPr dirty="0" sz="3000" lang="en-US" err="1" smtClean="0">
                <a:solidFill>
                  <a:srgbClr val="008000"/>
                </a:solidFill>
              </a:rPr>
              <a:t>স্বপনযোগে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smtClean="0">
                <a:solidFill>
                  <a:srgbClr val="008000"/>
                </a:solidFill>
              </a:rPr>
              <a:t>: </a:t>
            </a:r>
            <a:r>
              <a:rPr dirty="0" sz="3000" lang="en-US" err="1" smtClean="0">
                <a:solidFill>
                  <a:srgbClr val="008000"/>
                </a:solidFill>
              </a:rPr>
              <a:t>রাসুলের</a:t>
            </a:r>
            <a:r>
              <a:rPr dirty="0" sz="3000" lang="en-US" smtClean="0">
                <a:solidFill>
                  <a:srgbClr val="008000"/>
                </a:solidFill>
              </a:rPr>
              <a:t> (স.) </a:t>
            </a:r>
            <a:r>
              <a:rPr dirty="0" sz="3000" lang="en-US" err="1" smtClean="0">
                <a:solidFill>
                  <a:srgbClr val="008000"/>
                </a:solidFill>
              </a:rPr>
              <a:t>স্বপন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ওহী</a:t>
            </a:r>
            <a:r>
              <a:rPr dirty="0" sz="3000" lang="en-US" smtClean="0">
                <a:solidFill>
                  <a:srgbClr val="008000"/>
                </a:solidFill>
              </a:rPr>
              <a:t>। এ </a:t>
            </a:r>
            <a:r>
              <a:rPr dirty="0" sz="3000" lang="en-US" err="1" smtClean="0">
                <a:solidFill>
                  <a:srgbClr val="008000"/>
                </a:solidFill>
              </a:rPr>
              <a:t>রকম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একটি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ওহী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হচ্ছে</a:t>
            </a:r>
            <a:r>
              <a:rPr dirty="0" sz="3000" lang="en-US" smtClean="0">
                <a:solidFill>
                  <a:srgbClr val="008000"/>
                </a:solidFill>
              </a:rPr>
              <a:t>, </a:t>
            </a:r>
            <a:r>
              <a:rPr dirty="0" sz="3000" lang="en-US" err="1" smtClean="0">
                <a:solidFill>
                  <a:srgbClr val="008000"/>
                </a:solidFill>
              </a:rPr>
              <a:t>সুরা</a:t>
            </a:r>
            <a:r>
              <a:rPr dirty="0" sz="3000" lang="en-US" smtClean="0">
                <a:solidFill>
                  <a:srgbClr val="008000"/>
                </a:solidFill>
              </a:rPr>
              <a:t> </a:t>
            </a:r>
            <a:r>
              <a:rPr dirty="0" sz="3000" lang="en-US" err="1" smtClean="0">
                <a:solidFill>
                  <a:srgbClr val="008000"/>
                </a:solidFill>
              </a:rPr>
              <a:t>কাওসার</a:t>
            </a:r>
            <a:r>
              <a:rPr dirty="0" sz="3000" lang="en-US" smtClean="0">
                <a:solidFill>
                  <a:srgbClr val="008000"/>
                </a:solidFill>
              </a:rPr>
              <a:t>।</a:t>
            </a:r>
            <a:endParaRPr dirty="0" sz="3000" lang="en-US" smtClean="0">
              <a:solidFill>
                <a:srgbClr val="008000"/>
              </a:solidFill>
            </a:endParaRPr>
          </a:p>
          <a:p>
            <a:pPr algn="just" indent="0" marL="0">
              <a:buNone/>
            </a:pPr>
            <a:endParaRPr dirty="0" sz="3000" lang="en-US">
              <a:solidFill>
                <a:srgbClr val="008000"/>
              </a:solidFill>
            </a:endParaRPr>
          </a:p>
        </p:txBody>
      </p:sp>
      <p:sp>
        <p:nvSpPr>
          <p:cNvPr id="1048666" name=""/>
          <p:cNvSpPr txBox="1"/>
          <p:nvPr/>
        </p:nvSpPr>
        <p:spPr>
          <a:xfrm>
            <a:off x="2013487" y="320635"/>
            <a:ext cx="4000000" cy="586740"/>
          </a:xfrm>
          <a:prstGeom prst="rect"/>
        </p:spPr>
        <p:txBody>
          <a:bodyPr rtlCol="0" wrap="square">
            <a:spAutoFit/>
          </a:bodyPr>
          <a:p>
            <a:r>
              <a:rPr altLang="en-US" b="1" sz="3500" lang="en-US">
                <a:solidFill>
                  <a:srgbClr val="6600CC"/>
                </a:solidFill>
              </a:rPr>
              <a:t>ও</a:t>
            </a:r>
            <a:r>
              <a:rPr altLang="en-US" b="1" sz="3500" lang="en-US">
                <a:solidFill>
                  <a:srgbClr val="6600CC"/>
                </a:solidFill>
              </a:rPr>
              <a:t>হ</a:t>
            </a:r>
            <a:r>
              <a:rPr altLang="en-US" b="1" sz="3500" lang="en-US">
                <a:solidFill>
                  <a:srgbClr val="6600CC"/>
                </a:solidFill>
              </a:rPr>
              <a:t>ি</a:t>
            </a:r>
            <a:r>
              <a:rPr altLang="en-US" b="1" sz="3500" lang="en-US">
                <a:solidFill>
                  <a:srgbClr val="6600CC"/>
                </a:solidFill>
              </a:rPr>
              <a:t> </a:t>
            </a:r>
            <a:r>
              <a:rPr altLang="en-US" b="1" sz="3500" lang="en-US">
                <a:solidFill>
                  <a:srgbClr val="6600CC"/>
                </a:solidFill>
              </a:rPr>
              <a:t>ন</a:t>
            </a:r>
            <a:r>
              <a:rPr altLang="en-US" b="1" sz="3500" lang="en-US">
                <a:solidFill>
                  <a:srgbClr val="6600CC"/>
                </a:solidFill>
              </a:rPr>
              <a:t>া</a:t>
            </a:r>
            <a:r>
              <a:rPr altLang="en-US" b="1" sz="3500" lang="en-US">
                <a:solidFill>
                  <a:srgbClr val="6600CC"/>
                </a:solidFill>
              </a:rPr>
              <a:t>য</a:t>
            </a:r>
            <a:r>
              <a:rPr altLang="en-US" b="1" sz="3500" lang="en-US">
                <a:solidFill>
                  <a:srgbClr val="6600CC"/>
                </a:solidFill>
              </a:rPr>
              <a:t>ি</a:t>
            </a:r>
            <a:r>
              <a:rPr altLang="en-US" b="1" sz="3500" lang="en-US">
                <a:solidFill>
                  <a:srgbClr val="6600CC"/>
                </a:solidFill>
              </a:rPr>
              <a:t>ল</a:t>
            </a:r>
            <a:r>
              <a:rPr altLang="en-US" b="1" sz="3500" lang="en-US">
                <a:solidFill>
                  <a:srgbClr val="6600CC"/>
                </a:solidFill>
              </a:rPr>
              <a:t>ে</a:t>
            </a:r>
            <a:r>
              <a:rPr altLang="en-US" b="1" sz="3500" lang="en-US">
                <a:solidFill>
                  <a:srgbClr val="6600CC"/>
                </a:solidFill>
              </a:rPr>
              <a:t>র</a:t>
            </a:r>
            <a:r>
              <a:rPr altLang="en-US" b="1" sz="3500" lang="en-US">
                <a:solidFill>
                  <a:srgbClr val="6600CC"/>
                </a:solidFill>
              </a:rPr>
              <a:t> </a:t>
            </a:r>
            <a:r>
              <a:rPr altLang="en-US" b="1" sz="3500" lang="en-US">
                <a:solidFill>
                  <a:srgbClr val="6600CC"/>
                </a:solidFill>
              </a:rPr>
              <a:t>প</a:t>
            </a:r>
            <a:r>
              <a:rPr altLang="en-US" b="1" sz="3500" lang="en-US">
                <a:solidFill>
                  <a:srgbClr val="6600CC"/>
                </a:solidFill>
              </a:rPr>
              <a:t>দ</a:t>
            </a:r>
            <a:r>
              <a:rPr altLang="en-US" b="1" sz="3500" lang="en-US">
                <a:solidFill>
                  <a:srgbClr val="6600CC"/>
                </a:solidFill>
              </a:rPr>
              <a:t>্</a:t>
            </a:r>
            <a:r>
              <a:rPr altLang="en-US" b="1" sz="3500" lang="en-US">
                <a:solidFill>
                  <a:srgbClr val="6600CC"/>
                </a:solidFill>
              </a:rPr>
              <a:t>ধ</a:t>
            </a:r>
            <a:r>
              <a:rPr altLang="en-US" b="1" sz="3500" lang="en-US">
                <a:solidFill>
                  <a:srgbClr val="6600CC"/>
                </a:solidFill>
              </a:rPr>
              <a:t>ত</a:t>
            </a:r>
            <a:r>
              <a:rPr altLang="en-US" b="1" sz="3500" lang="en-US">
                <a:solidFill>
                  <a:srgbClr val="6600CC"/>
                </a:solidFill>
              </a:rPr>
              <a:t>ি</a:t>
            </a:r>
            <a:endParaRPr b="1" sz="3500"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p>
            <a:pPr algn="just" indent="0" marL="0">
              <a:buNone/>
            </a:pPr>
            <a:r>
              <a:rPr dirty="0" lang="en-US" smtClean="0">
                <a:solidFill>
                  <a:srgbClr val="9933FF"/>
                </a:solidFill>
              </a:rPr>
              <a:t>৪.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ঘণ্টাধ্বনির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মতো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smtClean="0">
                <a:solidFill>
                  <a:srgbClr val="9933FF"/>
                </a:solidFill>
              </a:rPr>
              <a:t>: এ </a:t>
            </a:r>
            <a:r>
              <a:rPr dirty="0" lang="en-US" err="1" smtClean="0">
                <a:solidFill>
                  <a:srgbClr val="9933FF"/>
                </a:solidFill>
              </a:rPr>
              <a:t>পদ্ধতির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ওহীতে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আযাবের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আয়াত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অবতীর্ণ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হত</a:t>
            </a:r>
            <a:r>
              <a:rPr dirty="0" lang="en-US" smtClean="0">
                <a:solidFill>
                  <a:srgbClr val="9933FF"/>
                </a:solidFill>
              </a:rPr>
              <a:t>। </a:t>
            </a:r>
            <a:r>
              <a:rPr dirty="0" lang="en-US" err="1" smtClean="0">
                <a:solidFill>
                  <a:srgbClr val="9933FF"/>
                </a:solidFill>
              </a:rPr>
              <a:t>রাসুল</a:t>
            </a:r>
            <a:r>
              <a:rPr dirty="0" lang="en-US" smtClean="0">
                <a:solidFill>
                  <a:srgbClr val="9933FF"/>
                </a:solidFill>
              </a:rPr>
              <a:t> (স.) এ </a:t>
            </a:r>
            <a:r>
              <a:rPr dirty="0" lang="en-US" err="1" smtClean="0">
                <a:solidFill>
                  <a:srgbClr val="9933FF"/>
                </a:solidFill>
              </a:rPr>
              <a:t>আওয়াজ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হৃদয়ে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শুনতে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পেতেন</a:t>
            </a:r>
            <a:r>
              <a:rPr dirty="0" lang="en-US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এবং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ঘর্মাক্ত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হয়ে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যেতেন</a:t>
            </a:r>
            <a:r>
              <a:rPr dirty="0" lang="en-US" smtClean="0">
                <a:solidFill>
                  <a:srgbClr val="9933FF"/>
                </a:solidFill>
              </a:rPr>
              <a:t>।</a:t>
            </a:r>
            <a:endParaRPr dirty="0" lang="en-US" smtClean="0">
              <a:solidFill>
                <a:srgbClr val="9933FF"/>
              </a:solidFill>
            </a:endParaRPr>
          </a:p>
          <a:p>
            <a:pPr algn="just" indent="0" marL="0">
              <a:buNone/>
            </a:pPr>
            <a:r>
              <a:rPr dirty="0" lang="en-US" smtClean="0">
                <a:solidFill>
                  <a:srgbClr val="9933FF"/>
                </a:solidFill>
              </a:rPr>
              <a:t>৫. </a:t>
            </a:r>
            <a:r>
              <a:rPr dirty="0" lang="en-US" err="1" smtClean="0">
                <a:solidFill>
                  <a:srgbClr val="9933FF"/>
                </a:solidFill>
              </a:rPr>
              <a:t>ইলহামযোগে</a:t>
            </a:r>
            <a:r>
              <a:rPr dirty="0" lang="en-US" smtClean="0">
                <a:solidFill>
                  <a:srgbClr val="9933FF"/>
                </a:solidFill>
              </a:rPr>
              <a:t> :</a:t>
            </a:r>
            <a:r>
              <a:rPr dirty="0" lang="en-US" smtClean="0">
                <a:solidFill>
                  <a:srgbClr val="9933FF"/>
                </a:solidFill>
              </a:rPr>
              <a:t>  </a:t>
            </a:r>
            <a:r>
              <a:rPr dirty="0" lang="en-US" err="1" smtClean="0">
                <a:solidFill>
                  <a:srgbClr val="9933FF"/>
                </a:solidFill>
              </a:rPr>
              <a:t>আল্লাহ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পাক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রাসুলের</a:t>
            </a:r>
            <a:r>
              <a:rPr dirty="0" lang="en-US" smtClean="0">
                <a:solidFill>
                  <a:srgbClr val="9933FF"/>
                </a:solidFill>
              </a:rPr>
              <a:t> (স.) </a:t>
            </a:r>
            <a:r>
              <a:rPr dirty="0" lang="en-US" err="1" smtClean="0">
                <a:solidFill>
                  <a:srgbClr val="9933FF"/>
                </a:solidFill>
              </a:rPr>
              <a:t>অন্তরে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ওহীর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বাণী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ইলহাম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করতেন</a:t>
            </a:r>
            <a:r>
              <a:rPr dirty="0" lang="en-US" smtClean="0">
                <a:solidFill>
                  <a:srgbClr val="9933FF"/>
                </a:solidFill>
              </a:rPr>
              <a:t>। </a:t>
            </a:r>
            <a:r>
              <a:rPr dirty="0" lang="en-US" err="1" smtClean="0">
                <a:solidFill>
                  <a:srgbClr val="9933FF"/>
                </a:solidFill>
              </a:rPr>
              <a:t>এটাকে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অন্তরে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ফুৎকারও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বলা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হয়</a:t>
            </a:r>
            <a:r>
              <a:rPr dirty="0" lang="en-US" smtClean="0">
                <a:solidFill>
                  <a:srgbClr val="9933FF"/>
                </a:solidFill>
              </a:rPr>
              <a:t>।</a:t>
            </a:r>
            <a:endParaRPr dirty="0" lang="en-US" smtClean="0">
              <a:solidFill>
                <a:srgbClr val="9933FF"/>
              </a:solidFill>
            </a:endParaRPr>
          </a:p>
          <a:p>
            <a:pPr algn="just" indent="0" marL="0">
              <a:buNone/>
            </a:pPr>
            <a:r>
              <a:rPr dirty="0" lang="en-US" smtClean="0">
                <a:solidFill>
                  <a:srgbClr val="9933FF"/>
                </a:solidFill>
              </a:rPr>
              <a:t>৬. </a:t>
            </a:r>
            <a:r>
              <a:rPr dirty="0" lang="en-US" err="1" smtClean="0">
                <a:solidFill>
                  <a:srgbClr val="9933FF"/>
                </a:solidFill>
              </a:rPr>
              <a:t>অদৃশ্য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আওয়াজ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দ্বারা</a:t>
            </a:r>
            <a:r>
              <a:rPr dirty="0" lang="en-US" smtClean="0">
                <a:solidFill>
                  <a:srgbClr val="9933FF"/>
                </a:solidFill>
              </a:rPr>
              <a:t> : </a:t>
            </a:r>
            <a:r>
              <a:rPr dirty="0" lang="en-US" err="1" smtClean="0">
                <a:solidFill>
                  <a:srgbClr val="9933FF"/>
                </a:solidFill>
              </a:rPr>
              <a:t>অদৃশ্য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থেকে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আওয়াজ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দ্বারা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ওহী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অবতীর্ণ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হতো</a:t>
            </a:r>
            <a:r>
              <a:rPr dirty="0" lang="en-US" smtClean="0">
                <a:solidFill>
                  <a:srgbClr val="9933FF"/>
                </a:solidFill>
              </a:rPr>
              <a:t>।</a:t>
            </a:r>
            <a:endParaRPr dirty="0" lang="en-US" smtClean="0">
              <a:solidFill>
                <a:srgbClr val="9933FF"/>
              </a:solidFill>
            </a:endParaRPr>
          </a:p>
          <a:p>
            <a:pPr algn="just" indent="0" marL="0">
              <a:buNone/>
            </a:pPr>
            <a:r>
              <a:rPr dirty="0" lang="en-US" smtClean="0">
                <a:solidFill>
                  <a:srgbClr val="9933FF"/>
                </a:solidFill>
              </a:rPr>
              <a:t>৭. </a:t>
            </a:r>
            <a:r>
              <a:rPr dirty="0" lang="en-US" err="1" smtClean="0">
                <a:solidFill>
                  <a:srgbClr val="9933FF"/>
                </a:solidFill>
              </a:rPr>
              <a:t>ইসরাফিল</a:t>
            </a:r>
            <a:r>
              <a:rPr dirty="0" lang="en-US" smtClean="0">
                <a:solidFill>
                  <a:srgbClr val="9933FF"/>
                </a:solidFill>
              </a:rPr>
              <a:t> (আ.) </a:t>
            </a:r>
            <a:r>
              <a:rPr dirty="0" lang="en-US" err="1" smtClean="0">
                <a:solidFill>
                  <a:srgbClr val="9933FF"/>
                </a:solidFill>
              </a:rPr>
              <a:t>এর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দ্বারা</a:t>
            </a:r>
            <a:r>
              <a:rPr dirty="0" lang="en-US" smtClean="0">
                <a:solidFill>
                  <a:srgbClr val="9933FF"/>
                </a:solidFill>
              </a:rPr>
              <a:t> : </a:t>
            </a:r>
            <a:r>
              <a:rPr dirty="0" lang="en-US" err="1" smtClean="0">
                <a:solidFill>
                  <a:srgbClr val="9933FF"/>
                </a:solidFill>
              </a:rPr>
              <a:t>নবুওয়াতের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প্রথম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তিন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বছর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ইসরাফিল</a:t>
            </a:r>
            <a:r>
              <a:rPr dirty="0" lang="en-US" smtClean="0">
                <a:solidFill>
                  <a:srgbClr val="9933FF"/>
                </a:solidFill>
              </a:rPr>
              <a:t> (আ.) </a:t>
            </a:r>
            <a:r>
              <a:rPr dirty="0" lang="en-US" err="1" smtClean="0">
                <a:solidFill>
                  <a:srgbClr val="9933FF"/>
                </a:solidFill>
              </a:rPr>
              <a:t>ওহী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নিয়ে</a:t>
            </a:r>
            <a:r>
              <a:rPr dirty="0" lang="en-US" smtClean="0">
                <a:solidFill>
                  <a:srgbClr val="9933FF"/>
                </a:solidFill>
              </a:rPr>
              <a:t> </a:t>
            </a:r>
            <a:r>
              <a:rPr dirty="0" lang="en-US" err="1" smtClean="0">
                <a:solidFill>
                  <a:srgbClr val="9933FF"/>
                </a:solidFill>
              </a:rPr>
              <a:t>এসেছেন</a:t>
            </a:r>
            <a:r>
              <a:rPr dirty="0" lang="en-US" smtClean="0">
                <a:solidFill>
                  <a:srgbClr val="9933FF"/>
                </a:solidFill>
              </a:rPr>
              <a:t>।</a:t>
            </a:r>
            <a:endParaRPr dirty="0" lang="en-US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p>
            <a:pPr indent="0" marL="0">
              <a:buNone/>
            </a:pPr>
            <a:r>
              <a:rPr dirty="0" sz="6500" lang="en-US" err="1" smtClean="0">
                <a:solidFill>
                  <a:srgbClr val="9933FF"/>
                </a:solidFill>
              </a:rPr>
              <a:t>ওহীর</a:t>
            </a:r>
            <a:r>
              <a:rPr dirty="0" sz="6500" lang="en-US" smtClean="0">
                <a:solidFill>
                  <a:srgbClr val="9933FF"/>
                </a:solidFill>
              </a:rPr>
              <a:t> </a:t>
            </a:r>
            <a:r>
              <a:rPr dirty="0" sz="6500" lang="en-US" err="1" smtClean="0">
                <a:solidFill>
                  <a:srgbClr val="9933FF"/>
                </a:solidFill>
              </a:rPr>
              <a:t>পদ্ধতিগুলো</a:t>
            </a:r>
            <a:r>
              <a:rPr dirty="0" sz="6500" lang="en-US" err="1" smtClean="0">
                <a:solidFill>
                  <a:srgbClr val="9933FF"/>
                </a:solidFill>
              </a:rPr>
              <a:t> </a:t>
            </a:r>
            <a:r>
              <a:rPr altLang="en-US" dirty="0" sz="6500" lang="en-US" err="1" smtClean="0">
                <a:solidFill>
                  <a:srgbClr val="9933FF"/>
                </a:solidFill>
              </a:rPr>
              <a:t>ল</a:t>
            </a:r>
            <a:r>
              <a:rPr altLang="en-US" dirty="0" sz="6500" lang="en-US" err="1" smtClean="0">
                <a:solidFill>
                  <a:srgbClr val="9933FF"/>
                </a:solidFill>
              </a:rPr>
              <a:t>ে</a:t>
            </a:r>
            <a:r>
              <a:rPr altLang="en-US" dirty="0" sz="6500" lang="en-US" err="1" smtClean="0">
                <a:solidFill>
                  <a:srgbClr val="9933FF"/>
                </a:solidFill>
              </a:rPr>
              <a:t>খ</a:t>
            </a:r>
            <a:r>
              <a:rPr altLang="en-US" dirty="0" sz="6500" lang="en-US" err="1" smtClean="0">
                <a:solidFill>
                  <a:srgbClr val="9933FF"/>
                </a:solidFill>
              </a:rPr>
              <a:t>।</a:t>
            </a:r>
            <a:endParaRPr dirty="0" sz="6500" lang="en-US" smtClean="0">
              <a:solidFill>
                <a:srgbClr val="9933FF"/>
              </a:solidFill>
            </a:endParaRPr>
          </a:p>
          <a:p>
            <a:pPr indent="0" marL="0">
              <a:buNone/>
            </a:pPr>
            <a:endParaRPr dirty="0" sz="6500" lang="en-US">
              <a:solidFill>
                <a:srgbClr val="9933FF"/>
              </a:solidFill>
            </a:endParaRPr>
          </a:p>
        </p:txBody>
      </p:sp>
      <p:sp>
        <p:nvSpPr>
          <p:cNvPr id="1048667" name=""/>
          <p:cNvSpPr txBox="1"/>
          <p:nvPr/>
        </p:nvSpPr>
        <p:spPr>
          <a:xfrm>
            <a:off x="2572000" y="203995"/>
            <a:ext cx="4000000" cy="942340"/>
          </a:xfrm>
          <a:prstGeom prst="rect"/>
        </p:spPr>
        <p:txBody>
          <a:bodyPr rtlCol="0" wrap="square">
            <a:spAutoFit/>
          </a:bodyPr>
          <a:p>
            <a:r>
              <a:rPr altLang="en-US" b="1" sz="5800" lang="en-US">
                <a:solidFill>
                  <a:srgbClr val="000000"/>
                </a:solidFill>
              </a:rPr>
              <a:t>ব</a:t>
            </a:r>
            <a:r>
              <a:rPr altLang="en-US" b="1" sz="5800" lang="en-US">
                <a:solidFill>
                  <a:srgbClr val="000000"/>
                </a:solidFill>
              </a:rPr>
              <a:t>া</a:t>
            </a:r>
            <a:r>
              <a:rPr altLang="en-US" b="1" sz="5800" lang="en-US">
                <a:solidFill>
                  <a:srgbClr val="000000"/>
                </a:solidFill>
              </a:rPr>
              <a:t>ড়</a:t>
            </a:r>
            <a:r>
              <a:rPr altLang="en-US" b="1" sz="5800" lang="en-US">
                <a:solidFill>
                  <a:srgbClr val="000000"/>
                </a:solidFill>
              </a:rPr>
              <a:t>ি</a:t>
            </a:r>
            <a:r>
              <a:rPr altLang="en-US" b="1" sz="5800" lang="en-US">
                <a:solidFill>
                  <a:srgbClr val="000000"/>
                </a:solidFill>
              </a:rPr>
              <a:t>র</a:t>
            </a:r>
            <a:r>
              <a:rPr altLang="en-US" b="1" sz="5800" lang="en-US">
                <a:solidFill>
                  <a:srgbClr val="000000"/>
                </a:solidFill>
              </a:rPr>
              <a:t> </a:t>
            </a:r>
            <a:r>
              <a:rPr altLang="en-US" b="1" sz="5800" lang="en-US">
                <a:solidFill>
                  <a:srgbClr val="000000"/>
                </a:solidFill>
              </a:rPr>
              <a:t>ক</a:t>
            </a:r>
            <a:r>
              <a:rPr altLang="en-US" b="1" sz="5800" lang="en-US">
                <a:solidFill>
                  <a:srgbClr val="000000"/>
                </a:solidFill>
              </a:rPr>
              <a:t>া</a:t>
            </a:r>
            <a:r>
              <a:rPr altLang="en-US" b="1" sz="5800" lang="en-US">
                <a:solidFill>
                  <a:srgbClr val="000000"/>
                </a:solidFill>
              </a:rPr>
              <a:t>জ</a:t>
            </a:r>
            <a:endParaRPr b="1" sz="5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السلام عليكم و رحمةالله و بركته</dc:title>
  <dc:creator>Personal</dc:creator>
  <cp:lastModifiedBy>Personal</cp:lastModifiedBy>
  <dcterms:created xsi:type="dcterms:W3CDTF">2021-03-06T03:38:03Z</dcterms:created>
  <dcterms:modified xsi:type="dcterms:W3CDTF">2021-08-31T14:28:01Z</dcterms:modified>
</cp:coreProperties>
</file>