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9" r:id="rId2"/>
    <p:sldId id="312" r:id="rId3"/>
    <p:sldId id="310" r:id="rId4"/>
    <p:sldId id="279" r:id="rId5"/>
    <p:sldId id="318" r:id="rId6"/>
    <p:sldId id="292" r:id="rId7"/>
    <p:sldId id="267" r:id="rId8"/>
    <p:sldId id="268" r:id="rId9"/>
    <p:sldId id="269" r:id="rId10"/>
    <p:sldId id="304" r:id="rId11"/>
    <p:sldId id="265" r:id="rId12"/>
    <p:sldId id="306" r:id="rId13"/>
    <p:sldId id="266" r:id="rId14"/>
    <p:sldId id="274" r:id="rId15"/>
    <p:sldId id="314" r:id="rId16"/>
    <p:sldId id="307" r:id="rId17"/>
    <p:sldId id="31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65D99-49C5-4F6C-A925-7F6AE834B3CA}" type="datetimeFigureOut">
              <a:rPr lang="en-US" smtClean="0"/>
              <a:t>31-Aug-21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AD721-D2D9-41F1-85A5-589A6F97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6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AD721-D2D9-41F1-85A5-589A6F9771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af\orchid-free-screensavers-play-40019.jpg"/>
          <p:cNvPicPr>
            <a:picLocks noChangeAspect="1" noChangeArrowheads="1"/>
          </p:cNvPicPr>
          <p:nvPr/>
        </p:nvPicPr>
        <p:blipFill>
          <a:blip r:embed="rId2"/>
          <a:srcRect l="11667" t="21111" r="8097"/>
          <a:stretch>
            <a:fillRect/>
          </a:stretch>
        </p:blipFill>
        <p:spPr bwMode="auto">
          <a:xfrm>
            <a:off x="76200" y="228600"/>
            <a:ext cx="8991600" cy="6477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90800" y="4191000"/>
            <a:ext cx="5919496" cy="15101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  <a:scene3d>
              <a:camera prst="isometricOffAxis2Lef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Welcome</a:t>
            </a:r>
            <a:endParaRPr lang="en-US" sz="1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4114800"/>
            <a:ext cx="6400800" cy="1447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 Today’s Presentation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5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609600" y="533400"/>
            <a:ext cx="7543800" cy="3048000"/>
          </a:xfrm>
          <a:prstGeom prst="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Pronunciation:   Stress 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67095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2060"/>
                </a:solidFill>
              </a:rPr>
              <a:t>When we  listen English, we notice that some words are </a:t>
            </a:r>
            <a:r>
              <a:rPr lang="en-US" sz="3600" b="1" dirty="0" smtClean="0">
                <a:solidFill>
                  <a:srgbClr val="FF0000"/>
                </a:solidFill>
              </a:rPr>
              <a:t>given more force </a:t>
            </a:r>
            <a:r>
              <a:rPr lang="en-US" sz="3600" dirty="0" smtClean="0">
                <a:solidFill>
                  <a:srgbClr val="002060"/>
                </a:solidFill>
              </a:rPr>
              <a:t>while saying them. This is known as </a:t>
            </a:r>
            <a:r>
              <a:rPr lang="en-US" sz="3600" b="1" dirty="0" smtClean="0">
                <a:solidFill>
                  <a:srgbClr val="002060"/>
                </a:solidFill>
              </a:rPr>
              <a:t>stress</a:t>
            </a:r>
            <a:r>
              <a:rPr lang="en-US" sz="3600" dirty="0" smtClean="0">
                <a:solidFill>
                  <a:srgbClr val="002060"/>
                </a:solidFill>
              </a:rPr>
              <a:t>. </a:t>
            </a:r>
            <a:r>
              <a:rPr lang="en-US" sz="3600" dirty="0" smtClean="0">
                <a:solidFill>
                  <a:srgbClr val="FF0000"/>
                </a:solidFill>
              </a:rPr>
              <a:t>Often the meaning of a sentence depends on where we put the Stress</a:t>
            </a:r>
            <a:r>
              <a:rPr lang="en-US" sz="3600" dirty="0" smtClean="0">
                <a:solidFill>
                  <a:srgbClr val="002060"/>
                </a:solidFill>
              </a:rPr>
              <a:t>. If we change the stress from one word to another, the meaning also changes.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Examples:-  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(1) </a:t>
            </a:r>
            <a:r>
              <a:rPr lang="en-US" sz="3600" dirty="0" smtClean="0">
                <a:solidFill>
                  <a:srgbClr val="0070C0"/>
                </a:solidFill>
              </a:rPr>
              <a:t>That’s</a:t>
            </a:r>
            <a:r>
              <a:rPr lang="en-US" sz="3600" dirty="0" smtClean="0">
                <a:solidFill>
                  <a:srgbClr val="002060"/>
                </a:solidFill>
              </a:rPr>
              <a:t> your </a:t>
            </a:r>
            <a:r>
              <a:rPr lang="en-US" sz="3600" b="1" dirty="0" smtClean="0">
                <a:solidFill>
                  <a:srgbClr val="FF0000"/>
                </a:solidFill>
              </a:rPr>
              <a:t>pencil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(not another thing)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(2) That’s </a:t>
            </a:r>
            <a:r>
              <a:rPr lang="en-US" sz="4400" b="1" dirty="0" smtClean="0">
                <a:solidFill>
                  <a:srgbClr val="FF0000"/>
                </a:solidFill>
              </a:rPr>
              <a:t>your</a:t>
            </a:r>
            <a:r>
              <a:rPr lang="en-US" sz="3600" dirty="0" smtClean="0">
                <a:solidFill>
                  <a:srgbClr val="002060"/>
                </a:solidFill>
              </a:rPr>
              <a:t> pencil  </a:t>
            </a:r>
            <a:r>
              <a:rPr lang="en-US" sz="3600" dirty="0" smtClean="0">
                <a:solidFill>
                  <a:schemeClr val="tx1"/>
                </a:solidFill>
              </a:rPr>
              <a:t>(Not mine )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(3) That </a:t>
            </a:r>
            <a:r>
              <a:rPr lang="en-US" sz="4000" b="1" dirty="0" smtClean="0">
                <a:solidFill>
                  <a:srgbClr val="FF0000"/>
                </a:solidFill>
              </a:rPr>
              <a:t>is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your pencil.  (you cannot deny it )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(4) </a:t>
            </a:r>
            <a:r>
              <a:rPr lang="en-US" sz="4000" b="1" dirty="0" smtClean="0">
                <a:solidFill>
                  <a:srgbClr val="FF0000"/>
                </a:solidFill>
              </a:rPr>
              <a:t>That’s</a:t>
            </a:r>
            <a:r>
              <a:rPr lang="en-US" sz="3600" dirty="0" smtClean="0">
                <a:solidFill>
                  <a:srgbClr val="002060"/>
                </a:solidFill>
              </a:rPr>
              <a:t> your pencil  (Not this one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609600" y="533400"/>
            <a:ext cx="7543800" cy="3048000"/>
          </a:xfrm>
          <a:prstGeom prst="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Intonation:  Syllable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838200"/>
            <a:ext cx="8458200" cy="37548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b="1" dirty="0" smtClean="0"/>
          </a:p>
          <a:p>
            <a:r>
              <a:rPr lang="en-US" sz="4000" dirty="0" smtClean="0"/>
              <a:t>When the stress  is  in the first syllable , the word is a </a:t>
            </a:r>
            <a:r>
              <a:rPr lang="en-US" sz="4000" b="1" dirty="0" smtClean="0">
                <a:solidFill>
                  <a:srgbClr val="FF0000"/>
                </a:solidFill>
              </a:rPr>
              <a:t>noun</a:t>
            </a:r>
            <a:r>
              <a:rPr lang="en-US" sz="4000" dirty="0" smtClean="0"/>
              <a:t>  and on the second syllable it is a </a:t>
            </a:r>
            <a:r>
              <a:rPr lang="en-US" sz="4000" b="1" dirty="0" smtClean="0">
                <a:solidFill>
                  <a:srgbClr val="FF0000"/>
                </a:solidFill>
              </a:rPr>
              <a:t>verb.</a:t>
            </a:r>
            <a:r>
              <a:rPr lang="en-US" sz="4000" dirty="0" smtClean="0"/>
              <a:t> </a:t>
            </a:r>
          </a:p>
          <a:p>
            <a:r>
              <a:rPr lang="en-US" sz="2400" dirty="0" smtClean="0"/>
              <a:t>Example:</a:t>
            </a:r>
          </a:p>
          <a:p>
            <a:r>
              <a:rPr lang="en-US" sz="4000" dirty="0" smtClean="0"/>
              <a:t>       </a:t>
            </a:r>
          </a:p>
          <a:p>
            <a:r>
              <a:rPr lang="en-US" sz="4000" dirty="0" smtClean="0"/>
              <a:t>  </a:t>
            </a:r>
            <a:endParaRPr lang="en-US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3581400" y="3340100"/>
            <a:ext cx="17526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ea</a:t>
            </a:r>
            <a:r>
              <a:rPr lang="en-US" sz="4000" b="1" dirty="0" smtClean="0">
                <a:solidFill>
                  <a:srgbClr val="FF0000"/>
                </a:solidFill>
              </a:rPr>
              <a:t>ten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Round Single Corner Rectangle 4"/>
          <p:cNvSpPr/>
          <p:nvPr/>
        </p:nvSpPr>
        <p:spPr>
          <a:xfrm>
            <a:off x="6172200" y="3352800"/>
            <a:ext cx="1676400" cy="520700"/>
          </a:xfrm>
          <a:prstGeom prst="round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man</a:t>
            </a:r>
            <a:r>
              <a:rPr lang="en-US" sz="2800" dirty="0" smtClean="0">
                <a:solidFill>
                  <a:schemeClr val="tx1"/>
                </a:solidFill>
              </a:rPr>
              <a:t>go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00" y="3352800"/>
            <a:ext cx="1447800" cy="520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I’ve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0" y="3352800"/>
            <a:ext cx="762000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990600"/>
            <a:ext cx="8763000" cy="5078313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1001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</a:rPr>
              <a:t>Ka</a:t>
            </a:r>
            <a:r>
              <a:rPr lang="en-US" sz="3200" dirty="0" smtClean="0"/>
              <a:t>zi </a:t>
            </a:r>
            <a:r>
              <a:rPr lang="en-US" sz="3200" dirty="0" err="1" smtClean="0"/>
              <a:t>Salahuddin</a:t>
            </a:r>
            <a:r>
              <a:rPr lang="en-US" sz="3200" dirty="0" smtClean="0"/>
              <a:t> was bo</a:t>
            </a:r>
            <a:r>
              <a:rPr lang="en-US" sz="2000" dirty="0" smtClean="0"/>
              <a:t>r</a:t>
            </a:r>
            <a:r>
              <a:rPr lang="en-US" sz="3200" dirty="0" smtClean="0"/>
              <a:t>n in an </a:t>
            </a:r>
            <a:r>
              <a:rPr lang="en-US" sz="3200" b="1" dirty="0" smtClean="0"/>
              <a:t>e</a:t>
            </a:r>
            <a:r>
              <a:rPr lang="en-US" sz="3200" dirty="0" smtClean="0"/>
              <a:t>lite </a:t>
            </a:r>
            <a:r>
              <a:rPr lang="en-US" sz="3200" b="1" dirty="0" smtClean="0">
                <a:solidFill>
                  <a:srgbClr val="FF0000"/>
                </a:solidFill>
              </a:rPr>
              <a:t>fa</a:t>
            </a:r>
            <a:r>
              <a:rPr lang="en-US" sz="3200" dirty="0" smtClean="0"/>
              <a:t>mily on 23 </a:t>
            </a:r>
            <a:r>
              <a:rPr lang="en-US" sz="3200" dirty="0" smtClean="0">
                <a:solidFill>
                  <a:schemeClr val="tx1"/>
                </a:solidFill>
              </a:rPr>
              <a:t>Septe</a:t>
            </a:r>
            <a:r>
              <a:rPr lang="en-US" sz="3200" dirty="0" smtClean="0"/>
              <a:t>mbe</a:t>
            </a:r>
            <a:r>
              <a:rPr lang="en-US" sz="2800" dirty="0" smtClean="0"/>
              <a:t>r</a:t>
            </a:r>
            <a:r>
              <a:rPr lang="en-US" sz="3200" dirty="0" smtClean="0"/>
              <a:t> 1954 in </a:t>
            </a:r>
            <a:r>
              <a:rPr lang="en-US" sz="3200" b="1" dirty="0" smtClean="0">
                <a:solidFill>
                  <a:srgbClr val="FF0000"/>
                </a:solidFill>
              </a:rPr>
              <a:t>Dh</a:t>
            </a:r>
            <a:r>
              <a:rPr lang="en-US" sz="2800" dirty="0" smtClean="0"/>
              <a:t>aka</a:t>
            </a:r>
            <a:r>
              <a:rPr lang="en-US" sz="3200" dirty="0" smtClean="0"/>
              <a:t>. He </a:t>
            </a:r>
            <a:r>
              <a:rPr lang="en-US" sz="2400" dirty="0" smtClean="0"/>
              <a:t>en</a:t>
            </a:r>
            <a:r>
              <a:rPr lang="en-US" sz="3200" dirty="0" smtClean="0">
                <a:solidFill>
                  <a:srgbClr val="FF0000"/>
                </a:solidFill>
              </a:rPr>
              <a:t>rolled</a:t>
            </a:r>
            <a:r>
              <a:rPr lang="en-US" sz="3200" dirty="0" smtClean="0"/>
              <a:t> in BAF </a:t>
            </a:r>
            <a:r>
              <a:rPr lang="en-US" sz="3200" dirty="0" err="1" smtClean="0"/>
              <a:t>Shaheen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Co</a:t>
            </a:r>
            <a:r>
              <a:rPr lang="en-US" sz="2400" dirty="0" smtClean="0"/>
              <a:t>llege</a:t>
            </a:r>
            <a:r>
              <a:rPr lang="en-US" sz="3200" dirty="0" smtClean="0"/>
              <a:t> and </a:t>
            </a:r>
            <a:r>
              <a:rPr lang="en-US" sz="2400" dirty="0" smtClean="0"/>
              <a:t>be</a:t>
            </a:r>
            <a:r>
              <a:rPr lang="en-US" sz="3200" b="1" dirty="0" smtClean="0">
                <a:solidFill>
                  <a:srgbClr val="0000FF"/>
                </a:solidFill>
              </a:rPr>
              <a:t>came</a:t>
            </a:r>
            <a:r>
              <a:rPr lang="en-US" sz="3200" dirty="0" smtClean="0"/>
              <a:t> </a:t>
            </a:r>
            <a:r>
              <a:rPr lang="en-US" sz="2400" dirty="0" smtClean="0"/>
              <a:t>in</a:t>
            </a:r>
            <a:r>
              <a:rPr lang="en-US" sz="3200" b="1" dirty="0" smtClean="0">
                <a:solidFill>
                  <a:srgbClr val="0000FF"/>
                </a:solidFill>
              </a:rPr>
              <a:t>volved</a:t>
            </a:r>
            <a:r>
              <a:rPr lang="en-US" sz="3200" dirty="0" smtClean="0"/>
              <a:t> in </a:t>
            </a:r>
            <a:r>
              <a:rPr lang="en-US" sz="3200" b="1" dirty="0" smtClean="0">
                <a:solidFill>
                  <a:srgbClr val="FF0000"/>
                </a:solidFill>
              </a:rPr>
              <a:t>ath</a:t>
            </a:r>
            <a:r>
              <a:rPr lang="en-US" sz="2400" dirty="0" smtClean="0"/>
              <a:t>letics</a:t>
            </a:r>
            <a:r>
              <a:rPr lang="en-US" sz="3200" dirty="0" smtClean="0"/>
              <a:t> the</a:t>
            </a:r>
            <a:r>
              <a:rPr lang="en-US" sz="2800" dirty="0" smtClean="0"/>
              <a:t>re</a:t>
            </a:r>
            <a:r>
              <a:rPr lang="en-US" sz="3200" dirty="0" smtClean="0"/>
              <a:t>. While he was in seventh grade he was </a:t>
            </a:r>
            <a:r>
              <a:rPr lang="en-US" sz="2800" dirty="0" smtClean="0"/>
              <a:t>se</a:t>
            </a:r>
            <a:r>
              <a:rPr lang="en-US" sz="3200" b="1" dirty="0" smtClean="0">
                <a:solidFill>
                  <a:srgbClr val="0000FF"/>
                </a:solidFill>
              </a:rPr>
              <a:t>lected</a:t>
            </a:r>
            <a:r>
              <a:rPr lang="en-US" sz="3200" dirty="0" smtClean="0"/>
              <a:t> for his </a:t>
            </a:r>
            <a:r>
              <a:rPr lang="en-US" sz="3600" b="1" dirty="0" smtClean="0"/>
              <a:t>sc</a:t>
            </a:r>
            <a:r>
              <a:rPr lang="en-US" sz="2400" dirty="0" smtClean="0"/>
              <a:t>hool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foot</a:t>
            </a:r>
            <a:r>
              <a:rPr lang="en-US" sz="3200" dirty="0" smtClean="0"/>
              <a:t>ball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</a:t>
            </a:r>
            <a:r>
              <a:rPr lang="en-US" sz="3200" dirty="0" smtClean="0"/>
              <a:t>eam and was the youngest </a:t>
            </a:r>
            <a:r>
              <a:rPr lang="en-US" sz="3200" b="1" dirty="0" smtClean="0">
                <a:solidFill>
                  <a:srgbClr val="FF0000"/>
                </a:solidFill>
              </a:rPr>
              <a:t>mem</a:t>
            </a:r>
            <a:r>
              <a:rPr lang="en-US" sz="2800" dirty="0" smtClean="0"/>
              <a:t>ber</a:t>
            </a:r>
            <a:r>
              <a:rPr lang="en-US" sz="3200" dirty="0" smtClean="0"/>
              <a:t> of his </a:t>
            </a:r>
            <a:r>
              <a:rPr lang="en-US" sz="3200" b="1" dirty="0" smtClean="0">
                <a:solidFill>
                  <a:srgbClr val="FF0000"/>
                </a:solidFill>
              </a:rPr>
              <a:t>te</a:t>
            </a:r>
            <a:r>
              <a:rPr lang="en-US" sz="2400" dirty="0" smtClean="0"/>
              <a:t>am</a:t>
            </a:r>
            <a:r>
              <a:rPr lang="en-US" sz="3200" dirty="0" smtClean="0"/>
              <a:t>. Late</a:t>
            </a:r>
            <a:r>
              <a:rPr lang="en-US" sz="2400" dirty="0" smtClean="0"/>
              <a:t>r</a:t>
            </a:r>
            <a:r>
              <a:rPr lang="en-US" sz="3200" dirty="0" smtClean="0"/>
              <a:t>, he </a:t>
            </a:r>
            <a:r>
              <a:rPr lang="en-US" sz="2400" dirty="0" smtClean="0"/>
              <a:t>jo</a:t>
            </a:r>
            <a:r>
              <a:rPr lang="en-US" sz="3200" dirty="0" smtClean="0">
                <a:solidFill>
                  <a:srgbClr val="0000FF"/>
                </a:solidFill>
              </a:rPr>
              <a:t>ined</a:t>
            </a:r>
            <a:r>
              <a:rPr lang="en-US" sz="3200" dirty="0" smtClean="0"/>
              <a:t> the second </a:t>
            </a:r>
            <a:r>
              <a:rPr lang="en-US" sz="3200" b="1" dirty="0" smtClean="0">
                <a:solidFill>
                  <a:srgbClr val="FF0000"/>
                </a:solidFill>
              </a:rPr>
              <a:t>divi</a:t>
            </a:r>
            <a:r>
              <a:rPr lang="en-US" sz="2800" dirty="0" smtClean="0"/>
              <a:t>sion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foot</a:t>
            </a:r>
            <a:r>
              <a:rPr lang="en-US" sz="2400" dirty="0" smtClean="0"/>
              <a:t>ball</a:t>
            </a:r>
            <a:r>
              <a:rPr lang="en-US" sz="3200" dirty="0" smtClean="0"/>
              <a:t> club, </a:t>
            </a:r>
            <a:r>
              <a:rPr lang="en-US" sz="3200" b="1" dirty="0" err="1" smtClean="0">
                <a:solidFill>
                  <a:srgbClr val="FF0000"/>
                </a:solidFill>
              </a:rPr>
              <a:t>Dil</a:t>
            </a:r>
            <a:r>
              <a:rPr lang="en-US" sz="2400" dirty="0" err="1" smtClean="0"/>
              <a:t>kusha</a:t>
            </a:r>
            <a:r>
              <a:rPr lang="en-US" sz="3200" dirty="0" smtClean="0"/>
              <a:t> Club, at the request of his </a:t>
            </a:r>
            <a:r>
              <a:rPr lang="en-US" sz="3200" b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ports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tea</a:t>
            </a:r>
            <a:r>
              <a:rPr lang="en-US" sz="2400" dirty="0" smtClean="0"/>
              <a:t>cher</a:t>
            </a:r>
            <a:r>
              <a:rPr lang="en-US" sz="3200" dirty="0" smtClean="0"/>
              <a:t>. The next yea</a:t>
            </a:r>
            <a:r>
              <a:rPr lang="en-US" sz="2400" dirty="0" smtClean="0"/>
              <a:t>r</a:t>
            </a:r>
            <a:r>
              <a:rPr lang="en-US" sz="3200" dirty="0" smtClean="0"/>
              <a:t>, </a:t>
            </a:r>
            <a:r>
              <a:rPr lang="en-US" sz="3200" dirty="0" err="1" smtClean="0"/>
              <a:t>Salahuddin</a:t>
            </a:r>
            <a:r>
              <a:rPr lang="en-US" sz="3200" dirty="0" smtClean="0"/>
              <a:t> left the </a:t>
            </a:r>
            <a:r>
              <a:rPr lang="en-US" sz="3200" b="1" dirty="0" err="1" smtClean="0">
                <a:solidFill>
                  <a:srgbClr val="FF0000"/>
                </a:solidFill>
              </a:rPr>
              <a:t>Dil</a:t>
            </a:r>
            <a:r>
              <a:rPr lang="en-US" sz="2400" dirty="0" err="1" smtClean="0"/>
              <a:t>kusha</a:t>
            </a:r>
            <a:r>
              <a:rPr lang="en-US" sz="3200" dirty="0" smtClean="0"/>
              <a:t> Club to join </a:t>
            </a:r>
            <a:r>
              <a:rPr lang="en-US" sz="3200" b="1" dirty="0" err="1" smtClean="0">
                <a:solidFill>
                  <a:srgbClr val="FF0000"/>
                </a:solidFill>
              </a:rPr>
              <a:t>W</a:t>
            </a:r>
            <a:r>
              <a:rPr lang="en-US" sz="3200" dirty="0" err="1" smtClean="0"/>
              <a:t>ari</a:t>
            </a:r>
            <a:r>
              <a:rPr lang="en-US" sz="3200" dirty="0" smtClean="0"/>
              <a:t> Club, which was a renowned club during that </a:t>
            </a:r>
            <a:r>
              <a:rPr lang="en-US" sz="3200" b="1" dirty="0" smtClean="0">
                <a:solidFill>
                  <a:srgbClr val="FF0000"/>
                </a:solidFill>
              </a:rPr>
              <a:t>pe</a:t>
            </a:r>
            <a:r>
              <a:rPr lang="en-US" sz="2400" dirty="0" smtClean="0"/>
              <a:t>riod</a:t>
            </a:r>
            <a:r>
              <a:rPr lang="en-US" sz="3200" dirty="0" smtClean="0"/>
              <a:t>.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304800"/>
            <a:ext cx="868680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Practice </a:t>
            </a:r>
            <a:endParaRPr 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609600" y="533400"/>
            <a:ext cx="7543800" cy="3048000"/>
          </a:xfrm>
          <a:prstGeom prst="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Stressed :  letters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239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28194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(খ)</a:t>
            </a: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304800"/>
            <a:ext cx="16764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1447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14478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5334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 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1524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Comfort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590800"/>
            <a:ext cx="28194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(ফ)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2514600"/>
            <a:ext cx="16764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2590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pencil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2514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poem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37338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Purity 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600" y="38100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4648200"/>
            <a:ext cx="28194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(ঠ)  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800" y="4648200"/>
            <a:ext cx="16764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6400" y="48006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5867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9000" y="4800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53200" y="5943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telegram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rame 1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876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ave_a_nice_day_animat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295400"/>
            <a:ext cx="8153400" cy="4191000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5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0"/>
          <p:cNvSpPr>
            <a:spLocks noChangeArrowheads="1" noChangeShapeType="1" noTextEdit="1"/>
          </p:cNvSpPr>
          <p:nvPr/>
        </p:nvSpPr>
        <p:spPr bwMode="auto">
          <a:xfrm>
            <a:off x="304801" y="381000"/>
            <a:ext cx="8077199" cy="1600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10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ngsana New"/>
                <a:cs typeface="Angsana New"/>
              </a:rPr>
              <a:t>Presentation on</a:t>
            </a:r>
            <a:endParaRPr lang="en-US" sz="10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Angsana New"/>
              <a:cs typeface="Angsana New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667000" y="5791200"/>
            <a:ext cx="5715000" cy="914400"/>
          </a:xfrm>
          <a:prstGeom prst="rect">
            <a:avLst/>
          </a:prstGeom>
          <a:gradFill rotWithShape="0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Pitfalls </a:t>
            </a:r>
            <a:endParaRPr lang="th-TH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WordArt 10"/>
          <p:cNvSpPr>
            <a:spLocks noChangeArrowheads="1" noChangeShapeType="1" noTextEdit="1"/>
          </p:cNvSpPr>
          <p:nvPr/>
        </p:nvSpPr>
        <p:spPr bwMode="auto">
          <a:xfrm>
            <a:off x="2667000" y="4038600"/>
            <a:ext cx="5715000" cy="167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ngsana New"/>
                <a:cs typeface="Angsana New"/>
              </a:rPr>
              <a:t> 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latin typeface="Angsana New"/>
                <a:cs typeface="Angsana New"/>
              </a:rPr>
              <a:t>Speaking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7030A0"/>
              </a:solidFill>
              <a:latin typeface="Angsana New"/>
              <a:cs typeface="Angsana New"/>
            </a:endParaRP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2667000" y="2133600"/>
            <a:ext cx="5715000" cy="1905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ngsana New"/>
                <a:cs typeface="Angsana New"/>
              </a:rPr>
              <a:t> 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ngsana New"/>
                <a:cs typeface="Angsana New"/>
              </a:rPr>
              <a:t>Listening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FF00"/>
              </a:solidFill>
              <a:latin typeface="Angsana New"/>
              <a:cs typeface="Angsana New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 l="55752" r="14159" b="44770"/>
          <a:stretch>
            <a:fillRect/>
          </a:stretch>
        </p:blipFill>
        <p:spPr bwMode="auto">
          <a:xfrm>
            <a:off x="304800" y="4190999"/>
            <a:ext cx="1991081" cy="21336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1" name="icture 3"/>
          <p:cNvPicPr>
            <a:picLocks noChangeAspect="1" noChangeArrowheads="1"/>
          </p:cNvPicPr>
          <p:nvPr/>
        </p:nvPicPr>
        <p:blipFill>
          <a:blip r:embed="rId2"/>
          <a:srcRect l="23009" t="10471" r="42478" b="42057"/>
          <a:stretch>
            <a:fillRect/>
          </a:stretch>
        </p:blipFill>
        <p:spPr bwMode="auto">
          <a:xfrm>
            <a:off x="304800" y="2103423"/>
            <a:ext cx="1991081" cy="19732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7485252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5000">
                <a:srgbClr val="EDCDE6"/>
              </a:gs>
              <a:gs pos="100000">
                <a:schemeClr val="bg1"/>
              </a:gs>
            </a:gsLst>
            <a:lin ang="18900000" scaled="1"/>
            <a:tileRect/>
          </a:gradFill>
          <a:effectLst>
            <a:softEdge rad="635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11430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Nazrul Islam </a:t>
            </a:r>
            <a:r>
              <a:rPr lang="en-US" sz="2800" b="1" dirty="0" err="1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Hossainy</a:t>
            </a:r>
            <a:endParaRPr lang="bn-BD" sz="2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business-card-floral-rectangle-set-fourth-label-button-banner-35200778.jpg"/>
          <p:cNvPicPr>
            <a:picLocks noChangeAspect="1"/>
          </p:cNvPicPr>
          <p:nvPr/>
        </p:nvPicPr>
        <p:blipFill>
          <a:blip r:embed="rId2">
            <a:lum contrast="40000"/>
          </a:blip>
          <a:srcRect l="2778" t="8268" r="9722" b="57825"/>
          <a:stretch>
            <a:fillRect/>
          </a:stretch>
        </p:blipFill>
        <p:spPr>
          <a:xfrm>
            <a:off x="457200" y="228600"/>
            <a:ext cx="3692769" cy="1524000"/>
          </a:xfrm>
          <a:prstGeom prst="roundRect">
            <a:avLst/>
          </a:prstGeom>
          <a:ln>
            <a:solidFill>
              <a:srgbClr val="D5220F"/>
            </a:solidFill>
          </a:ln>
          <a:effectLst>
            <a:softEdge rad="317500"/>
          </a:effectLst>
        </p:spPr>
      </p:pic>
      <p:sp>
        <p:nvSpPr>
          <p:cNvPr id="12" name="TextBox 11"/>
          <p:cNvSpPr txBox="1"/>
          <p:nvPr/>
        </p:nvSpPr>
        <p:spPr>
          <a:xfrm>
            <a:off x="3962400" y="381000"/>
            <a:ext cx="464820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Facilitated  by</a:t>
            </a:r>
            <a:endParaRPr lang="en-US" sz="3200" b="1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894806" y="3429000"/>
            <a:ext cx="6400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04800" y="152400"/>
            <a:ext cx="861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800" y="6629400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677297" y="3390503"/>
            <a:ext cx="6476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76800" y="3276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57600" y="4267200"/>
            <a:ext cx="49530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  প্রধান শিক্ষক</a:t>
            </a:r>
            <a:endParaRPr lang="en-US" sz="3200" b="1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কক্সবাজার মডেল  হাই </a:t>
            </a:r>
            <a:r>
              <a:rPr lang="bn-BD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স্কুল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2030104"/>
            <a:ext cx="49530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B.Sc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BA, M.A .(double)</a:t>
            </a:r>
          </a:p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M.Ed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(1st class)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3657600" y="2971800"/>
            <a:ext cx="4953000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spc="-15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District Ambassador,</a:t>
            </a:r>
          </a:p>
          <a:p>
            <a:pPr algn="ctr"/>
            <a:r>
              <a:rPr lang="en-US" sz="3200" spc="-15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A2i PMO</a:t>
            </a:r>
            <a:endParaRPr lang="en-US" sz="3200" spc="-150" dirty="0">
              <a:solidFill>
                <a:srgbClr val="0000FF"/>
              </a:solidFill>
            </a:endParaRPr>
          </a:p>
        </p:txBody>
      </p:sp>
      <p:pic>
        <p:nvPicPr>
          <p:cNvPr id="24" name="Picture 23" descr="Picture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24000"/>
            <a:ext cx="2907792" cy="4878388"/>
          </a:xfrm>
          <a:prstGeom prst="rect">
            <a:avLst/>
          </a:prstGeom>
        </p:spPr>
      </p:pic>
      <p:sp>
        <p:nvSpPr>
          <p:cNvPr id="21" name="Frame 2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0" name="Date Placeholder 1"/>
          <p:cNvSpPr txBox="1">
            <a:spLocks/>
          </p:cNvSpPr>
          <p:nvPr/>
        </p:nvSpPr>
        <p:spPr>
          <a:xfrm>
            <a:off x="5655129" y="6185126"/>
            <a:ext cx="1333500" cy="365125"/>
          </a:xfrm>
          <a:prstGeom prst="rect">
            <a:avLst/>
          </a:prstGeom>
        </p:spPr>
        <p:txBody>
          <a:bodyPr/>
          <a:lstStyle/>
          <a:p>
            <a:pPr marL="0" marR="0" lvl="0" indent="0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742D1A-408D-48A3-A311-73B33802EA06}" type="datetime1">
              <a:rPr kumimoji="0" lang="en-US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itchFamily="18" charset="0"/>
              </a:rPr>
              <a:pPr marL="0" marR="0" lvl="0" indent="0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31-Aug-21</a:t>
            </a:fld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                      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48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  <p:bldP spid="18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Callout 10"/>
          <p:cNvSpPr/>
          <p:nvPr/>
        </p:nvSpPr>
        <p:spPr>
          <a:xfrm>
            <a:off x="6248400" y="2514600"/>
            <a:ext cx="2988860" cy="2524836"/>
          </a:xfrm>
          <a:prstGeom prst="wedgeEllipseCallout">
            <a:avLst>
              <a:gd name="adj1" fmla="val -159710"/>
              <a:gd name="adj2" fmla="val -12094"/>
            </a:avLst>
          </a:prstGeom>
          <a:solidFill>
            <a:schemeClr val="accent6">
              <a:lumMod val="50000"/>
            </a:schemeClr>
          </a:solid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FF00"/>
                </a:solidFill>
              </a:rPr>
              <a:t>Pronunciation:   </a:t>
            </a:r>
            <a:r>
              <a:rPr lang="en-US" sz="3200" b="1" dirty="0">
                <a:solidFill>
                  <a:schemeClr val="tx1"/>
                </a:solidFill>
              </a:rPr>
              <a:t>Stress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105400" y="304800"/>
            <a:ext cx="3266364" cy="2074460"/>
          </a:xfrm>
          <a:prstGeom prst="wedgeEllipseCallout">
            <a:avLst>
              <a:gd name="adj1" fmla="val -127009"/>
              <a:gd name="adj2" fmla="val 46174"/>
            </a:avLst>
          </a:prstGeom>
          <a:solidFill>
            <a:srgbClr val="7030A0"/>
          </a:solid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Pronunciation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Intonation</a:t>
            </a:r>
            <a:endParaRPr lang="en-US" sz="28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343400" y="4419600"/>
            <a:ext cx="3098043" cy="1978926"/>
          </a:xfrm>
          <a:prstGeom prst="wedgeEllipseCallout">
            <a:avLst>
              <a:gd name="adj1" fmla="val -134529"/>
              <a:gd name="adj2" fmla="val -73827"/>
            </a:avLst>
          </a:prstGeom>
          <a:solidFill>
            <a:srgbClr val="7030A0"/>
          </a:solid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FFFF00"/>
                </a:solidFill>
              </a:rPr>
              <a:t>Intonation:    </a:t>
            </a:r>
            <a:r>
              <a:rPr lang="en-US" sz="2800" b="1" dirty="0">
                <a:solidFill>
                  <a:sysClr val="windowText" lastClr="000000"/>
                </a:solidFill>
              </a:rPr>
              <a:t>Syllable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9" t="5114" r="10643" b="5498"/>
          <a:stretch/>
        </p:blipFill>
        <p:spPr>
          <a:xfrm>
            <a:off x="1037230" y="1201003"/>
            <a:ext cx="3266824" cy="338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0" y="990600"/>
            <a:ext cx="21779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ysClr val="windowText" lastClr="000000"/>
                </a:solidFill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457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can I read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1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Sound; letters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1"/>
            <a:ext cx="733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1143000"/>
            <a:ext cx="1099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990601"/>
            <a:ext cx="733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এই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676400"/>
            <a:ext cx="733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1752600"/>
            <a:ext cx="733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বি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362200"/>
            <a:ext cx="809556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2438400"/>
            <a:ext cx="809556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সি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3276600"/>
            <a:ext cx="809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352800"/>
            <a:ext cx="809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ডি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114800"/>
            <a:ext cx="809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4191000"/>
            <a:ext cx="809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ই*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876800"/>
            <a:ext cx="809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00200" y="4953000"/>
            <a:ext cx="809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এফ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5562600"/>
            <a:ext cx="733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5638800"/>
            <a:ext cx="733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এই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5715000"/>
            <a:ext cx="733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7200" y="5791200"/>
            <a:ext cx="733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অও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152400"/>
            <a:ext cx="733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4800" y="228600"/>
            <a:ext cx="1038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এইচ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0" y="381000"/>
            <a:ext cx="733283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67600" y="457200"/>
            <a:ext cx="733283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পি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9906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7200" y="10668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ই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19800" y="12192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91400" y="12954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খিও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95600" y="19050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67200" y="19812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যেই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19800" y="19812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91400" y="20574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আ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5600" y="28194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67200" y="28956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কেই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9800" y="25146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1400" y="25908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এস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19400" y="37338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91000" y="38100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ল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9800" y="3276600"/>
            <a:ext cx="977711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91400" y="3352800"/>
            <a:ext cx="977711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ঠি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19400" y="44196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91000" y="44958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এম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19400" y="50292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91000" y="51054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এন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9800" y="406817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91400" y="414437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ইও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19800" y="48006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91400" y="48768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য়ি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19800" y="5486400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91400" y="5562600"/>
            <a:ext cx="977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ডবলইউ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19800" y="6137604"/>
            <a:ext cx="97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91400" y="6213804"/>
            <a:ext cx="977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জ</a:t>
            </a:r>
          </a:p>
        </p:txBody>
      </p:sp>
    </p:spTree>
    <p:extLst>
      <p:ext uri="{BB962C8B-B14F-4D97-AF65-F5344CB8AC3E}">
        <p14:creationId xmlns:p14="http://schemas.microsoft.com/office/powerpoint/2010/main" val="23777344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762000" y="1295400"/>
            <a:ext cx="7543800" cy="3048000"/>
          </a:xfrm>
          <a:prstGeom prst="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Pronunciation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Intonation</a:t>
            </a:r>
            <a:endParaRPr lang="en-US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3276600"/>
            <a:ext cx="4572000" cy="609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Rising intonation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3962400"/>
            <a:ext cx="4267200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Falling intonation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13" name="Curved Down Arrow 12"/>
          <p:cNvSpPr/>
          <p:nvPr/>
        </p:nvSpPr>
        <p:spPr>
          <a:xfrm rot="2131926">
            <a:off x="4828373" y="1351865"/>
            <a:ext cx="835152" cy="363170"/>
          </a:xfrm>
          <a:prstGeom prst="curvedDownArrow">
            <a:avLst>
              <a:gd name="adj1" fmla="val 25000"/>
              <a:gd name="adj2" fmla="val 50000"/>
              <a:gd name="adj3" fmla="val 3801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2131926">
            <a:off x="4294973" y="4171264"/>
            <a:ext cx="835152" cy="363170"/>
          </a:xfrm>
          <a:prstGeom prst="curvedDownArrow">
            <a:avLst>
              <a:gd name="adj1" fmla="val 25000"/>
              <a:gd name="adj2" fmla="val 50000"/>
              <a:gd name="adj3" fmla="val 3801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urved Up Arrow 2"/>
          <p:cNvSpPr/>
          <p:nvPr/>
        </p:nvSpPr>
        <p:spPr>
          <a:xfrm rot="20064385">
            <a:off x="8208523" y="390841"/>
            <a:ext cx="867441" cy="512019"/>
          </a:xfrm>
          <a:prstGeom prst="curvedUpArrow">
            <a:avLst>
              <a:gd name="adj1" fmla="val 25000"/>
              <a:gd name="adj2" fmla="val 77778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 rot="20064385">
            <a:off x="4792436" y="3286441"/>
            <a:ext cx="867441" cy="512019"/>
          </a:xfrm>
          <a:prstGeom prst="curvedUpArrow">
            <a:avLst>
              <a:gd name="adj1" fmla="val 25000"/>
              <a:gd name="adj2" fmla="val 77778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04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speak our voice sometimes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goes up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sometimes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goes down  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1905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rise and fall of the voice is called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intonation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9200" y="25146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kinds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intonations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724400"/>
            <a:ext cx="8610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use intonations when we ask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questions.</a:t>
            </a:r>
          </a:p>
          <a:p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ask you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 you know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Syeed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I’ll use rising intonation.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ask you 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name?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(falling)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rame 1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4" grpId="0" animBg="1"/>
      <p:bldP spid="12" grpId="0" animBg="1"/>
      <p:bldP spid="7" grpId="0"/>
      <p:bldP spid="8" grpId="0"/>
      <p:bldP spid="1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458200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/>
              <a:t>Generally rising intonation bear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 algn="ctr"/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3" name="Folded Corner 2"/>
          <p:cNvSpPr/>
          <p:nvPr/>
        </p:nvSpPr>
        <p:spPr>
          <a:xfrm>
            <a:off x="5943600" y="990600"/>
            <a:ext cx="2514600" cy="457200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yes/ no answer. </a:t>
            </a:r>
            <a:endParaRPr lang="en-US" sz="2800" dirty="0"/>
          </a:p>
        </p:txBody>
      </p:sp>
      <p:sp>
        <p:nvSpPr>
          <p:cNvPr id="4" name="Folded Corner 3"/>
          <p:cNvSpPr/>
          <p:nvPr/>
        </p:nvSpPr>
        <p:spPr>
          <a:xfrm>
            <a:off x="533400" y="1676400"/>
            <a:ext cx="5257800" cy="7620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Exam;- </a:t>
            </a:r>
            <a:r>
              <a:rPr lang="en-US" sz="3600" dirty="0" smtClean="0">
                <a:solidFill>
                  <a:srgbClr val="FF0000"/>
                </a:solidFill>
              </a:rPr>
              <a:t>What’s your name? 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6019800" y="1600200"/>
            <a:ext cx="2514600" cy="91440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/>
              <a:t>falling </a:t>
            </a:r>
          </a:p>
        </p:txBody>
      </p:sp>
      <p:sp>
        <p:nvSpPr>
          <p:cNvPr id="6" name="Folded Corner 5"/>
          <p:cNvSpPr/>
          <p:nvPr/>
        </p:nvSpPr>
        <p:spPr>
          <a:xfrm>
            <a:off x="457200" y="2971800"/>
            <a:ext cx="5181600" cy="91440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Do you like to watch TV?</a:t>
            </a:r>
            <a:endParaRPr lang="en-US" sz="3600" dirty="0"/>
          </a:p>
        </p:txBody>
      </p:sp>
      <p:sp>
        <p:nvSpPr>
          <p:cNvPr id="7" name="Folded Corner 6"/>
          <p:cNvSpPr/>
          <p:nvPr/>
        </p:nvSpPr>
        <p:spPr>
          <a:xfrm>
            <a:off x="5867400" y="3048000"/>
            <a:ext cx="2743200" cy="83820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Rising </a:t>
            </a:r>
            <a:endParaRPr lang="en-US" sz="4000" dirty="0"/>
          </a:p>
        </p:txBody>
      </p:sp>
      <p:sp>
        <p:nvSpPr>
          <p:cNvPr id="9" name="Horizontal Scroll 8"/>
          <p:cNvSpPr/>
          <p:nvPr/>
        </p:nvSpPr>
        <p:spPr>
          <a:xfrm>
            <a:off x="838200" y="5181600"/>
            <a:ext cx="7467600" cy="7620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Intonation depends on vocal sound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114800"/>
            <a:ext cx="60198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/>
              <a:t>Why don’t  you close the </a:t>
            </a:r>
            <a:r>
              <a:rPr lang="en-US" sz="2800" dirty="0" smtClean="0"/>
              <a:t>window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33400" y="5410200"/>
            <a:ext cx="60198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ysClr val="windowText" lastClr="000000"/>
                </a:solidFill>
              </a:rPr>
              <a:t>Why don’t  you close the window?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0"/>
            <a:ext cx="60198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/>
              <a:t>Why don’t  you close the window?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33400" y="1752600"/>
            <a:ext cx="57912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Why don’t  you close the window?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33400" y="457200"/>
            <a:ext cx="8001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/>
              <a:t>Using intonation make the meaning different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1752600"/>
            <a:ext cx="1676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 Quarry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3048000"/>
            <a:ext cx="1676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 sympathy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4191000"/>
            <a:ext cx="1676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obligation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5410200"/>
            <a:ext cx="1676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charge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519</Words>
  <Application>Microsoft Office PowerPoint</Application>
  <PresentationFormat>On-screen Show (4:3)</PresentationFormat>
  <Paragraphs>141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Angsana New</vt:lpstr>
      <vt:lpstr>Arial</vt:lpstr>
      <vt:lpstr>Calibri</vt:lpstr>
      <vt:lpstr>Cordia New</vt:lpstr>
      <vt:lpstr>NikoshBAN</vt:lpstr>
      <vt:lpstr>SutonnyMJ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NAZRUL</dc:creator>
  <cp:lastModifiedBy>Nazrul</cp:lastModifiedBy>
  <cp:revision>147</cp:revision>
  <dcterms:created xsi:type="dcterms:W3CDTF">2006-08-16T00:00:00Z</dcterms:created>
  <dcterms:modified xsi:type="dcterms:W3CDTF">2021-08-31T15:23:00Z</dcterms:modified>
</cp:coreProperties>
</file>