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65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409C-D8D5-4CF4-A249-94EC86A5DC9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DE8E8-CAEE-484C-9B80-078DC2B3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6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F53C-6105-46A7-BBB6-33CED1AC13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8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F53C-6105-46A7-BBB6-33CED1AC13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9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F53C-6105-46A7-BBB6-33CED1AC13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F53C-6105-46A7-BBB6-33CED1AC13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5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F53C-6105-46A7-BBB6-33CED1AC13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F53C-6105-46A7-BBB6-33CED1AC13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1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F53C-6105-46A7-BBB6-33CED1AC13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0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F53C-6105-46A7-BBB6-33CED1AC13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39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F53C-6105-46A7-BBB6-33CED1AC13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7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F53C-6105-46A7-BBB6-33CED1AC13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4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FF1E-B53C-4472-B297-83C0A8AB2F7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B91-5096-45B1-AC8C-09E37636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4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FF1E-B53C-4472-B297-83C0A8AB2F7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B91-5096-45B1-AC8C-09E37636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0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FF1E-B53C-4472-B297-83C0A8AB2F7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B91-5096-45B1-AC8C-09E37636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2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FF1E-B53C-4472-B297-83C0A8AB2F7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B91-5096-45B1-AC8C-09E37636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FF1E-B53C-4472-B297-83C0A8AB2F7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B91-5096-45B1-AC8C-09E37636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2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FF1E-B53C-4472-B297-83C0A8AB2F7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B91-5096-45B1-AC8C-09E37636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1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FF1E-B53C-4472-B297-83C0A8AB2F7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B91-5096-45B1-AC8C-09E37636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6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FF1E-B53C-4472-B297-83C0A8AB2F7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B91-5096-45B1-AC8C-09E37636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FF1E-B53C-4472-B297-83C0A8AB2F7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B91-5096-45B1-AC8C-09E37636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FF1E-B53C-4472-B297-83C0A8AB2F7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B91-5096-45B1-AC8C-09E37636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FF1E-B53C-4472-B297-83C0A8AB2F7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B91-5096-45B1-AC8C-09E37636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5FF1E-B53C-4472-B297-83C0A8AB2F7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0B91-5096-45B1-AC8C-09E37636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0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6" y="271604"/>
            <a:ext cx="11669917" cy="6319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5883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17" y="92363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7636" y="235425"/>
            <a:ext cx="8600793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টিপস</a:t>
            </a:r>
            <a:endParaRPr lang="en-US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9875" y="2130675"/>
            <a:ext cx="5486400" cy="1446550"/>
          </a:xfrm>
          <a:prstGeom prst="rect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  <a:softEdge rad="31750"/>
          </a:effectLst>
          <a:scene3d>
            <a:camera prst="isometricOffAxis1Righ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5405" y="4424218"/>
            <a:ext cx="7997780" cy="1200329"/>
          </a:xfrm>
          <a:prstGeom prst="rect">
            <a:avLst/>
          </a:prstGeom>
          <a:solidFill>
            <a:schemeClr val="bg2"/>
          </a:solidFill>
          <a:effectLst>
            <a:innerShdw blurRad="63500" dist="50800" dir="13500000">
              <a:schemeClr val="accent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হবে।পাসওয়ার্ডের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(৬-৩২)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5092" y="4104303"/>
            <a:ext cx="10332720" cy="17543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হবে।পাসওয়ার্ডের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(৬-৩২)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কোনও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5866" y="2352631"/>
            <a:ext cx="6156102" cy="923330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  <a:effectLst>
            <a:innerShdw blurRad="127000" dist="50800" dir="138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B2</a:t>
            </a: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en-US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3+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8609" y="2143518"/>
            <a:ext cx="5943600" cy="110799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9337" y="4089373"/>
            <a:ext cx="10227111" cy="1754326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পাসওয়ার্ডের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ক্ষেত্রে ইংরেজি বড় ও ছোট হাতের অক্ষর আলাদা বর্ণ হিসেবে বিবেচিত হয়।এজন্য ছোট ও বড় হাতের অক্ষর মিলিয়ে পাসওয়ার্ড দিতে হবে।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8440" y="2131782"/>
            <a:ext cx="7868993" cy="923330"/>
          </a:xfrm>
          <a:prstGeom prst="rect">
            <a:avLst/>
          </a:prstGeom>
          <a:solidFill>
            <a:srgbClr val="00B0F0"/>
          </a:solidFill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A$</a:t>
            </a:r>
            <a:r>
              <a:rPr lang="en-US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5z*1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-lq@gma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l.com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2825" y="4281191"/>
            <a:ext cx="9739006" cy="1323439"/>
          </a:xfrm>
          <a:prstGeom prst="rect">
            <a:avLst/>
          </a:prstGeom>
          <a:solidFill>
            <a:schemeClr val="bg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শব্দ,বাক্য,সংখ্যা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3" descr="E:\Motiar D. Content\Class Viii\Picture\পাঠ ১৮\keenPasswor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16" y="989852"/>
            <a:ext cx="3886201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Motiar D. Content\Class Viii\Picture\পাঠ ১৮\Strong-Passw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02" y="979233"/>
            <a:ext cx="3876675" cy="3439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20980" y="4683494"/>
            <a:ext cx="9802364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শক্তিমত্তা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74588" y="1346170"/>
            <a:ext cx="5669280" cy="2743200"/>
            <a:chOff x="2042212" y="755789"/>
            <a:chExt cx="6374674" cy="487227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014" y="755789"/>
              <a:ext cx="2993958" cy="22666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809625"/>
              <a:ext cx="3017520" cy="22128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8" name="Picture 17" descr="E:\Motiar D. Content\Class Viii\Picture\পাঠ ১৮\India_Codejam-71438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212" y="3131434"/>
              <a:ext cx="3219346" cy="24966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9" name="Picture 18" descr="E:\Motiar D. Content\Class Viii\Picture\পাঠ ১৮\8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423"/>
            <a:stretch/>
          </p:blipFill>
          <p:spPr bwMode="auto">
            <a:xfrm>
              <a:off x="5261558" y="3022473"/>
              <a:ext cx="3155328" cy="26055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20" name="TextBox 19"/>
          <p:cNvSpPr txBox="1"/>
          <p:nvPr/>
        </p:nvSpPr>
        <p:spPr>
          <a:xfrm>
            <a:off x="1693728" y="4385627"/>
            <a:ext cx="10058401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 ব্যবহার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লগ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করা।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74160" y="1217385"/>
            <a:ext cx="6492240" cy="3438740"/>
            <a:chOff x="1900706" y="1228725"/>
            <a:chExt cx="6492240" cy="3291840"/>
          </a:xfrm>
        </p:grpSpPr>
        <p:grpSp>
          <p:nvGrpSpPr>
            <p:cNvPr id="22" name="Group 21"/>
            <p:cNvGrpSpPr/>
            <p:nvPr/>
          </p:nvGrpSpPr>
          <p:grpSpPr>
            <a:xfrm>
              <a:off x="1900706" y="1228725"/>
              <a:ext cx="6492240" cy="3291840"/>
              <a:chOff x="1900706" y="1228725"/>
              <a:chExt cx="8408714" cy="4024413"/>
            </a:xfrm>
          </p:grpSpPr>
          <p:pic>
            <p:nvPicPr>
              <p:cNvPr id="24" name="Picture 23" descr="E:\Motiar D. Content\Class Viii\Picture\পাঠ ১৮\lp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0706" y="1432773"/>
                <a:ext cx="3886200" cy="30480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 descr="E:\Motiar D. Content\Class Viii\Picture\পাঠ ১৮\RLjWn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3721" y="1228725"/>
                <a:ext cx="3695699" cy="30480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6107" y="2665928"/>
                <a:ext cx="3879101" cy="258721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340180" y="2936383"/>
              <a:ext cx="22151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keepass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81622" y="5042455"/>
            <a:ext cx="799778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ম্যানেজার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 descr="E:\Motiar D. Content\Class Viii\Picture\পাঠ ১৮\yahoo-passwords-change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7" y="1075721"/>
            <a:ext cx="3581401" cy="3203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2913385" y="3112385"/>
            <a:ext cx="567741" cy="161093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074039" y="2890780"/>
            <a:ext cx="762000" cy="1676400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E:\Motiar D. Content\Class Viii\Picture\পাঠ ১৮\pdt-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2" y="1040826"/>
            <a:ext cx="3864894" cy="3337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6871982" y="3471180"/>
            <a:ext cx="1524000" cy="202574"/>
          </a:xfrm>
          <a:prstGeom prst="roundRect">
            <a:avLst/>
          </a:prstGeom>
          <a:noFill/>
          <a:ln w="5715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910619" y="3750670"/>
            <a:ext cx="1524000" cy="17923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989946" y="4968225"/>
            <a:ext cx="9504608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6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20" grpId="0" animBg="1"/>
      <p:bldP spid="20" grpId="1" animBg="1"/>
      <p:bldP spid="27" grpId="0" animBg="1"/>
      <p:bldP spid="27" grpId="1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364" y="92363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99" y="3435926"/>
            <a:ext cx="5087155" cy="2790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698609" y="1596493"/>
            <a:ext cx="7933386" cy="144655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আইডির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নিরাপত্তা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বিধানে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কীভাবে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করে?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975" y="267397"/>
            <a:ext cx="1280160" cy="11695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137586" y="731866"/>
            <a:ext cx="128016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perspective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2364" y="74256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364" y="92363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06452" y="142505"/>
            <a:ext cx="6688704" cy="1920121"/>
            <a:chOff x="2221010" y="173830"/>
            <a:chExt cx="6688704" cy="1916509"/>
          </a:xfrm>
        </p:grpSpPr>
        <p:grpSp>
          <p:nvGrpSpPr>
            <p:cNvPr id="10" name="Group 9"/>
            <p:cNvGrpSpPr/>
            <p:nvPr/>
          </p:nvGrpSpPr>
          <p:grpSpPr>
            <a:xfrm>
              <a:off x="2295710" y="585849"/>
              <a:ext cx="6614004" cy="1504490"/>
              <a:chOff x="2295710" y="585849"/>
              <a:chExt cx="6614004" cy="150449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95710" y="585849"/>
                <a:ext cx="1097280" cy="1332251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423314" y="766900"/>
                <a:ext cx="5486400" cy="1323439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হ্যাকিং কী</a:t>
                </a: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হ্যাকার কাকে বলে? 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21010" y="173830"/>
              <a:ext cx="1217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052653" y="5424035"/>
            <a:ext cx="9916733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অন্যের কম্পিউটারে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অনুমতিতে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সরিয়ে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ফেলা 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সময় নষ্ট করে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 যে পদ্ধতি তাকেই হ্যাকিং বলে।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7814" y="5525042"/>
            <a:ext cx="726794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 হ্যাকিং করে তাদের হ্যাকার বলে।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3081" y="1941023"/>
            <a:ext cx="88438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7814" y="5506935"/>
            <a:ext cx="726794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 হ্যাকিং করে তাদের হ্যাকার বলে।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270" y="2146504"/>
            <a:ext cx="5428308" cy="315366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051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364" y="92363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68287" y="579549"/>
            <a:ext cx="8462953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সিস্টেম নেটওয়ার্ক বা ওয়েবসাইটে হ্যাকারের অনুপ্রবেশ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84" y="1922173"/>
            <a:ext cx="2834640" cy="2715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924" y="1948268"/>
            <a:ext cx="2834641" cy="27019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22077" y="5108299"/>
            <a:ext cx="1609859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অসৎ উদ্দেশ্য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2404" y="5203065"/>
            <a:ext cx="1635617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উপার্জন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76670" y="5154465"/>
            <a:ext cx="1854558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২০০ ফেসবুক আইডি হ্যাক, কুমিল্লা থেকে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20" y="1922173"/>
            <a:ext cx="3422210" cy="271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364" y="92363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01921" y="312243"/>
            <a:ext cx="4343400" cy="830997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bn-BD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তিন</a:t>
            </a:r>
            <a:r>
              <a:rPr lang="en-US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4967" y="1599195"/>
            <a:ext cx="77724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(White Hat Hacker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78879" y="5419183"/>
            <a:ext cx="7772400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ওয়ার্ল্ডে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এথিক্যাল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05" y="2529106"/>
            <a:ext cx="2348552" cy="2403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27526" y="1495216"/>
            <a:ext cx="77724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(Black Hat Hacker)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21" y="2464713"/>
            <a:ext cx="3451537" cy="246759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2716115" y="5071447"/>
            <a:ext cx="8572499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কোনভাবে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ওয়ার্ল্ডে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ঘৃণিত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27526" y="1291475"/>
            <a:ext cx="774728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ধুসর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(Grey Hat Hacker)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29751" y="4817050"/>
            <a:ext cx="9270661" cy="181588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হ্যাকারের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মধ্যবর্তি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কারোও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ক্ষতিও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উপকারও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ব্লগে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গণমাধ্যমে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অপপ্রচার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চালালে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59021" y="1374131"/>
            <a:ext cx="5029200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ক্র্যাকার</a:t>
            </a:r>
            <a:endParaRPr lang="en-US" sz="36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53848" y="4844085"/>
            <a:ext cx="8305800" cy="15696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ক্ষতিকারক হ্যাকারদের </a:t>
            </a:r>
            <a:r>
              <a:rPr lang="as-I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ক্র্যাকার বলা </a:t>
            </a:r>
            <a:r>
              <a:rPr lang="as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খারাপ </a:t>
            </a:r>
            <a:r>
              <a:rPr lang="as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</a:t>
            </a:r>
            <a:r>
              <a:rPr lang="bn-BD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কারাই </a:t>
            </a:r>
            <a:r>
              <a:rPr lang="as-I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ক্র্যাকার। এদের </a:t>
            </a:r>
            <a:r>
              <a:rPr lang="as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IN" sz="3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as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পেশাই হচ্ছে </a:t>
            </a:r>
            <a:r>
              <a:rPr lang="as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as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ন্ন পাসও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র্ড </a:t>
            </a:r>
            <a:r>
              <a:rPr lang="as-I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ভাঙ্গা এবং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Trojan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Horses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ক্ষতিকারক </a:t>
            </a:r>
            <a:r>
              <a:rPr lang="as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য়্যার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as-I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 </a:t>
            </a:r>
            <a:r>
              <a:rPr lang="as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" descr="E:\Motiar D. Content\Class Viii\Picture\পাঠ ১৮\giph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53" y="1983652"/>
            <a:ext cx="4603135" cy="244821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:\Motiar D. Content\Class Viii\Picture\পাঠ ১৮\hac-ke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70" y="2382423"/>
            <a:ext cx="5215944" cy="22420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6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364" y="92363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jes\Desktop\Capture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91" y="1120082"/>
            <a:ext cx="4480560" cy="4381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12097" y="255052"/>
            <a:ext cx="52578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হ্যাকিং-এর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বিধান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05058" y="5868294"/>
            <a:ext cx="5746027" cy="70788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দণ্ড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কারাদন্ড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Oval 18"/>
          <p:cNvSpPr/>
          <p:nvPr/>
        </p:nvSpPr>
        <p:spPr>
          <a:xfrm>
            <a:off x="1639355" y="424622"/>
            <a:ext cx="1492973" cy="146604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perspective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২০০৬</a:t>
            </a:r>
          </a:p>
        </p:txBody>
      </p:sp>
    </p:spTree>
    <p:extLst>
      <p:ext uri="{BB962C8B-B14F-4D97-AF65-F5344CB8AC3E}">
        <p14:creationId xmlns:p14="http://schemas.microsoft.com/office/powerpoint/2010/main" val="9071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64" y="92363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0315" y="3391712"/>
            <a:ext cx="9144000" cy="267765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বান্ধবীর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আব্বু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অসুস্হ,ঢাকা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মেডিকেলে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আইসিওতে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আছে।২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হলো।তোমার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বান্ধবীর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আব্বুর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ফোনও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বন্ধ।অগত্যা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হলো।তোমার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বান্ধবীর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আব্বুর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আইডিতে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পোস্ট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হচ্ছিল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নিজেও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জানেন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না।তোমার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বান্ধবীর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মিথ্যে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ঘটল?এখানে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হ্যাকারদের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কোনও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5420" y="400393"/>
            <a:ext cx="1737360" cy="2155708"/>
            <a:chOff x="319822" y="515153"/>
            <a:chExt cx="1737360" cy="20417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22" y="515153"/>
              <a:ext cx="1737360" cy="149842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5095" y="1944710"/>
              <a:ext cx="1097280" cy="61215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566" y="523882"/>
            <a:ext cx="60960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64" y="92363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42931" y="344272"/>
            <a:ext cx="3249136" cy="1280160"/>
            <a:chOff x="4257816" y="143010"/>
            <a:chExt cx="3249136" cy="12801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7816" y="143010"/>
              <a:ext cx="1280160" cy="12801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586712" y="341190"/>
              <a:ext cx="1920240" cy="70788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28307" y="2543768"/>
            <a:ext cx="9478851" cy="212365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১.মানুষ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ছদ্মনাম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ক.আবেদনপত্রে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খ.অনলাইনে</a:t>
            </a:r>
            <a:endParaRPr lang="en-US" sz="4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গ.খাতায়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ঘ.সবগুলো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1718" y="2486666"/>
            <a:ext cx="9052560" cy="212365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৩.কোনটি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হ্যাকারদের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ক.মেধা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খ.রাজনীতি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গ.টাকা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ঘ.পরিচিত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3913" y="2330013"/>
            <a:ext cx="9225970" cy="30469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৪.তোমার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একটি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কেও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একাউন্টে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পোস্ট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হুমকি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দিল।তুমি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91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364" y="92363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32809" y="2690668"/>
            <a:ext cx="7547020" cy="34778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 হ্যাকিং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কীভাবে প্রতিরোধ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করবে?পাঠ্যপু্স্তকের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কর।</a:t>
            </a:r>
          </a:p>
          <a:p>
            <a:endParaRPr lang="en-US" sz="4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50918" y="296544"/>
            <a:ext cx="7100470" cy="2218432"/>
            <a:chOff x="1951332" y="314651"/>
            <a:chExt cx="7100470" cy="2218432"/>
          </a:xfrm>
        </p:grpSpPr>
        <p:sp>
          <p:nvSpPr>
            <p:cNvPr id="22" name="TextBox 21"/>
            <p:cNvSpPr txBox="1"/>
            <p:nvPr/>
          </p:nvSpPr>
          <p:spPr>
            <a:xfrm>
              <a:off x="4982078" y="655798"/>
              <a:ext cx="4069724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6000" b="1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1332" y="314651"/>
              <a:ext cx="3697387" cy="22184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423954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364" y="83309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 t="9124" r="14996" b="9671"/>
          <a:stretch/>
        </p:blipFill>
        <p:spPr>
          <a:xfrm>
            <a:off x="3572323" y="821757"/>
            <a:ext cx="4074060" cy="4734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5903" y="2843408"/>
            <a:ext cx="6286899" cy="3770263"/>
          </a:xfrm>
          <a:prstGeom prst="rect">
            <a:avLst/>
          </a:prstGeom>
          <a:solidFill>
            <a:srgbClr val="003E29"/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9900" b="1" kern="1100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cs typeface="NikoshBAN" pitchFamily="2" charset="0"/>
                <a:sym typeface="Wingdings"/>
              </a:rPr>
              <a:t>ধন্যবাদ</a:t>
            </a:r>
            <a:r>
              <a:rPr lang="en-US" sz="239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39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kern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963" y="1385455"/>
            <a:ext cx="8626763" cy="4211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364" y="92363"/>
            <a:ext cx="12016509" cy="6687127"/>
          </a:xfrm>
          <a:prstGeom prst="rect">
            <a:avLst/>
          </a:prstGeom>
          <a:solidFill>
            <a:schemeClr val="bg1"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0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48099" y="496609"/>
            <a:ext cx="8495802" cy="5303689"/>
            <a:chOff x="1412358" y="712824"/>
            <a:chExt cx="5181600" cy="3505200"/>
          </a:xfrm>
        </p:grpSpPr>
        <p:grpSp>
          <p:nvGrpSpPr>
            <p:cNvPr id="4" name="Google Shape;158;p15"/>
            <p:cNvGrpSpPr>
              <a:grpSpLocks/>
            </p:cNvGrpSpPr>
            <p:nvPr/>
          </p:nvGrpSpPr>
          <p:grpSpPr bwMode="auto">
            <a:xfrm>
              <a:off x="1412358" y="712824"/>
              <a:ext cx="5181600" cy="3505200"/>
              <a:chOff x="1934025" y="1001650"/>
              <a:chExt cx="415300" cy="355600"/>
            </a:xfrm>
          </p:grpSpPr>
          <p:sp>
            <p:nvSpPr>
              <p:cNvPr id="7" name="Google Shape;159;p15"/>
              <p:cNvSpPr>
                <a:spLocks noChangeArrowheads="1"/>
              </p:cNvSpPr>
              <p:nvPr/>
            </p:nvSpPr>
            <p:spPr bwMode="auto">
              <a:xfrm>
                <a:off x="1934025" y="1303620"/>
                <a:ext cx="207650" cy="53630"/>
              </a:xfrm>
              <a:custGeom>
                <a:avLst/>
                <a:gdLst>
                  <a:gd name="T0" fmla="*/ 0 w 8306"/>
                  <a:gd name="T1" fmla="*/ 0 h 2144"/>
                  <a:gd name="T2" fmla="*/ 8306 w 8306"/>
                  <a:gd name="T3" fmla="*/ 2144 h 2144"/>
                </a:gdLst>
                <a:ahLst/>
                <a:cxnLst/>
                <a:rect l="T0" t="T1" r="T2" b="T3"/>
                <a:pathLst>
                  <a:path w="8306" h="2144" fill="none" extrusionOk="0">
                    <a:moveTo>
                      <a:pt x="1" y="0"/>
                    </a:moveTo>
                    <a:lnTo>
                      <a:pt x="1" y="487"/>
                    </a:lnTo>
                    <a:lnTo>
                      <a:pt x="25" y="633"/>
                    </a:lnTo>
                    <a:lnTo>
                      <a:pt x="74" y="755"/>
                    </a:lnTo>
                    <a:lnTo>
                      <a:pt x="147" y="853"/>
                    </a:lnTo>
                    <a:lnTo>
                      <a:pt x="245" y="950"/>
                    </a:lnTo>
                    <a:lnTo>
                      <a:pt x="391" y="1023"/>
                    </a:lnTo>
                    <a:lnTo>
                      <a:pt x="561" y="1047"/>
                    </a:lnTo>
                    <a:lnTo>
                      <a:pt x="732" y="1023"/>
                    </a:lnTo>
                    <a:lnTo>
                      <a:pt x="1292" y="853"/>
                    </a:lnTo>
                    <a:lnTo>
                      <a:pt x="1657" y="780"/>
                    </a:lnTo>
                    <a:lnTo>
                      <a:pt x="2071" y="682"/>
                    </a:lnTo>
                    <a:lnTo>
                      <a:pt x="2534" y="609"/>
                    </a:lnTo>
                    <a:lnTo>
                      <a:pt x="3021" y="560"/>
                    </a:lnTo>
                    <a:lnTo>
                      <a:pt x="3581" y="512"/>
                    </a:lnTo>
                    <a:lnTo>
                      <a:pt x="4166" y="487"/>
                    </a:lnTo>
                    <a:lnTo>
                      <a:pt x="4604" y="512"/>
                    </a:lnTo>
                    <a:lnTo>
                      <a:pt x="5018" y="536"/>
                    </a:lnTo>
                    <a:lnTo>
                      <a:pt x="5408" y="609"/>
                    </a:lnTo>
                    <a:lnTo>
                      <a:pt x="5773" y="682"/>
                    </a:lnTo>
                    <a:lnTo>
                      <a:pt x="6114" y="780"/>
                    </a:lnTo>
                    <a:lnTo>
                      <a:pt x="6431" y="877"/>
                    </a:lnTo>
                    <a:lnTo>
                      <a:pt x="6699" y="999"/>
                    </a:lnTo>
                    <a:lnTo>
                      <a:pt x="6966" y="1120"/>
                    </a:lnTo>
                    <a:lnTo>
                      <a:pt x="7186" y="1242"/>
                    </a:lnTo>
                    <a:lnTo>
                      <a:pt x="7405" y="1388"/>
                    </a:lnTo>
                    <a:lnTo>
                      <a:pt x="7770" y="1656"/>
                    </a:lnTo>
                    <a:lnTo>
                      <a:pt x="8062" y="1924"/>
                    </a:lnTo>
                    <a:lnTo>
                      <a:pt x="8306" y="2143"/>
                    </a:lnTo>
                  </a:path>
                </a:pathLst>
              </a:custGeom>
              <a:solidFill>
                <a:srgbClr val="F3F3F3"/>
              </a:solidFill>
              <a:ln w="254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headEnd type="none" w="sm" len="sm"/>
                <a:tailEnd type="none" w="sm" len="sm"/>
              </a:ln>
              <a:effectLst/>
            </p:spPr>
            <p:txBody>
              <a:bodyPr lIns="91425" tIns="91425" rIns="91425" bIns="91425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C3B1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  <a:sym typeface="Arial" charset="0"/>
                </a:endParaRPr>
              </a:p>
            </p:txBody>
          </p:sp>
          <p:sp>
            <p:nvSpPr>
              <p:cNvPr id="8" name="Google Shape;160;p15"/>
              <p:cNvSpPr>
                <a:spLocks noChangeArrowheads="1"/>
              </p:cNvSpPr>
              <p:nvPr/>
            </p:nvSpPr>
            <p:spPr bwMode="auto">
              <a:xfrm>
                <a:off x="2141675" y="1303620"/>
                <a:ext cx="207650" cy="53630"/>
              </a:xfrm>
              <a:custGeom>
                <a:avLst/>
                <a:gdLst>
                  <a:gd name="T0" fmla="*/ 0 w 8307"/>
                  <a:gd name="T1" fmla="*/ 0 h 2144"/>
                  <a:gd name="T2" fmla="*/ 8307 w 8307"/>
                  <a:gd name="T3" fmla="*/ 2144 h 2144"/>
                </a:gdLst>
                <a:ahLst/>
                <a:cxnLst/>
                <a:rect l="T0" t="T1" r="T2" b="T3"/>
                <a:pathLst>
                  <a:path w="8307" h="2144" fill="none" extrusionOk="0">
                    <a:moveTo>
                      <a:pt x="1" y="2143"/>
                    </a:moveTo>
                    <a:lnTo>
                      <a:pt x="1" y="2143"/>
                    </a:lnTo>
                    <a:lnTo>
                      <a:pt x="245" y="1924"/>
                    </a:lnTo>
                    <a:lnTo>
                      <a:pt x="537" y="1656"/>
                    </a:lnTo>
                    <a:lnTo>
                      <a:pt x="902" y="1388"/>
                    </a:lnTo>
                    <a:lnTo>
                      <a:pt x="1121" y="1242"/>
                    </a:lnTo>
                    <a:lnTo>
                      <a:pt x="1341" y="1120"/>
                    </a:lnTo>
                    <a:lnTo>
                      <a:pt x="1608" y="999"/>
                    </a:lnTo>
                    <a:lnTo>
                      <a:pt x="1876" y="877"/>
                    </a:lnTo>
                    <a:lnTo>
                      <a:pt x="2193" y="780"/>
                    </a:lnTo>
                    <a:lnTo>
                      <a:pt x="2534" y="682"/>
                    </a:lnTo>
                    <a:lnTo>
                      <a:pt x="2899" y="609"/>
                    </a:lnTo>
                    <a:lnTo>
                      <a:pt x="3289" y="536"/>
                    </a:lnTo>
                    <a:lnTo>
                      <a:pt x="3703" y="512"/>
                    </a:lnTo>
                    <a:lnTo>
                      <a:pt x="4141" y="487"/>
                    </a:lnTo>
                    <a:lnTo>
                      <a:pt x="4726" y="512"/>
                    </a:lnTo>
                    <a:lnTo>
                      <a:pt x="5286" y="560"/>
                    </a:lnTo>
                    <a:lnTo>
                      <a:pt x="5773" y="609"/>
                    </a:lnTo>
                    <a:lnTo>
                      <a:pt x="6236" y="682"/>
                    </a:lnTo>
                    <a:lnTo>
                      <a:pt x="6650" y="780"/>
                    </a:lnTo>
                    <a:lnTo>
                      <a:pt x="7015" y="853"/>
                    </a:lnTo>
                    <a:lnTo>
                      <a:pt x="7575" y="1023"/>
                    </a:lnTo>
                    <a:lnTo>
                      <a:pt x="7746" y="1047"/>
                    </a:lnTo>
                    <a:lnTo>
                      <a:pt x="7916" y="1023"/>
                    </a:lnTo>
                    <a:lnTo>
                      <a:pt x="8062" y="950"/>
                    </a:lnTo>
                    <a:lnTo>
                      <a:pt x="8160" y="853"/>
                    </a:lnTo>
                    <a:lnTo>
                      <a:pt x="8233" y="755"/>
                    </a:lnTo>
                    <a:lnTo>
                      <a:pt x="8282" y="633"/>
                    </a:lnTo>
                    <a:lnTo>
                      <a:pt x="8306" y="487"/>
                    </a:lnTo>
                    <a:lnTo>
                      <a:pt x="8306" y="0"/>
                    </a:lnTo>
                  </a:path>
                </a:pathLst>
              </a:custGeom>
              <a:solidFill>
                <a:srgbClr val="F3F3F3"/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headEnd type="none" w="sm" len="sm"/>
                <a:tailEnd type="none" w="sm" len="sm"/>
              </a:ln>
              <a:effectLst/>
            </p:spPr>
            <p:txBody>
              <a:bodyPr lIns="91425" tIns="91425" rIns="91425" bIns="91425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C3B1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  <a:sym typeface="Arial" charset="0"/>
                </a:endParaRPr>
              </a:p>
            </p:txBody>
          </p:sp>
          <p:sp>
            <p:nvSpPr>
              <p:cNvPr id="9" name="Google Shape;161;p15"/>
              <p:cNvSpPr>
                <a:spLocks noChangeArrowheads="1"/>
              </p:cNvSpPr>
              <p:nvPr/>
            </p:nvSpPr>
            <p:spPr bwMode="auto">
              <a:xfrm>
                <a:off x="1934025" y="1001650"/>
                <a:ext cx="207650" cy="331281"/>
              </a:xfrm>
              <a:custGeom>
                <a:avLst/>
                <a:gdLst>
                  <a:gd name="T0" fmla="*/ 0 w 8306"/>
                  <a:gd name="T1" fmla="*/ 0 h 13250"/>
                  <a:gd name="T2" fmla="*/ 8306 w 8306"/>
                  <a:gd name="T3" fmla="*/ 13250 h 13250"/>
                </a:gdLst>
                <a:ahLst/>
                <a:cxnLst/>
                <a:rect l="T0" t="T1" r="T2" b="T3"/>
                <a:pathLst>
                  <a:path w="8306" h="13250" fill="none" extrusionOk="0">
                    <a:moveTo>
                      <a:pt x="8306" y="2192"/>
                    </a:moveTo>
                    <a:lnTo>
                      <a:pt x="8306" y="13249"/>
                    </a:lnTo>
                    <a:lnTo>
                      <a:pt x="8062" y="13030"/>
                    </a:lnTo>
                    <a:lnTo>
                      <a:pt x="7770" y="12762"/>
                    </a:lnTo>
                    <a:lnTo>
                      <a:pt x="7405" y="12494"/>
                    </a:lnTo>
                    <a:lnTo>
                      <a:pt x="7186" y="12348"/>
                    </a:lnTo>
                    <a:lnTo>
                      <a:pt x="6966" y="12226"/>
                    </a:lnTo>
                    <a:lnTo>
                      <a:pt x="6699" y="12105"/>
                    </a:lnTo>
                    <a:lnTo>
                      <a:pt x="6431" y="11983"/>
                    </a:lnTo>
                    <a:lnTo>
                      <a:pt x="6114" y="11885"/>
                    </a:lnTo>
                    <a:lnTo>
                      <a:pt x="5773" y="11788"/>
                    </a:lnTo>
                    <a:lnTo>
                      <a:pt x="5408" y="11715"/>
                    </a:lnTo>
                    <a:lnTo>
                      <a:pt x="5018" y="11642"/>
                    </a:lnTo>
                    <a:lnTo>
                      <a:pt x="4604" y="11617"/>
                    </a:lnTo>
                    <a:lnTo>
                      <a:pt x="4166" y="11593"/>
                    </a:lnTo>
                    <a:lnTo>
                      <a:pt x="3581" y="11617"/>
                    </a:lnTo>
                    <a:lnTo>
                      <a:pt x="3021" y="11666"/>
                    </a:lnTo>
                    <a:lnTo>
                      <a:pt x="2534" y="11715"/>
                    </a:lnTo>
                    <a:lnTo>
                      <a:pt x="2071" y="11788"/>
                    </a:lnTo>
                    <a:lnTo>
                      <a:pt x="1657" y="11885"/>
                    </a:lnTo>
                    <a:lnTo>
                      <a:pt x="1292" y="11958"/>
                    </a:lnTo>
                    <a:lnTo>
                      <a:pt x="732" y="12129"/>
                    </a:lnTo>
                    <a:lnTo>
                      <a:pt x="561" y="12153"/>
                    </a:lnTo>
                    <a:lnTo>
                      <a:pt x="391" y="12129"/>
                    </a:lnTo>
                    <a:lnTo>
                      <a:pt x="245" y="12056"/>
                    </a:lnTo>
                    <a:lnTo>
                      <a:pt x="147" y="11958"/>
                    </a:lnTo>
                    <a:lnTo>
                      <a:pt x="74" y="11861"/>
                    </a:lnTo>
                    <a:lnTo>
                      <a:pt x="25" y="11739"/>
                    </a:lnTo>
                    <a:lnTo>
                      <a:pt x="1" y="11593"/>
                    </a:lnTo>
                    <a:lnTo>
                      <a:pt x="1" y="1656"/>
                    </a:lnTo>
                    <a:lnTo>
                      <a:pt x="25" y="1534"/>
                    </a:lnTo>
                    <a:lnTo>
                      <a:pt x="50" y="1437"/>
                    </a:lnTo>
                    <a:lnTo>
                      <a:pt x="123" y="1315"/>
                    </a:lnTo>
                    <a:lnTo>
                      <a:pt x="196" y="1242"/>
                    </a:lnTo>
                    <a:lnTo>
                      <a:pt x="342" y="1120"/>
                    </a:lnTo>
                    <a:lnTo>
                      <a:pt x="512" y="974"/>
                    </a:lnTo>
                    <a:lnTo>
                      <a:pt x="926" y="755"/>
                    </a:lnTo>
                    <a:lnTo>
                      <a:pt x="1389" y="536"/>
                    </a:lnTo>
                    <a:lnTo>
                      <a:pt x="1901" y="341"/>
                    </a:lnTo>
                    <a:lnTo>
                      <a:pt x="2461" y="195"/>
                    </a:lnTo>
                    <a:lnTo>
                      <a:pt x="3021" y="73"/>
                    </a:lnTo>
                    <a:lnTo>
                      <a:pt x="3581" y="24"/>
                    </a:lnTo>
                    <a:lnTo>
                      <a:pt x="4166" y="0"/>
                    </a:lnTo>
                    <a:lnTo>
                      <a:pt x="4531" y="0"/>
                    </a:lnTo>
                    <a:lnTo>
                      <a:pt x="4872" y="49"/>
                    </a:lnTo>
                    <a:lnTo>
                      <a:pt x="5213" y="98"/>
                    </a:lnTo>
                    <a:lnTo>
                      <a:pt x="5530" y="171"/>
                    </a:lnTo>
                    <a:lnTo>
                      <a:pt x="5822" y="268"/>
                    </a:lnTo>
                    <a:lnTo>
                      <a:pt x="6114" y="365"/>
                    </a:lnTo>
                    <a:lnTo>
                      <a:pt x="6358" y="487"/>
                    </a:lnTo>
                    <a:lnTo>
                      <a:pt x="6626" y="609"/>
                    </a:lnTo>
                    <a:lnTo>
                      <a:pt x="7064" y="901"/>
                    </a:lnTo>
                    <a:lnTo>
                      <a:pt x="7429" y="1169"/>
                    </a:lnTo>
                    <a:lnTo>
                      <a:pt x="7746" y="1437"/>
                    </a:lnTo>
                    <a:lnTo>
                      <a:pt x="8014" y="1681"/>
                    </a:lnTo>
                    <a:lnTo>
                      <a:pt x="8136" y="1802"/>
                    </a:lnTo>
                    <a:lnTo>
                      <a:pt x="8209" y="1875"/>
                    </a:lnTo>
                    <a:lnTo>
                      <a:pt x="8257" y="1973"/>
                    </a:lnTo>
                    <a:lnTo>
                      <a:pt x="8306" y="2095"/>
                    </a:lnTo>
                    <a:lnTo>
                      <a:pt x="8306" y="2192"/>
                    </a:lnTo>
                    <a:close/>
                  </a:path>
                </a:pathLst>
              </a:custGeom>
              <a:solidFill>
                <a:srgbClr val="F3F3F3"/>
              </a:solidFill>
              <a:ln w="254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headEnd type="none" w="sm" len="sm"/>
                <a:tailEnd type="none" w="sm" len="sm"/>
              </a:ln>
              <a:effectLst/>
            </p:spPr>
            <p:txBody>
              <a:bodyPr lIns="91425" tIns="91425" rIns="91425" bIns="91425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C3B1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  <a:sym typeface="Arial" charset="0"/>
                </a:endParaRPr>
              </a:p>
            </p:txBody>
          </p:sp>
          <p:sp>
            <p:nvSpPr>
              <p:cNvPr id="10" name="Google Shape;162;p15"/>
              <p:cNvSpPr>
                <a:spLocks noChangeArrowheads="1"/>
              </p:cNvSpPr>
              <p:nvPr/>
            </p:nvSpPr>
            <p:spPr bwMode="auto">
              <a:xfrm>
                <a:off x="2141675" y="1001650"/>
                <a:ext cx="207650" cy="331281"/>
              </a:xfrm>
              <a:custGeom>
                <a:avLst/>
                <a:gdLst>
                  <a:gd name="T0" fmla="*/ 0 w 8307"/>
                  <a:gd name="T1" fmla="*/ 0 h 13250"/>
                  <a:gd name="T2" fmla="*/ 8307 w 8307"/>
                  <a:gd name="T3" fmla="*/ 13250 h 13250"/>
                </a:gdLst>
                <a:ahLst/>
                <a:cxnLst/>
                <a:rect l="T0" t="T1" r="T2" b="T3"/>
                <a:pathLst>
                  <a:path w="8307" h="13250" fill="none" extrusionOk="0">
                    <a:moveTo>
                      <a:pt x="1" y="2192"/>
                    </a:moveTo>
                    <a:lnTo>
                      <a:pt x="1" y="13249"/>
                    </a:lnTo>
                    <a:lnTo>
                      <a:pt x="245" y="13030"/>
                    </a:lnTo>
                    <a:lnTo>
                      <a:pt x="537" y="12762"/>
                    </a:lnTo>
                    <a:lnTo>
                      <a:pt x="902" y="12494"/>
                    </a:lnTo>
                    <a:lnTo>
                      <a:pt x="1121" y="12348"/>
                    </a:lnTo>
                    <a:lnTo>
                      <a:pt x="1341" y="12226"/>
                    </a:lnTo>
                    <a:lnTo>
                      <a:pt x="1608" y="12105"/>
                    </a:lnTo>
                    <a:lnTo>
                      <a:pt x="1876" y="11983"/>
                    </a:lnTo>
                    <a:lnTo>
                      <a:pt x="2193" y="11885"/>
                    </a:lnTo>
                    <a:lnTo>
                      <a:pt x="2534" y="11788"/>
                    </a:lnTo>
                    <a:lnTo>
                      <a:pt x="2899" y="11715"/>
                    </a:lnTo>
                    <a:lnTo>
                      <a:pt x="3289" y="11642"/>
                    </a:lnTo>
                    <a:lnTo>
                      <a:pt x="3703" y="11617"/>
                    </a:lnTo>
                    <a:lnTo>
                      <a:pt x="4141" y="11593"/>
                    </a:lnTo>
                    <a:lnTo>
                      <a:pt x="4726" y="11617"/>
                    </a:lnTo>
                    <a:lnTo>
                      <a:pt x="5286" y="11666"/>
                    </a:lnTo>
                    <a:lnTo>
                      <a:pt x="5773" y="11715"/>
                    </a:lnTo>
                    <a:lnTo>
                      <a:pt x="6236" y="11788"/>
                    </a:lnTo>
                    <a:lnTo>
                      <a:pt x="6650" y="11885"/>
                    </a:lnTo>
                    <a:lnTo>
                      <a:pt x="7015" y="11958"/>
                    </a:lnTo>
                    <a:lnTo>
                      <a:pt x="7575" y="12129"/>
                    </a:lnTo>
                    <a:lnTo>
                      <a:pt x="7746" y="12153"/>
                    </a:lnTo>
                    <a:lnTo>
                      <a:pt x="7916" y="12129"/>
                    </a:lnTo>
                    <a:lnTo>
                      <a:pt x="8062" y="12056"/>
                    </a:lnTo>
                    <a:lnTo>
                      <a:pt x="8160" y="11958"/>
                    </a:lnTo>
                    <a:lnTo>
                      <a:pt x="8233" y="11861"/>
                    </a:lnTo>
                    <a:lnTo>
                      <a:pt x="8282" y="11739"/>
                    </a:lnTo>
                    <a:lnTo>
                      <a:pt x="8306" y="11593"/>
                    </a:lnTo>
                    <a:lnTo>
                      <a:pt x="8306" y="1656"/>
                    </a:lnTo>
                    <a:lnTo>
                      <a:pt x="8282" y="1534"/>
                    </a:lnTo>
                    <a:lnTo>
                      <a:pt x="8257" y="1437"/>
                    </a:lnTo>
                    <a:lnTo>
                      <a:pt x="8184" y="1315"/>
                    </a:lnTo>
                    <a:lnTo>
                      <a:pt x="8111" y="1242"/>
                    </a:lnTo>
                    <a:lnTo>
                      <a:pt x="7965" y="1120"/>
                    </a:lnTo>
                    <a:lnTo>
                      <a:pt x="7795" y="974"/>
                    </a:lnTo>
                    <a:lnTo>
                      <a:pt x="7381" y="755"/>
                    </a:lnTo>
                    <a:lnTo>
                      <a:pt x="6918" y="536"/>
                    </a:lnTo>
                    <a:lnTo>
                      <a:pt x="6406" y="341"/>
                    </a:lnTo>
                    <a:lnTo>
                      <a:pt x="5846" y="195"/>
                    </a:lnTo>
                    <a:lnTo>
                      <a:pt x="5286" y="73"/>
                    </a:lnTo>
                    <a:lnTo>
                      <a:pt x="4726" y="24"/>
                    </a:lnTo>
                    <a:lnTo>
                      <a:pt x="4141" y="0"/>
                    </a:lnTo>
                    <a:lnTo>
                      <a:pt x="3776" y="0"/>
                    </a:lnTo>
                    <a:lnTo>
                      <a:pt x="3435" y="49"/>
                    </a:lnTo>
                    <a:lnTo>
                      <a:pt x="3094" y="98"/>
                    </a:lnTo>
                    <a:lnTo>
                      <a:pt x="2777" y="171"/>
                    </a:lnTo>
                    <a:lnTo>
                      <a:pt x="2485" y="268"/>
                    </a:lnTo>
                    <a:lnTo>
                      <a:pt x="2193" y="365"/>
                    </a:lnTo>
                    <a:lnTo>
                      <a:pt x="1949" y="487"/>
                    </a:lnTo>
                    <a:lnTo>
                      <a:pt x="1681" y="609"/>
                    </a:lnTo>
                    <a:lnTo>
                      <a:pt x="1243" y="901"/>
                    </a:lnTo>
                    <a:lnTo>
                      <a:pt x="878" y="1169"/>
                    </a:lnTo>
                    <a:lnTo>
                      <a:pt x="561" y="1437"/>
                    </a:lnTo>
                    <a:lnTo>
                      <a:pt x="293" y="1681"/>
                    </a:lnTo>
                    <a:lnTo>
                      <a:pt x="171" y="1802"/>
                    </a:lnTo>
                    <a:lnTo>
                      <a:pt x="98" y="1875"/>
                    </a:lnTo>
                    <a:lnTo>
                      <a:pt x="50" y="1973"/>
                    </a:lnTo>
                    <a:lnTo>
                      <a:pt x="1" y="2095"/>
                    </a:lnTo>
                    <a:lnTo>
                      <a:pt x="1" y="2192"/>
                    </a:lnTo>
                    <a:close/>
                  </a:path>
                </a:pathLst>
              </a:custGeom>
              <a:solidFill>
                <a:srgbClr val="F3F3F3"/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headEnd type="none" w="sm" len="sm"/>
                <a:tailEnd type="none" w="sm" len="sm"/>
              </a:ln>
              <a:effectLst/>
            </p:spPr>
            <p:txBody>
              <a:bodyPr lIns="91425" tIns="91425" rIns="91425" bIns="91425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C3B1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  <a:sym typeface="Arial" charset="0"/>
                </a:endParaRPr>
              </a:p>
            </p:txBody>
          </p:sp>
        </p:grpSp>
        <p:sp>
          <p:nvSpPr>
            <p:cNvPr id="5" name="Text Placeholder 3"/>
            <p:cNvSpPr txBox="1">
              <a:spLocks/>
            </p:cNvSpPr>
            <p:nvPr/>
          </p:nvSpPr>
          <p:spPr>
            <a:xfrm>
              <a:off x="4069749" y="1748885"/>
              <a:ext cx="2455992" cy="1603245"/>
            </a:xfrm>
            <a:prstGeom prst="rect">
              <a:avLst/>
            </a:prstGeom>
            <a:solidFill>
              <a:srgbClr val="0C343D"/>
            </a:solidFill>
            <a:ln w="38100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50" normalizeH="0" baseline="0" noProof="0" dirty="0" err="1" smtClean="0">
                  <a:ln w="13500">
                    <a:solidFill>
                      <a:srgbClr val="0C343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নাম</a:t>
              </a:r>
              <a:r>
                <a:rPr kumimoji="0" lang="en-US" sz="3600" b="1" i="0" u="none" strike="noStrike" kern="0" cap="none" spc="50" normalizeH="0" baseline="0" noProof="0" dirty="0" smtClean="0">
                  <a:ln w="13500">
                    <a:solidFill>
                      <a:srgbClr val="0C343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: </a:t>
              </a:r>
              <a:r>
                <a:rPr lang="en-US" sz="3600" b="1" kern="0" spc="50" dirty="0" err="1" smtClean="0">
                  <a:ln w="13500">
                    <a:solidFill>
                      <a:srgbClr val="0C343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কায়ছার</a:t>
              </a:r>
              <a:r>
                <a:rPr lang="en-US" sz="3600" b="1" kern="0" spc="50" dirty="0" smtClean="0">
                  <a:ln w="13500">
                    <a:solidFill>
                      <a:srgbClr val="0C343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 </a:t>
              </a:r>
              <a:r>
                <a:rPr lang="en-US" sz="3600" b="1" kern="0" spc="50" dirty="0" err="1" smtClean="0">
                  <a:ln w="13500">
                    <a:solidFill>
                      <a:srgbClr val="0C343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আলম</a:t>
              </a:r>
              <a:endParaRPr kumimoji="0" lang="en-US" sz="3600" b="1" i="0" u="none" strike="noStrike" kern="0" cap="none" spc="50" normalizeH="0" baseline="0" noProof="0" dirty="0">
                <a:ln w="13500">
                  <a:solidFill>
                    <a:srgbClr val="0C343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সহকারী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শিক্ষক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 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(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তথ্য ও যোগাযোগ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প্রযুক্তি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err="1" smtClean="0">
                  <a:solidFill>
                    <a:srgbClr val="FFC000"/>
                  </a:solidFill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ইস্পাহানি</a:t>
              </a:r>
              <a:r>
                <a:rPr lang="en-US" sz="2800" kern="0" dirty="0" smtClean="0">
                  <a:solidFill>
                    <a:srgbClr val="FFC000"/>
                  </a:solidFill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FFC000"/>
                  </a:solidFill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আদর্শ</a:t>
              </a:r>
              <a:r>
                <a:rPr lang="en-US" sz="2800" kern="0" dirty="0" smtClean="0">
                  <a:solidFill>
                    <a:srgbClr val="FFC000"/>
                  </a:solidFill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FFC000"/>
                  </a:solidFill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হাই</a:t>
              </a:r>
              <a:r>
                <a:rPr lang="en-US" sz="2800" kern="0" dirty="0" smtClean="0">
                  <a:solidFill>
                    <a:srgbClr val="FFC000"/>
                  </a:solidFill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FFC000"/>
                  </a:solidFill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স্কুল</a:t>
              </a:r>
              <a:endParaRPr lang="en-US" sz="2800" kern="0" dirty="0" smtClean="0">
                <a:solidFill>
                  <a:srgbClr val="FFC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পাহাড়তলি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,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চট্টগ্রাম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anose="02000000000000000000" pitchFamily="2" charset="0"/>
                  <a:ea typeface="Arial"/>
                  <a:cs typeface="NikoshBAN" panose="02000000000000000000" pitchFamily="2" charset="0"/>
                  <a:sym typeface="Arial"/>
                </a:rPr>
                <a:t>।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4155558" y="1110977"/>
              <a:ext cx="2286000" cy="448487"/>
            </a:xfrm>
            <a:prstGeom prst="rect">
              <a:avLst/>
            </a:prstGeom>
            <a:gradFill flip="none" rotWithShape="1">
              <a:gsLst>
                <a:gs pos="0">
                  <a:srgbClr val="D9563F">
                    <a:lumMod val="67000"/>
                  </a:srgbClr>
                </a:gs>
                <a:gs pos="48000">
                  <a:srgbClr val="D9563F">
                    <a:lumMod val="97000"/>
                    <a:lumOff val="3000"/>
                  </a:srgbClr>
                </a:gs>
                <a:gs pos="100000">
                  <a:srgbClr val="D9563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3B1"/>
                </a:buClr>
                <a:buSzPts val="5000"/>
                <a:buFont typeface="Lexend Deca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ikoshBAN" panose="02000000000000000000" pitchFamily="2" charset="0"/>
                  <a:ea typeface="Lexend Deca"/>
                  <a:cs typeface="NikoshBAN" panose="02000000000000000000" pitchFamily="2" charset="0"/>
                  <a:sym typeface="Lexend Deca"/>
                </a:rPr>
                <a:t>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Lexend Deca"/>
                  <a:cs typeface="NikoshBAN" panose="02000000000000000000" pitchFamily="2" charset="0"/>
                  <a:sym typeface="Lexend Deca"/>
                </a:rPr>
                <a:t>শিক্ষক পরিচিতি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Lexend Deca"/>
                <a:cs typeface="NikoshBAN" panose="02000000000000000000" pitchFamily="2" charset="0"/>
                <a:sym typeface="Lexend Deca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23" y="1116402"/>
            <a:ext cx="3138339" cy="361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5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64" y="92363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5678" y="385222"/>
            <a:ext cx="5384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 লক্ষ করি…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0682" y="1724626"/>
            <a:ext cx="7838085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karaz.facebook.com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1493" y="2883724"/>
            <a:ext cx="7929525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karaz1982@gmail.com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1493" y="3956094"/>
            <a:ext cx="7988769" cy="76944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abc123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@yahoo.com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9055" y="5285162"/>
            <a:ext cx="7445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 পরিচয় বা আইডি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2656" y="5472407"/>
            <a:ext cx="946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 চুরির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9827" y="4607262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 নিরাপত্তা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6130" y="5226908"/>
            <a:ext cx="276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9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364" y="92363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06838" y="480628"/>
            <a:ext cx="9222754" cy="18466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আজকের পাঠের বিষয়</a:t>
            </a:r>
          </a:p>
          <a:p>
            <a:pPr algn="ctr">
              <a:buClr>
                <a:srgbClr val="000000"/>
              </a:buClr>
              <a:defRPr/>
            </a:pP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NikoshBAN" panose="02000000000000000000" pitchFamily="2" charset="0"/>
                <a:sym typeface="Arial" panose="020B0604020202020204" pitchFamily="34" charset="0"/>
              </a:rPr>
              <a:t>“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 পরিচয় ও তার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নিরাপত্তা”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514" y="2437457"/>
            <a:ext cx="6858000" cy="3848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lop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12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64" y="92363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5910" y="2189430"/>
            <a:ext cx="11350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 কী তা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অনুপ্রবেশকারীদের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7532" y="710997"/>
            <a:ext cx="3209435" cy="11079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66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/>
                <a:ea typeface="Calibri"/>
                <a:cs typeface="NikoshBAN"/>
              </a:rPr>
              <a:t>শিখনফল </a:t>
            </a:r>
            <a:endParaRPr lang="en-US" sz="66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40845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364" y="92363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10800000" flipH="1" flipV="1">
            <a:off x="3909381" y="262160"/>
            <a:ext cx="406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দেখি…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49" y="1236371"/>
            <a:ext cx="2918751" cy="4259685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51868" y="4675027"/>
            <a:ext cx="609600" cy="62999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07168" y="5875190"/>
            <a:ext cx="1070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কণ্ঠস্বর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আমাদর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কী-না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পারা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09046" y="966939"/>
            <a:ext cx="7179397" cy="4634998"/>
            <a:chOff x="50688" y="1197735"/>
            <a:chExt cx="6332982" cy="432590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88" y="1197735"/>
              <a:ext cx="2099394" cy="14357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735" y="1209700"/>
              <a:ext cx="2075003" cy="14237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4" y="2654861"/>
              <a:ext cx="2071055" cy="14668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107" y="2654859"/>
              <a:ext cx="2069457" cy="14129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975" y="1226271"/>
              <a:ext cx="2059415" cy="13958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161" y="2600964"/>
              <a:ext cx="2133509" cy="14070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9" y="4175517"/>
              <a:ext cx="2015418" cy="13481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466" y="4078453"/>
              <a:ext cx="2146582" cy="13481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606" y="4132408"/>
              <a:ext cx="2027993" cy="13480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45" name="TextBox 44"/>
          <p:cNvSpPr txBox="1"/>
          <p:nvPr/>
        </p:nvSpPr>
        <p:spPr>
          <a:xfrm>
            <a:off x="1406530" y="5207629"/>
            <a:ext cx="10702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অনলাইনের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বাড়ছে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আমরা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অনলাইন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ব্যবহার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করি,তাঁরা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পরিচয়ের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7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13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34" grpId="0"/>
      <p:bldP spid="34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364" y="92363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endParaRPr lang="as-IN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006" y="4733693"/>
            <a:ext cx="9496336" cy="1754326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সতন্ত্র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ধরেন</a:t>
            </a:r>
            <a:r>
              <a:rPr lang="bn-BD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bn-BD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</a:t>
            </a:r>
            <a:r>
              <a:rPr lang="bn-BD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প্রকাশ করে।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অনলাইন পরিচয় । 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12" y="1545463"/>
            <a:ext cx="4928311" cy="27883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2411006" y="340458"/>
            <a:ext cx="7946158" cy="2171334"/>
            <a:chOff x="953252" y="231816"/>
            <a:chExt cx="8995678" cy="2171334"/>
          </a:xfrm>
        </p:grpSpPr>
        <p:sp>
          <p:nvSpPr>
            <p:cNvPr id="10" name="TextBox 9"/>
            <p:cNvSpPr txBox="1"/>
            <p:nvPr/>
          </p:nvSpPr>
          <p:spPr>
            <a:xfrm>
              <a:off x="1262130" y="231816"/>
              <a:ext cx="8686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অনলাইন পরিচয় কী?</a:t>
              </a:r>
              <a:endPara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53252" y="360607"/>
              <a:ext cx="1475746" cy="2042543"/>
              <a:chOff x="1429771" y="360607"/>
              <a:chExt cx="1475746" cy="204254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1895" y="360607"/>
                <a:ext cx="903751" cy="1143755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429771" y="1572153"/>
                <a:ext cx="1475746" cy="830997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:r>
                  <a:rPr lang="en-US" sz="2400" b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মিনিট</a:t>
                </a:r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89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64" y="92363"/>
            <a:ext cx="12016509" cy="6687127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184150" cap="sq" cmpd="tri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66000">
                  <a:schemeClr val="accent1">
                    <a:lumMod val="75000"/>
                  </a:schemeClr>
                </a:gs>
                <a:gs pos="32000">
                  <a:srgbClr val="002060"/>
                </a:gs>
                <a:gs pos="97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39403" y="388754"/>
            <a:ext cx="8770511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অনলাইন পরিচিতি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পরিচয়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জ্ঞাপকের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56407" y="2313694"/>
            <a:ext cx="8237687" cy="2926080"/>
            <a:chOff x="2120047" y="1965961"/>
            <a:chExt cx="8237687" cy="29260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654" y="1965961"/>
              <a:ext cx="2926080" cy="292608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Right Arrow 5"/>
            <p:cNvSpPr/>
            <p:nvPr/>
          </p:nvSpPr>
          <p:spPr>
            <a:xfrm>
              <a:off x="2120047" y="3174273"/>
              <a:ext cx="5760720" cy="1391562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en-US" sz="3200" b="1" dirty="0" smtClean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makosha@gmail.com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43950" y="5576553"/>
            <a:ext cx="6908450" cy="830997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srgbClr val="00B050">
                <a:alpha val="40000"/>
              </a:srgbClr>
            </a:outerShdw>
          </a:effectLst>
          <a:scene3d>
            <a:camera prst="obliqueTop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এড্রেস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40756" y="2390088"/>
            <a:ext cx="8406808" cy="2818607"/>
            <a:chOff x="2091137" y="1749661"/>
            <a:chExt cx="8406808" cy="2743200"/>
          </a:xfrm>
        </p:grpSpPr>
        <p:grpSp>
          <p:nvGrpSpPr>
            <p:cNvPr id="9" name="Group 8"/>
            <p:cNvGrpSpPr/>
            <p:nvPr/>
          </p:nvGrpSpPr>
          <p:grpSpPr>
            <a:xfrm>
              <a:off x="6229738" y="1749661"/>
              <a:ext cx="4268207" cy="2743200"/>
              <a:chOff x="607825" y="1140060"/>
              <a:chExt cx="9268554" cy="448056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l="41790" t="9402" r="15642" b="32425"/>
              <a:stretch/>
            </p:blipFill>
            <p:spPr>
              <a:xfrm>
                <a:off x="7028274" y="1554556"/>
                <a:ext cx="2848105" cy="231982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25" y="1140060"/>
                <a:ext cx="4480560" cy="448056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sp>
          <p:nvSpPr>
            <p:cNvPr id="10" name="Right Arrow 9"/>
            <p:cNvSpPr/>
            <p:nvPr/>
          </p:nvSpPr>
          <p:spPr>
            <a:xfrm rot="20243179">
              <a:off x="2091137" y="3379985"/>
              <a:ext cx="4389120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sayad@facebook.com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23700" y="5602315"/>
            <a:ext cx="8270394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প্রোফাইলের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74" y="2292281"/>
            <a:ext cx="5669280" cy="3212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790767" y="5596377"/>
            <a:ext cx="6035040" cy="731520"/>
          </a:xfrm>
          <a:prstGeom prst="rect">
            <a:avLst/>
          </a:prstGeom>
          <a:solidFill>
            <a:srgbClr val="92D050"/>
          </a:solidFill>
          <a:effectLst>
            <a:innerShdw blurRad="762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কোনও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সাইটের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34990" r="81524" b="45366"/>
          <a:stretch/>
        </p:blipFill>
        <p:spPr>
          <a:xfrm>
            <a:off x="2543856" y="2571347"/>
            <a:ext cx="1095469" cy="11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751</Words>
  <Application>Microsoft Office PowerPoint</Application>
  <PresentationFormat>Widescreen</PresentationFormat>
  <Paragraphs>123</Paragraphs>
  <Slides>19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Lexend Deca</vt:lpstr>
      <vt:lpstr>NikoshBAN</vt:lpstr>
      <vt:lpstr>SolaimanLipi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Ispahani School</dc:creator>
  <cp:lastModifiedBy>Ispahani School</cp:lastModifiedBy>
  <cp:revision>3</cp:revision>
  <dcterms:created xsi:type="dcterms:W3CDTF">2021-08-31T15:29:28Z</dcterms:created>
  <dcterms:modified xsi:type="dcterms:W3CDTF">2021-08-31T15:36:16Z</dcterms:modified>
</cp:coreProperties>
</file>