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56" r:id="rId2"/>
    <p:sldId id="257" r:id="rId3"/>
    <p:sldId id="266" r:id="rId4"/>
    <p:sldId id="259" r:id="rId5"/>
    <p:sldId id="268" r:id="rId6"/>
    <p:sldId id="258" r:id="rId7"/>
    <p:sldId id="267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6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12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E11B51-413A-4C40-890B-E6E719DCDBA4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B6EE28D-4EF5-449D-82DA-9874E0FD133F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dirty="0" err="1">
              <a:solidFill>
                <a:schemeClr val="tx1">
                  <a:lumMod val="85000"/>
                  <a:lumOff val="15000"/>
                </a:schemeClr>
              </a:solidFill>
            </a:rPr>
            <a:t>ভেক্টর</a:t>
          </a:r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en-US" dirty="0" err="1">
              <a:solidFill>
                <a:schemeClr val="tx1">
                  <a:lumMod val="85000"/>
                  <a:lumOff val="15000"/>
                </a:schemeClr>
              </a:solidFill>
            </a:rPr>
            <a:t>রাশির</a:t>
          </a:r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en-US" dirty="0" err="1">
              <a:solidFill>
                <a:schemeClr val="tx1">
                  <a:lumMod val="85000"/>
                  <a:lumOff val="15000"/>
                </a:schemeClr>
              </a:solidFill>
            </a:rPr>
            <a:t>জ্যামিতিক</a:t>
          </a:r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en-US" dirty="0" err="1">
              <a:solidFill>
                <a:schemeClr val="tx1">
                  <a:lumMod val="85000"/>
                  <a:lumOff val="15000"/>
                </a:schemeClr>
              </a:solidFill>
            </a:rPr>
            <a:t>যোজন</a:t>
          </a:r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en-US" dirty="0" err="1">
              <a:solidFill>
                <a:schemeClr val="tx1">
                  <a:lumMod val="85000"/>
                  <a:lumOff val="15000"/>
                </a:schemeClr>
              </a:solidFill>
            </a:rPr>
            <a:t>নিয়ম</a:t>
          </a:r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en-US" dirty="0" err="1">
              <a:solidFill>
                <a:schemeClr val="tx1">
                  <a:lumMod val="85000"/>
                  <a:lumOff val="15000"/>
                </a:schemeClr>
              </a:solidFill>
            </a:rPr>
            <a:t>ব্যাখ্যা</a:t>
          </a:r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en-US" dirty="0" err="1">
              <a:solidFill>
                <a:schemeClr val="tx1">
                  <a:lumMod val="85000"/>
                  <a:lumOff val="15000"/>
                </a:schemeClr>
              </a:solidFill>
            </a:rPr>
            <a:t>করতে</a:t>
          </a:r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en-US" dirty="0" err="1">
              <a:solidFill>
                <a:schemeClr val="tx1">
                  <a:lumMod val="85000"/>
                  <a:lumOff val="15000"/>
                </a:schemeClr>
              </a:solidFill>
            </a:rPr>
            <a:t>পারবে</a:t>
          </a:r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</a:rPr>
            <a:t>।</a:t>
          </a:r>
        </a:p>
      </dgm:t>
    </dgm:pt>
    <dgm:pt modelId="{0224B2AB-9057-443B-A424-B9C98DD291C5}" type="parTrans" cxnId="{CFC48EAB-D84B-49C1-B1AA-BBE8489BC531}">
      <dgm:prSet/>
      <dgm:spPr/>
      <dgm:t>
        <a:bodyPr/>
        <a:lstStyle/>
        <a:p>
          <a:endParaRPr lang="en-US"/>
        </a:p>
      </dgm:t>
    </dgm:pt>
    <dgm:pt modelId="{515751C6-F1FB-4BA0-802E-D6488D840062}" type="sibTrans" cxnId="{CFC48EAB-D84B-49C1-B1AA-BBE8489BC531}">
      <dgm:prSet/>
      <dgm:spPr/>
      <dgm:t>
        <a:bodyPr/>
        <a:lstStyle/>
        <a:p>
          <a:endParaRPr lang="en-US"/>
        </a:p>
      </dgm:t>
    </dgm:pt>
    <dgm:pt modelId="{96780FA2-5E2B-4529-AA3C-123C95FFD545}">
      <dgm:prSet/>
      <dgm:spPr/>
      <dgm:t>
        <a:bodyPr/>
        <a:lstStyle/>
        <a:p>
          <a:r>
            <a:rPr lang="en-US" dirty="0" err="1">
              <a:solidFill>
                <a:srgbClr val="FF0000"/>
              </a:solidFill>
            </a:rPr>
            <a:t>সামন্তরিক</a:t>
          </a:r>
          <a:r>
            <a:rPr lang="en-US" dirty="0">
              <a:solidFill>
                <a:srgbClr val="FF0000"/>
              </a:solidFill>
            </a:rPr>
            <a:t> </a:t>
          </a:r>
          <a:r>
            <a:rPr lang="en-US" dirty="0" err="1">
              <a:solidFill>
                <a:srgbClr val="FF0000"/>
              </a:solidFill>
            </a:rPr>
            <a:t>সূত্রের</a:t>
          </a:r>
          <a:r>
            <a:rPr lang="en-US" dirty="0">
              <a:solidFill>
                <a:srgbClr val="FF0000"/>
              </a:solidFill>
            </a:rPr>
            <a:t> </a:t>
          </a:r>
          <a:r>
            <a:rPr lang="en-US" dirty="0" err="1">
              <a:solidFill>
                <a:srgbClr val="FF0000"/>
              </a:solidFill>
            </a:rPr>
            <a:t>সাহায্যে</a:t>
          </a:r>
          <a:r>
            <a:rPr lang="en-US" dirty="0">
              <a:solidFill>
                <a:srgbClr val="FF0000"/>
              </a:solidFill>
            </a:rPr>
            <a:t> </a:t>
          </a:r>
          <a:r>
            <a:rPr lang="en-US" dirty="0" err="1">
              <a:solidFill>
                <a:srgbClr val="FF0000"/>
              </a:solidFill>
            </a:rPr>
            <a:t>লব্ধির</a:t>
          </a:r>
          <a:r>
            <a:rPr lang="en-US" dirty="0">
              <a:solidFill>
                <a:srgbClr val="FF0000"/>
              </a:solidFill>
            </a:rPr>
            <a:t> </a:t>
          </a:r>
          <a:r>
            <a:rPr lang="en-US" dirty="0" err="1">
              <a:solidFill>
                <a:srgbClr val="FF0000"/>
              </a:solidFill>
            </a:rPr>
            <a:t>মান</a:t>
          </a:r>
          <a:r>
            <a:rPr lang="en-US" dirty="0">
              <a:solidFill>
                <a:srgbClr val="FF0000"/>
              </a:solidFill>
            </a:rPr>
            <a:t> ও </a:t>
          </a:r>
          <a:r>
            <a:rPr lang="en-US" dirty="0" err="1">
              <a:solidFill>
                <a:srgbClr val="FF0000"/>
              </a:solidFill>
            </a:rPr>
            <a:t>দিক</a:t>
          </a:r>
          <a:r>
            <a:rPr lang="en-US" dirty="0">
              <a:solidFill>
                <a:srgbClr val="FF0000"/>
              </a:solidFill>
            </a:rPr>
            <a:t> </a:t>
          </a:r>
          <a:r>
            <a:rPr lang="en-US" dirty="0" err="1">
              <a:solidFill>
                <a:srgbClr val="FF0000"/>
              </a:solidFill>
            </a:rPr>
            <a:t>নির্ণয়</a:t>
          </a:r>
          <a:r>
            <a:rPr lang="en-US" dirty="0">
              <a:solidFill>
                <a:srgbClr val="FF0000"/>
              </a:solidFill>
            </a:rPr>
            <a:t> </a:t>
          </a:r>
          <a:r>
            <a:rPr lang="en-US" dirty="0" err="1">
              <a:solidFill>
                <a:srgbClr val="FF0000"/>
              </a:solidFill>
            </a:rPr>
            <a:t>করতে</a:t>
          </a:r>
          <a:r>
            <a:rPr lang="en-US" dirty="0">
              <a:solidFill>
                <a:srgbClr val="FF0000"/>
              </a:solidFill>
            </a:rPr>
            <a:t> </a:t>
          </a:r>
          <a:r>
            <a:rPr lang="en-US" dirty="0" err="1">
              <a:solidFill>
                <a:srgbClr val="FF0000"/>
              </a:solidFill>
            </a:rPr>
            <a:t>পারবে</a:t>
          </a:r>
          <a:r>
            <a:rPr lang="en-US" dirty="0">
              <a:solidFill>
                <a:srgbClr val="FF0000"/>
              </a:solidFill>
            </a:rPr>
            <a:t>।</a:t>
          </a:r>
          <a:r>
            <a:rPr lang="en-US" dirty="0"/>
            <a:t>  </a:t>
          </a:r>
        </a:p>
      </dgm:t>
    </dgm:pt>
    <dgm:pt modelId="{5AAB3AC5-8783-482B-9325-451D266702D5}" type="parTrans" cxnId="{BB35DF2A-BFE6-489F-9445-E344D7AAAD39}">
      <dgm:prSet/>
      <dgm:spPr/>
      <dgm:t>
        <a:bodyPr/>
        <a:lstStyle/>
        <a:p>
          <a:endParaRPr lang="en-US"/>
        </a:p>
      </dgm:t>
    </dgm:pt>
    <dgm:pt modelId="{F7EFE509-2777-4106-871F-F2827396A23A}" type="sibTrans" cxnId="{BB35DF2A-BFE6-489F-9445-E344D7AAAD39}">
      <dgm:prSet/>
      <dgm:spPr/>
      <dgm:t>
        <a:bodyPr/>
        <a:lstStyle/>
        <a:p>
          <a:endParaRPr lang="en-US"/>
        </a:p>
      </dgm:t>
    </dgm:pt>
    <dgm:pt modelId="{26E4C38B-A4BC-4919-AFB2-D44B5146ED25}">
      <dgm:prSet/>
      <dgm:spPr/>
      <dgm:t>
        <a:bodyPr/>
        <a:lstStyle/>
        <a:p>
          <a:r>
            <a:rPr lang="en-US" dirty="0">
              <a:solidFill>
                <a:srgbClr val="00B05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ভেক্টরের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বিভাজন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ব্যাখ্যা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করতে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পারবে</a:t>
          </a:r>
          <a:r>
            <a:rPr lang="en-US" dirty="0">
              <a:solidFill>
                <a:srgbClr val="002060"/>
              </a:solidFill>
            </a:rPr>
            <a:t>।</a:t>
          </a:r>
        </a:p>
      </dgm:t>
    </dgm:pt>
    <dgm:pt modelId="{90AD07AB-8CF9-4290-93DF-5749138C4898}" type="parTrans" cxnId="{21FBE996-38C5-458F-ACE9-231DC7D77826}">
      <dgm:prSet/>
      <dgm:spPr/>
      <dgm:t>
        <a:bodyPr/>
        <a:lstStyle/>
        <a:p>
          <a:endParaRPr lang="en-US"/>
        </a:p>
      </dgm:t>
    </dgm:pt>
    <dgm:pt modelId="{DE4EEEB7-0FCF-4F55-B062-51033B754DF8}" type="sibTrans" cxnId="{21FBE996-38C5-458F-ACE9-231DC7D77826}">
      <dgm:prSet/>
      <dgm:spPr/>
      <dgm:t>
        <a:bodyPr/>
        <a:lstStyle/>
        <a:p>
          <a:endParaRPr lang="en-US"/>
        </a:p>
      </dgm:t>
    </dgm:pt>
    <dgm:pt modelId="{AF7B7017-A8B9-4476-8528-6311A30EE132}" type="pres">
      <dgm:prSet presAssocID="{9BE11B51-413A-4C40-890B-E6E719DCDBA4}" presName="linearFlow" presStyleCnt="0">
        <dgm:presLayoutVars>
          <dgm:dir/>
          <dgm:resizeHandles val="exact"/>
        </dgm:presLayoutVars>
      </dgm:prSet>
      <dgm:spPr/>
    </dgm:pt>
    <dgm:pt modelId="{CD9C9970-4B07-407C-AD7F-462EABF108FF}" type="pres">
      <dgm:prSet presAssocID="{2B6EE28D-4EF5-449D-82DA-9874E0FD133F}" presName="composite" presStyleCnt="0"/>
      <dgm:spPr/>
    </dgm:pt>
    <dgm:pt modelId="{D051EB9C-FDCC-4A06-A482-16DEA59FF7F2}" type="pres">
      <dgm:prSet presAssocID="{2B6EE28D-4EF5-449D-82DA-9874E0FD133F}" presName="imgShp" presStyleLbl="fgImgPlace1" presStyleIdx="0" presStyleCnt="3" custScaleX="72134" custLinFactNeighborX="-84193" custLinFactNeighborY="-12733"/>
      <dgm:spPr/>
    </dgm:pt>
    <dgm:pt modelId="{BC762F6E-71BA-499B-9308-73CE6A89CC4C}" type="pres">
      <dgm:prSet presAssocID="{2B6EE28D-4EF5-449D-82DA-9874E0FD133F}" presName="txShp" presStyleLbl="node1" presStyleIdx="0" presStyleCnt="3" custScaleX="150376">
        <dgm:presLayoutVars>
          <dgm:bulletEnabled val="1"/>
        </dgm:presLayoutVars>
      </dgm:prSet>
      <dgm:spPr/>
    </dgm:pt>
    <dgm:pt modelId="{37DB3652-4F7C-47BF-9D17-22AA25A4C755}" type="pres">
      <dgm:prSet presAssocID="{515751C6-F1FB-4BA0-802E-D6488D840062}" presName="spacing" presStyleCnt="0"/>
      <dgm:spPr/>
    </dgm:pt>
    <dgm:pt modelId="{DDC618E8-EBDB-4713-B438-874D9A215051}" type="pres">
      <dgm:prSet presAssocID="{96780FA2-5E2B-4529-AA3C-123C95FFD545}" presName="composite" presStyleCnt="0"/>
      <dgm:spPr/>
    </dgm:pt>
    <dgm:pt modelId="{F78F43D5-8D5B-4A12-AA74-D9F2802EFFBF}" type="pres">
      <dgm:prSet presAssocID="{96780FA2-5E2B-4529-AA3C-123C95FFD545}" presName="imgShp" presStyleLbl="fgImgPlace1" presStyleIdx="1" presStyleCnt="3" custScaleX="74732" custLinFactNeighborX="-87426" custLinFactNeighborY="2623"/>
      <dgm:spPr/>
    </dgm:pt>
    <dgm:pt modelId="{09B2EE2E-E19B-4487-89C5-8BE1EC5D73E8}" type="pres">
      <dgm:prSet presAssocID="{96780FA2-5E2B-4529-AA3C-123C95FFD545}" presName="txShp" presStyleLbl="node1" presStyleIdx="1" presStyleCnt="3" custScaleX="150376">
        <dgm:presLayoutVars>
          <dgm:bulletEnabled val="1"/>
        </dgm:presLayoutVars>
      </dgm:prSet>
      <dgm:spPr/>
    </dgm:pt>
    <dgm:pt modelId="{3892A196-48C9-4ABA-BDE5-45430C88D31D}" type="pres">
      <dgm:prSet presAssocID="{F7EFE509-2777-4106-871F-F2827396A23A}" presName="spacing" presStyleCnt="0"/>
      <dgm:spPr/>
    </dgm:pt>
    <dgm:pt modelId="{0DC863B7-7D85-4007-977A-97C9870595CD}" type="pres">
      <dgm:prSet presAssocID="{26E4C38B-A4BC-4919-AFB2-D44B5146ED25}" presName="composite" presStyleCnt="0"/>
      <dgm:spPr/>
    </dgm:pt>
    <dgm:pt modelId="{EB9030F6-ED7D-410F-90B0-554FBD023B1E}" type="pres">
      <dgm:prSet presAssocID="{26E4C38B-A4BC-4919-AFB2-D44B5146ED25}" presName="imgShp" presStyleLbl="fgImgPlace1" presStyleIdx="2" presStyleCnt="3" custScaleX="78303" custLinFactNeighborX="-78252" custLinFactNeighborY="-889"/>
      <dgm:spPr/>
    </dgm:pt>
    <dgm:pt modelId="{87E6F9EC-4C82-4D2F-9027-0B9F2E81B25E}" type="pres">
      <dgm:prSet presAssocID="{26E4C38B-A4BC-4919-AFB2-D44B5146ED25}" presName="txShp" presStyleLbl="node1" presStyleIdx="2" presStyleCnt="3" custScaleX="150376" custLinFactNeighborX="29791" custLinFactNeighborY="5428">
        <dgm:presLayoutVars>
          <dgm:bulletEnabled val="1"/>
        </dgm:presLayoutVars>
      </dgm:prSet>
      <dgm:spPr/>
    </dgm:pt>
  </dgm:ptLst>
  <dgm:cxnLst>
    <dgm:cxn modelId="{A9756D23-53AF-43B4-9A5D-0AC026AE6D10}" type="presOf" srcId="{9BE11B51-413A-4C40-890B-E6E719DCDBA4}" destId="{AF7B7017-A8B9-4476-8528-6311A30EE132}" srcOrd="0" destOrd="0" presId="urn:microsoft.com/office/officeart/2005/8/layout/vList3"/>
    <dgm:cxn modelId="{8736142A-A660-4D1A-93DC-4BB82CD6900E}" type="presOf" srcId="{26E4C38B-A4BC-4919-AFB2-D44B5146ED25}" destId="{87E6F9EC-4C82-4D2F-9027-0B9F2E81B25E}" srcOrd="0" destOrd="0" presId="urn:microsoft.com/office/officeart/2005/8/layout/vList3"/>
    <dgm:cxn modelId="{BB35DF2A-BFE6-489F-9445-E344D7AAAD39}" srcId="{9BE11B51-413A-4C40-890B-E6E719DCDBA4}" destId="{96780FA2-5E2B-4529-AA3C-123C95FFD545}" srcOrd="1" destOrd="0" parTransId="{5AAB3AC5-8783-482B-9325-451D266702D5}" sibTransId="{F7EFE509-2777-4106-871F-F2827396A23A}"/>
    <dgm:cxn modelId="{5457B796-CE14-41FF-9080-EDD64EB0A341}" type="presOf" srcId="{96780FA2-5E2B-4529-AA3C-123C95FFD545}" destId="{09B2EE2E-E19B-4487-89C5-8BE1EC5D73E8}" srcOrd="0" destOrd="0" presId="urn:microsoft.com/office/officeart/2005/8/layout/vList3"/>
    <dgm:cxn modelId="{21FBE996-38C5-458F-ACE9-231DC7D77826}" srcId="{9BE11B51-413A-4C40-890B-E6E719DCDBA4}" destId="{26E4C38B-A4BC-4919-AFB2-D44B5146ED25}" srcOrd="2" destOrd="0" parTransId="{90AD07AB-8CF9-4290-93DF-5749138C4898}" sibTransId="{DE4EEEB7-0FCF-4F55-B062-51033B754DF8}"/>
    <dgm:cxn modelId="{CFC48EAB-D84B-49C1-B1AA-BBE8489BC531}" srcId="{9BE11B51-413A-4C40-890B-E6E719DCDBA4}" destId="{2B6EE28D-4EF5-449D-82DA-9874E0FD133F}" srcOrd="0" destOrd="0" parTransId="{0224B2AB-9057-443B-A424-B9C98DD291C5}" sibTransId="{515751C6-F1FB-4BA0-802E-D6488D840062}"/>
    <dgm:cxn modelId="{8EDE13DF-8232-4F5A-BC6E-C1394E59AE3F}" type="presOf" srcId="{2B6EE28D-4EF5-449D-82DA-9874E0FD133F}" destId="{BC762F6E-71BA-499B-9308-73CE6A89CC4C}" srcOrd="0" destOrd="0" presId="urn:microsoft.com/office/officeart/2005/8/layout/vList3"/>
    <dgm:cxn modelId="{EE8AF0F6-A383-49DA-9ECD-D3CBFFE420E7}" type="presParOf" srcId="{AF7B7017-A8B9-4476-8528-6311A30EE132}" destId="{CD9C9970-4B07-407C-AD7F-462EABF108FF}" srcOrd="0" destOrd="0" presId="urn:microsoft.com/office/officeart/2005/8/layout/vList3"/>
    <dgm:cxn modelId="{E4143591-7551-439A-B0D0-102FF44C6E82}" type="presParOf" srcId="{CD9C9970-4B07-407C-AD7F-462EABF108FF}" destId="{D051EB9C-FDCC-4A06-A482-16DEA59FF7F2}" srcOrd="0" destOrd="0" presId="urn:microsoft.com/office/officeart/2005/8/layout/vList3"/>
    <dgm:cxn modelId="{D6E915EA-8210-4846-B190-998722226B4A}" type="presParOf" srcId="{CD9C9970-4B07-407C-AD7F-462EABF108FF}" destId="{BC762F6E-71BA-499B-9308-73CE6A89CC4C}" srcOrd="1" destOrd="0" presId="urn:microsoft.com/office/officeart/2005/8/layout/vList3"/>
    <dgm:cxn modelId="{08AB27EC-CDD8-488B-86F6-B93505E93B30}" type="presParOf" srcId="{AF7B7017-A8B9-4476-8528-6311A30EE132}" destId="{37DB3652-4F7C-47BF-9D17-22AA25A4C755}" srcOrd="1" destOrd="0" presId="urn:microsoft.com/office/officeart/2005/8/layout/vList3"/>
    <dgm:cxn modelId="{176319AF-D7E9-4EB6-A109-879427EA541F}" type="presParOf" srcId="{AF7B7017-A8B9-4476-8528-6311A30EE132}" destId="{DDC618E8-EBDB-4713-B438-874D9A215051}" srcOrd="2" destOrd="0" presId="urn:microsoft.com/office/officeart/2005/8/layout/vList3"/>
    <dgm:cxn modelId="{92995646-FD40-4FCD-9FE1-53541DD7C469}" type="presParOf" srcId="{DDC618E8-EBDB-4713-B438-874D9A215051}" destId="{F78F43D5-8D5B-4A12-AA74-D9F2802EFFBF}" srcOrd="0" destOrd="0" presId="urn:microsoft.com/office/officeart/2005/8/layout/vList3"/>
    <dgm:cxn modelId="{67222F05-E0E6-4179-8AF8-5EACE2BBEE7A}" type="presParOf" srcId="{DDC618E8-EBDB-4713-B438-874D9A215051}" destId="{09B2EE2E-E19B-4487-89C5-8BE1EC5D73E8}" srcOrd="1" destOrd="0" presId="urn:microsoft.com/office/officeart/2005/8/layout/vList3"/>
    <dgm:cxn modelId="{C536C6AD-D757-438F-9334-CEE5C1E60E9F}" type="presParOf" srcId="{AF7B7017-A8B9-4476-8528-6311A30EE132}" destId="{3892A196-48C9-4ABA-BDE5-45430C88D31D}" srcOrd="3" destOrd="0" presId="urn:microsoft.com/office/officeart/2005/8/layout/vList3"/>
    <dgm:cxn modelId="{91C7356F-86A0-4D96-BB63-07247AF4791C}" type="presParOf" srcId="{AF7B7017-A8B9-4476-8528-6311A30EE132}" destId="{0DC863B7-7D85-4007-977A-97C9870595CD}" srcOrd="4" destOrd="0" presId="urn:microsoft.com/office/officeart/2005/8/layout/vList3"/>
    <dgm:cxn modelId="{533F9AFA-FBE0-4E01-B75B-4ED49E08BC45}" type="presParOf" srcId="{0DC863B7-7D85-4007-977A-97C9870595CD}" destId="{EB9030F6-ED7D-410F-90B0-554FBD023B1E}" srcOrd="0" destOrd="0" presId="urn:microsoft.com/office/officeart/2005/8/layout/vList3"/>
    <dgm:cxn modelId="{F35C4695-D991-4D6D-9E72-BB48DB889C55}" type="presParOf" srcId="{0DC863B7-7D85-4007-977A-97C9870595CD}" destId="{87E6F9EC-4C82-4D2F-9027-0B9F2E81B25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762F6E-71BA-499B-9308-73CE6A89CC4C}">
      <dsp:nvSpPr>
        <dsp:cNvPr id="0" name=""/>
        <dsp:cNvSpPr/>
      </dsp:nvSpPr>
      <dsp:spPr>
        <a:xfrm rot="10800000">
          <a:off x="-1" y="2204"/>
          <a:ext cx="8077203" cy="1206275"/>
        </a:xfrm>
        <a:prstGeom prst="homePlate">
          <a:avLst/>
        </a:prstGeom>
        <a:solidFill>
          <a:schemeClr val="accent5">
            <a:lumMod val="40000"/>
            <a:lumOff val="6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934" tIns="110490" rIns="206248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 err="1">
              <a:solidFill>
                <a:schemeClr val="tx1">
                  <a:lumMod val="85000"/>
                  <a:lumOff val="15000"/>
                </a:schemeClr>
              </a:solidFill>
            </a:rPr>
            <a:t>ভেক্টর</a:t>
          </a:r>
          <a:r>
            <a:rPr lang="en-US" sz="2900" kern="1200" dirty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en-US" sz="2900" kern="1200" dirty="0" err="1">
              <a:solidFill>
                <a:schemeClr val="tx1">
                  <a:lumMod val="85000"/>
                  <a:lumOff val="15000"/>
                </a:schemeClr>
              </a:solidFill>
            </a:rPr>
            <a:t>রাশির</a:t>
          </a:r>
          <a:r>
            <a:rPr lang="en-US" sz="2900" kern="1200" dirty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en-US" sz="2900" kern="1200" dirty="0" err="1">
              <a:solidFill>
                <a:schemeClr val="tx1">
                  <a:lumMod val="85000"/>
                  <a:lumOff val="15000"/>
                </a:schemeClr>
              </a:solidFill>
            </a:rPr>
            <a:t>জ্যামিতিক</a:t>
          </a:r>
          <a:r>
            <a:rPr lang="en-US" sz="2900" kern="1200" dirty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en-US" sz="2900" kern="1200" dirty="0" err="1">
              <a:solidFill>
                <a:schemeClr val="tx1">
                  <a:lumMod val="85000"/>
                  <a:lumOff val="15000"/>
                </a:schemeClr>
              </a:solidFill>
            </a:rPr>
            <a:t>যোজন</a:t>
          </a:r>
          <a:r>
            <a:rPr lang="en-US" sz="2900" kern="1200" dirty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en-US" sz="2900" kern="1200" dirty="0" err="1">
              <a:solidFill>
                <a:schemeClr val="tx1">
                  <a:lumMod val="85000"/>
                  <a:lumOff val="15000"/>
                </a:schemeClr>
              </a:solidFill>
            </a:rPr>
            <a:t>নিয়ম</a:t>
          </a:r>
          <a:r>
            <a:rPr lang="en-US" sz="2900" kern="1200" dirty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en-US" sz="2900" kern="1200" dirty="0" err="1">
              <a:solidFill>
                <a:schemeClr val="tx1">
                  <a:lumMod val="85000"/>
                  <a:lumOff val="15000"/>
                </a:schemeClr>
              </a:solidFill>
            </a:rPr>
            <a:t>ব্যাখ্যা</a:t>
          </a:r>
          <a:r>
            <a:rPr lang="en-US" sz="2900" kern="1200" dirty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en-US" sz="2900" kern="1200" dirty="0" err="1">
              <a:solidFill>
                <a:schemeClr val="tx1">
                  <a:lumMod val="85000"/>
                  <a:lumOff val="15000"/>
                </a:schemeClr>
              </a:solidFill>
            </a:rPr>
            <a:t>করতে</a:t>
          </a:r>
          <a:r>
            <a:rPr lang="en-US" sz="2900" kern="1200" dirty="0">
              <a:solidFill>
                <a:schemeClr val="tx1">
                  <a:lumMod val="85000"/>
                  <a:lumOff val="15000"/>
                </a:schemeClr>
              </a:solidFill>
            </a:rPr>
            <a:t> </a:t>
          </a:r>
          <a:r>
            <a:rPr lang="en-US" sz="2900" kern="1200" dirty="0" err="1">
              <a:solidFill>
                <a:schemeClr val="tx1">
                  <a:lumMod val="85000"/>
                  <a:lumOff val="15000"/>
                </a:schemeClr>
              </a:solidFill>
            </a:rPr>
            <a:t>পারবে</a:t>
          </a:r>
          <a:r>
            <a:rPr lang="en-US" sz="2900" kern="1200" dirty="0">
              <a:solidFill>
                <a:schemeClr val="tx1">
                  <a:lumMod val="85000"/>
                  <a:lumOff val="15000"/>
                </a:schemeClr>
              </a:solidFill>
            </a:rPr>
            <a:t>।</a:t>
          </a:r>
        </a:p>
      </dsp:txBody>
      <dsp:txXfrm rot="10800000">
        <a:off x="301568" y="2204"/>
        <a:ext cx="7775634" cy="1206275"/>
      </dsp:txXfrm>
    </dsp:sp>
    <dsp:sp modelId="{D051EB9C-FDCC-4A06-A482-16DEA59FF7F2}">
      <dsp:nvSpPr>
        <dsp:cNvPr id="0" name=""/>
        <dsp:cNvSpPr/>
      </dsp:nvSpPr>
      <dsp:spPr>
        <a:xfrm>
          <a:off x="0" y="0"/>
          <a:ext cx="870134" cy="1206275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B2EE2E-E19B-4487-89C5-8BE1EC5D73E8}">
      <dsp:nvSpPr>
        <dsp:cNvPr id="0" name=""/>
        <dsp:cNvSpPr/>
      </dsp:nvSpPr>
      <dsp:spPr>
        <a:xfrm rot="10800000">
          <a:off x="-1" y="1568562"/>
          <a:ext cx="8077203" cy="1206275"/>
        </a:xfrm>
        <a:prstGeom prst="homePlat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934" tIns="110490" rIns="206248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 err="1">
              <a:solidFill>
                <a:srgbClr val="FF0000"/>
              </a:solidFill>
            </a:rPr>
            <a:t>সামন্তরিক</a:t>
          </a:r>
          <a:r>
            <a:rPr lang="en-US" sz="2900" kern="1200" dirty="0">
              <a:solidFill>
                <a:srgbClr val="FF0000"/>
              </a:solidFill>
            </a:rPr>
            <a:t> </a:t>
          </a:r>
          <a:r>
            <a:rPr lang="en-US" sz="2900" kern="1200" dirty="0" err="1">
              <a:solidFill>
                <a:srgbClr val="FF0000"/>
              </a:solidFill>
            </a:rPr>
            <a:t>সূত্রের</a:t>
          </a:r>
          <a:r>
            <a:rPr lang="en-US" sz="2900" kern="1200" dirty="0">
              <a:solidFill>
                <a:srgbClr val="FF0000"/>
              </a:solidFill>
            </a:rPr>
            <a:t> </a:t>
          </a:r>
          <a:r>
            <a:rPr lang="en-US" sz="2900" kern="1200" dirty="0" err="1">
              <a:solidFill>
                <a:srgbClr val="FF0000"/>
              </a:solidFill>
            </a:rPr>
            <a:t>সাহায্যে</a:t>
          </a:r>
          <a:r>
            <a:rPr lang="en-US" sz="2900" kern="1200" dirty="0">
              <a:solidFill>
                <a:srgbClr val="FF0000"/>
              </a:solidFill>
            </a:rPr>
            <a:t> </a:t>
          </a:r>
          <a:r>
            <a:rPr lang="en-US" sz="2900" kern="1200" dirty="0" err="1">
              <a:solidFill>
                <a:srgbClr val="FF0000"/>
              </a:solidFill>
            </a:rPr>
            <a:t>লব্ধির</a:t>
          </a:r>
          <a:r>
            <a:rPr lang="en-US" sz="2900" kern="1200" dirty="0">
              <a:solidFill>
                <a:srgbClr val="FF0000"/>
              </a:solidFill>
            </a:rPr>
            <a:t> </a:t>
          </a:r>
          <a:r>
            <a:rPr lang="en-US" sz="2900" kern="1200" dirty="0" err="1">
              <a:solidFill>
                <a:srgbClr val="FF0000"/>
              </a:solidFill>
            </a:rPr>
            <a:t>মান</a:t>
          </a:r>
          <a:r>
            <a:rPr lang="en-US" sz="2900" kern="1200" dirty="0">
              <a:solidFill>
                <a:srgbClr val="FF0000"/>
              </a:solidFill>
            </a:rPr>
            <a:t> ও </a:t>
          </a:r>
          <a:r>
            <a:rPr lang="en-US" sz="2900" kern="1200" dirty="0" err="1">
              <a:solidFill>
                <a:srgbClr val="FF0000"/>
              </a:solidFill>
            </a:rPr>
            <a:t>দিক</a:t>
          </a:r>
          <a:r>
            <a:rPr lang="en-US" sz="2900" kern="1200" dirty="0">
              <a:solidFill>
                <a:srgbClr val="FF0000"/>
              </a:solidFill>
            </a:rPr>
            <a:t> </a:t>
          </a:r>
          <a:r>
            <a:rPr lang="en-US" sz="2900" kern="1200" dirty="0" err="1">
              <a:solidFill>
                <a:srgbClr val="FF0000"/>
              </a:solidFill>
            </a:rPr>
            <a:t>নির্ণয়</a:t>
          </a:r>
          <a:r>
            <a:rPr lang="en-US" sz="2900" kern="1200" dirty="0">
              <a:solidFill>
                <a:srgbClr val="FF0000"/>
              </a:solidFill>
            </a:rPr>
            <a:t> </a:t>
          </a:r>
          <a:r>
            <a:rPr lang="en-US" sz="2900" kern="1200" dirty="0" err="1">
              <a:solidFill>
                <a:srgbClr val="FF0000"/>
              </a:solidFill>
            </a:rPr>
            <a:t>করতে</a:t>
          </a:r>
          <a:r>
            <a:rPr lang="en-US" sz="2900" kern="1200" dirty="0">
              <a:solidFill>
                <a:srgbClr val="FF0000"/>
              </a:solidFill>
            </a:rPr>
            <a:t> </a:t>
          </a:r>
          <a:r>
            <a:rPr lang="en-US" sz="2900" kern="1200" dirty="0" err="1">
              <a:solidFill>
                <a:srgbClr val="FF0000"/>
              </a:solidFill>
            </a:rPr>
            <a:t>পারবে</a:t>
          </a:r>
          <a:r>
            <a:rPr lang="en-US" sz="2900" kern="1200" dirty="0">
              <a:solidFill>
                <a:srgbClr val="FF0000"/>
              </a:solidFill>
            </a:rPr>
            <a:t>।</a:t>
          </a:r>
          <a:r>
            <a:rPr lang="en-US" sz="2900" kern="1200" dirty="0"/>
            <a:t>  </a:t>
          </a:r>
        </a:p>
      </dsp:txBody>
      <dsp:txXfrm rot="10800000">
        <a:off x="301568" y="1568562"/>
        <a:ext cx="7775634" cy="1206275"/>
      </dsp:txXfrm>
    </dsp:sp>
    <dsp:sp modelId="{F78F43D5-8D5B-4A12-AA74-D9F2802EFFBF}">
      <dsp:nvSpPr>
        <dsp:cNvPr id="0" name=""/>
        <dsp:cNvSpPr/>
      </dsp:nvSpPr>
      <dsp:spPr>
        <a:xfrm>
          <a:off x="0" y="1600202"/>
          <a:ext cx="901473" cy="1206275"/>
        </a:xfrm>
        <a:prstGeom prst="ellipse">
          <a:avLst/>
        </a:prstGeom>
        <a:solidFill>
          <a:schemeClr val="accent5">
            <a:tint val="50000"/>
            <a:hueOff val="-5341183"/>
            <a:satOff val="23809"/>
            <a:lumOff val="210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E6F9EC-4C82-4D2F-9027-0B9F2E81B25E}">
      <dsp:nvSpPr>
        <dsp:cNvPr id="0" name=""/>
        <dsp:cNvSpPr/>
      </dsp:nvSpPr>
      <dsp:spPr>
        <a:xfrm rot="10800000">
          <a:off x="-1" y="3137124"/>
          <a:ext cx="8077203" cy="1206275"/>
        </a:xfrm>
        <a:prstGeom prst="homePlat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934" tIns="110490" rIns="206248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rgbClr val="00B050"/>
              </a:solidFill>
            </a:rPr>
            <a:t> </a:t>
          </a:r>
          <a:r>
            <a:rPr lang="en-US" sz="2900" kern="1200" dirty="0" err="1">
              <a:solidFill>
                <a:srgbClr val="002060"/>
              </a:solidFill>
            </a:rPr>
            <a:t>ভেক্টরের</a:t>
          </a:r>
          <a:r>
            <a:rPr lang="en-US" sz="2900" kern="1200" dirty="0">
              <a:solidFill>
                <a:srgbClr val="002060"/>
              </a:solidFill>
            </a:rPr>
            <a:t> </a:t>
          </a:r>
          <a:r>
            <a:rPr lang="en-US" sz="2900" kern="1200" dirty="0" err="1">
              <a:solidFill>
                <a:srgbClr val="002060"/>
              </a:solidFill>
            </a:rPr>
            <a:t>বিভাজন</a:t>
          </a:r>
          <a:r>
            <a:rPr lang="en-US" sz="2900" kern="1200" dirty="0">
              <a:solidFill>
                <a:srgbClr val="002060"/>
              </a:solidFill>
            </a:rPr>
            <a:t> </a:t>
          </a:r>
          <a:r>
            <a:rPr lang="en-US" sz="2900" kern="1200" dirty="0" err="1">
              <a:solidFill>
                <a:srgbClr val="002060"/>
              </a:solidFill>
            </a:rPr>
            <a:t>ব্যাখ্যা</a:t>
          </a:r>
          <a:r>
            <a:rPr lang="en-US" sz="2900" kern="1200" dirty="0">
              <a:solidFill>
                <a:srgbClr val="002060"/>
              </a:solidFill>
            </a:rPr>
            <a:t> </a:t>
          </a:r>
          <a:r>
            <a:rPr lang="en-US" sz="2900" kern="1200" dirty="0" err="1">
              <a:solidFill>
                <a:srgbClr val="002060"/>
              </a:solidFill>
            </a:rPr>
            <a:t>করতে</a:t>
          </a:r>
          <a:r>
            <a:rPr lang="en-US" sz="2900" kern="1200" dirty="0">
              <a:solidFill>
                <a:srgbClr val="002060"/>
              </a:solidFill>
            </a:rPr>
            <a:t> </a:t>
          </a:r>
          <a:r>
            <a:rPr lang="en-US" sz="2900" kern="1200" dirty="0" err="1">
              <a:solidFill>
                <a:srgbClr val="002060"/>
              </a:solidFill>
            </a:rPr>
            <a:t>পারবে</a:t>
          </a:r>
          <a:r>
            <a:rPr lang="en-US" sz="2900" kern="1200" dirty="0">
              <a:solidFill>
                <a:srgbClr val="002060"/>
              </a:solidFill>
            </a:rPr>
            <a:t>।</a:t>
          </a:r>
        </a:p>
      </dsp:txBody>
      <dsp:txXfrm rot="10800000">
        <a:off x="301568" y="3137124"/>
        <a:ext cx="7775634" cy="1206275"/>
      </dsp:txXfrm>
    </dsp:sp>
    <dsp:sp modelId="{EB9030F6-ED7D-410F-90B0-554FBD023B1E}">
      <dsp:nvSpPr>
        <dsp:cNvPr id="0" name=""/>
        <dsp:cNvSpPr/>
      </dsp:nvSpPr>
      <dsp:spPr>
        <a:xfrm>
          <a:off x="0" y="3124196"/>
          <a:ext cx="944549" cy="1206275"/>
        </a:xfrm>
        <a:prstGeom prst="ellipse">
          <a:avLst/>
        </a:prstGeom>
        <a:solidFill>
          <a:schemeClr val="accent5">
            <a:tint val="50000"/>
            <a:hueOff val="-10682366"/>
            <a:satOff val="47617"/>
            <a:lumOff val="420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4772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663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5641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90243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318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7605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4050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521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0272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74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907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015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0744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6680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954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6090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604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437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6.gif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381000"/>
            <a:ext cx="8382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7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7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7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img-thingtahamin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133600"/>
            <a:ext cx="8153400" cy="4038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447800" y="6629400"/>
            <a:ext cx="7391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611367" y="6412468"/>
            <a:ext cx="39212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Youtube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Habiganj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Eschool</a:t>
            </a:r>
            <a:endParaRPr lang="en-US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ADA62E1-C0EB-430E-A0A1-C8839437B2CD}"/>
              </a:ext>
            </a:extLst>
          </p:cNvPr>
          <p:cNvSpPr txBox="1"/>
          <p:nvPr/>
        </p:nvSpPr>
        <p:spPr>
          <a:xfrm>
            <a:off x="472858" y="1097019"/>
            <a:ext cx="52421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সামন্তরিকের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কৌনিক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অংকিত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সন্নিহিত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কণার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এককালীন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ক্রিয়াশীল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C49112-B1D6-49BF-BDEB-A8042B4AC7F9}"/>
              </a:ext>
            </a:extLst>
          </p:cNvPr>
          <p:cNvSpPr txBox="1"/>
          <p:nvPr/>
        </p:nvSpPr>
        <p:spPr>
          <a:xfrm>
            <a:off x="838200" y="520595"/>
            <a:ext cx="2257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সামন্তরিক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সূত্রঃ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980770-4982-405E-90BE-2E9FE25F64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891582"/>
            <a:ext cx="2857500" cy="21621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89A7955-DF97-48B2-A38B-1E5C1CA0BE53}"/>
                  </a:ext>
                </a:extLst>
              </p:cNvPr>
              <p:cNvSpPr txBox="1"/>
              <p:nvPr/>
            </p:nvSpPr>
            <p:spPr>
              <a:xfrm>
                <a:off x="530790" y="3259194"/>
                <a:ext cx="8140351" cy="2427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জাতীত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দুটি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ভেক্টরের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দিক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নির্দেশ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করা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যায়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তাহলে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ঐ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বিন্দু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অংকিত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সামন্তরিকের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কর্ণটি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ভেক্টর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দুটির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মিলিত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ফলের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লব্দির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দিক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নির্দেশ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36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চিত্রে</a:t>
                </a:r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-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accPr>
                      <m:e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𝑹</m:t>
                        </m:r>
                      </m:e>
                    </m:acc>
                    <m:r>
                      <a:rPr lang="en-US" sz="3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accPr>
                      <m:e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𝑷</m:t>
                        </m:r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e>
                    </m:acc>
                    <m:r>
                      <a:rPr lang="en-US" sz="3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accPr>
                      <m:e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𝑸</m:t>
                        </m:r>
                      </m:e>
                    </m:acc>
                  </m:oMath>
                </a14:m>
                <a:endParaRPr lang="en-US" sz="36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89A7955-DF97-48B2-A38B-1E5C1CA0BE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790" y="3259194"/>
                <a:ext cx="8140351" cy="2427011"/>
              </a:xfrm>
              <a:prstGeom prst="rect">
                <a:avLst/>
              </a:prstGeom>
              <a:blipFill>
                <a:blip r:embed="rId3"/>
                <a:stretch>
                  <a:fillRect l="-2247" t="-4020" b="-7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6297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BFF31F4-31AD-4C81-953C-00549730D053}"/>
              </a:ext>
            </a:extLst>
          </p:cNvPr>
          <p:cNvSpPr txBox="1"/>
          <p:nvPr/>
        </p:nvSpPr>
        <p:spPr>
          <a:xfrm>
            <a:off x="914400" y="393199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লব্দির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মানঃ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A1A4A68-D1F9-41D2-9AFA-CCBE0931AEF9}"/>
                  </a:ext>
                </a:extLst>
              </p:cNvPr>
              <p:cNvSpPr txBox="1"/>
              <p:nvPr/>
            </p:nvSpPr>
            <p:spPr>
              <a:xfrm>
                <a:off x="380998" y="823139"/>
                <a:ext cx="5029203" cy="124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36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 ACE </a:t>
                </a:r>
                <a:r>
                  <a:rPr lang="en-US" sz="3600" b="1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হতে</a:t>
                </a:r>
                <a:r>
                  <a:rPr lang="en-US" sz="36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পাই</a:t>
                </a:r>
                <a:endParaRPr lang="en-US" sz="36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l"/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𝑨𝑪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6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36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𝑨𝑬</m:t>
                        </m:r>
                      </m:e>
                      <m:sup>
                        <m:r>
                          <a:rPr lang="en-US" sz="36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36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36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𝑪𝑬</m:t>
                        </m:r>
                      </m:e>
                      <m:sup>
                        <m:r>
                          <a:rPr lang="en-US" sz="36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36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A1A4A68-D1F9-41D2-9AFA-CCBE0931A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98" y="823139"/>
                <a:ext cx="5029203" cy="1247777"/>
              </a:xfrm>
              <a:prstGeom prst="rect">
                <a:avLst/>
              </a:prstGeom>
              <a:blipFill>
                <a:blip r:embed="rId2"/>
                <a:stretch>
                  <a:fillRect l="-3632" t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C2D11EB8-CF88-4C08-B129-B2B1C5F089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485447"/>
            <a:ext cx="3200400" cy="21652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4F34B28-F9B3-489B-8E96-AF689DBE093E}"/>
                  </a:ext>
                </a:extLst>
              </p:cNvPr>
              <p:cNvSpPr txBox="1"/>
              <p:nvPr/>
            </p:nvSpPr>
            <p:spPr>
              <a:xfrm>
                <a:off x="457199" y="1894408"/>
                <a:ext cx="4953002" cy="658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36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36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36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𝑨𝑩</m:t>
                        </m:r>
                        <m:r>
                          <a:rPr lang="en-US" sz="36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6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𝑩𝑬</m:t>
                        </m:r>
                        <m:r>
                          <a:rPr lang="en-US" sz="36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36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36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36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𝑪𝑬</m:t>
                        </m:r>
                      </m:e>
                      <m:sup>
                        <m:r>
                          <a:rPr lang="en-US" sz="36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36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4F34B28-F9B3-489B-8E96-AF689DBE09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" y="1894408"/>
                <a:ext cx="4953002" cy="6588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77FEC2A-0341-4154-9F2E-C246EF48D16F}"/>
                  </a:ext>
                </a:extLst>
              </p:cNvPr>
              <p:cNvSpPr txBox="1"/>
              <p:nvPr/>
            </p:nvSpPr>
            <p:spPr>
              <a:xfrm>
                <a:off x="457199" y="2650726"/>
                <a:ext cx="7391401" cy="658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36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36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36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𝑷</m:t>
                        </m:r>
                        <m:r>
                          <a:rPr lang="en-US" sz="36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6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𝑸𝒄𝒐𝒔</m:t>
                        </m:r>
                        <m:r>
                          <m:rPr>
                            <m:sty m:val="p"/>
                          </m:rPr>
                          <a:rPr lang="el-GR" sz="36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θ</m:t>
                        </m:r>
                        <m:r>
                          <a:rPr lang="en-US" sz="36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36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36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    </m:t>
                    </m:r>
                    <m:sSup>
                      <m:sSupPr>
                        <m:ctrlPr>
                          <a:rPr lang="en-US" sz="36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𝑸</m:t>
                        </m:r>
                      </m:e>
                      <m:sup>
                        <m:r>
                          <a:rPr lang="en-US" sz="36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en-US" sz="36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𝒔𝒊𝒏</m:t>
                        </m:r>
                        <m:r>
                          <m:rPr>
                            <m:sty m:val="p"/>
                          </m:rPr>
                          <a:rPr lang="el-GR" sz="36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θ</m:t>
                        </m:r>
                      </m:e>
                      <m:sup>
                        <m:r>
                          <a:rPr lang="en-US" sz="36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36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77FEC2A-0341-4154-9F2E-C246EF48D1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" y="2650726"/>
                <a:ext cx="7391401" cy="6588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DBF79A6-A0C6-4413-AF1A-414408C8E738}"/>
                  </a:ext>
                </a:extLst>
              </p:cNvPr>
              <p:cNvSpPr txBox="1"/>
              <p:nvPr/>
            </p:nvSpPr>
            <p:spPr>
              <a:xfrm>
                <a:off x="457199" y="3311712"/>
                <a:ext cx="8229602" cy="12254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7202488" algn="l"/>
                  </a:tabLst>
                </a:pPr>
                <a:r>
                  <a:rPr lang="en-US" sz="3600" b="1" i="1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36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𝒑</m:t>
                        </m:r>
                      </m:e>
                      <m:sup>
                        <m:r>
                          <a:rPr lang="en-US" sz="36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36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6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r>
                      <a:rPr lang="en-US" sz="36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𝑷𝑸𝒄𝒐𝒔</m:t>
                    </m:r>
                    <m:r>
                      <m:rPr>
                        <m:sty m:val="p"/>
                      </m:rPr>
                      <a:rPr lang="el-GR" sz="36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θ</m:t>
                    </m:r>
                    <m:r>
                      <a:rPr lang="el-GR" sz="36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 </m:t>
                    </m:r>
                    <m:sSup>
                      <m:sSupPr>
                        <m:ctrlPr>
                          <a:rPr lang="en-US" sz="36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𝑸</m:t>
                        </m:r>
                      </m:e>
                      <m:sup>
                        <m:r>
                          <a:rPr lang="en-US" sz="36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600" b="1" dirty="0">
                    <a:solidFill>
                      <a:srgbClr val="7030A0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𝒄𝒐𝒔</m:t>
                        </m:r>
                      </m:e>
                      <m:sup>
                        <m:r>
                          <a:rPr lang="en-US" sz="36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m:rPr>
                        <m:sty m:val="p"/>
                      </m:rPr>
                      <a:rPr lang="el-GR" sz="36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θ</m:t>
                    </m:r>
                    <m:r>
                      <a:rPr lang="en-US" sz="36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36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          </m:t>
                        </m:r>
                        <m:r>
                          <a:rPr lang="en-US" sz="36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𝑸</m:t>
                        </m:r>
                      </m:e>
                      <m:sup>
                        <m:r>
                          <a:rPr lang="en-US" sz="36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en-US" sz="36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𝒔𝒊𝒏</m:t>
                        </m:r>
                        <m:r>
                          <m:rPr>
                            <m:sty m:val="p"/>
                          </m:rPr>
                          <a:rPr lang="el-GR" sz="36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θ</m:t>
                        </m:r>
                      </m:e>
                      <m:sup>
                        <m:r>
                          <a:rPr lang="en-US" sz="36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36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DBF79A6-A0C6-4413-AF1A-414408C8E7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" y="3311712"/>
                <a:ext cx="8229602" cy="12254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10460F1-ACBB-47D8-A6CE-4E9C14AB71A5}"/>
                  </a:ext>
                </a:extLst>
              </p:cNvPr>
              <p:cNvSpPr txBox="1"/>
              <p:nvPr/>
            </p:nvSpPr>
            <p:spPr>
              <a:xfrm>
                <a:off x="609600" y="4539264"/>
                <a:ext cx="8229602" cy="658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7202488" algn="l"/>
                  </a:tabLst>
                </a:pPr>
                <a:r>
                  <a:rPr lang="en-US" sz="3600" b="1" i="1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36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𝒑</m:t>
                        </m:r>
                      </m:e>
                      <m:sup>
                        <m:r>
                          <a:rPr lang="en-US" sz="36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36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6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r>
                      <a:rPr lang="en-US" sz="36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𝑷𝑸𝒄𝒐𝒔</m:t>
                    </m:r>
                    <m:r>
                      <m:rPr>
                        <m:sty m:val="p"/>
                      </m:rPr>
                      <a:rPr lang="el-GR" sz="36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θ</m:t>
                    </m:r>
                    <m:r>
                      <a:rPr lang="el-GR" sz="36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 </m:t>
                    </m:r>
                    <m:sSup>
                      <m:sSupPr>
                        <m:ctrlPr>
                          <a:rPr lang="en-US" sz="36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𝑸</m:t>
                        </m:r>
                      </m:e>
                      <m:sup>
                        <m:r>
                          <a:rPr lang="en-US" sz="36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36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10460F1-ACBB-47D8-A6CE-4E9C14AB71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539264"/>
                <a:ext cx="8229602" cy="6588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28BC77A-5969-4D53-AB46-2878421F8B68}"/>
                  </a:ext>
                </a:extLst>
              </p:cNvPr>
              <p:cNvSpPr txBox="1"/>
              <p:nvPr/>
            </p:nvSpPr>
            <p:spPr>
              <a:xfrm>
                <a:off x="457199" y="5372236"/>
                <a:ext cx="8229602" cy="763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7202488" algn="l"/>
                  </a:tabLst>
                </a:pPr>
                <a:r>
                  <a:rPr lang="en-US" sz="3600" b="1" i="1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R =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𝒑</m:t>
                        </m:r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𝑸</m:t>
                        </m:r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𝑷𝑸𝒄𝒐𝒔</m:t>
                        </m:r>
                        <m:r>
                          <m:rPr>
                            <m:sty m:val="p"/>
                          </m:rPr>
                          <a:rPr lang="el-GR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θ</m:t>
                        </m:r>
                      </m:e>
                    </m:rad>
                  </m:oMath>
                </a14:m>
                <a:endParaRPr lang="en-US" sz="36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28BC77A-5969-4D53-AB46-2878421F8B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" y="5372236"/>
                <a:ext cx="8229602" cy="763222"/>
              </a:xfrm>
              <a:prstGeom prst="rect">
                <a:avLst/>
              </a:prstGeom>
              <a:blipFill>
                <a:blip r:embed="rId8"/>
                <a:stretch>
                  <a:fillRect l="-1037" t="-2400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937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Internal Storage 2">
            <a:extLst>
              <a:ext uri="{FF2B5EF4-FFF2-40B4-BE49-F238E27FC236}">
                <a16:creationId xmlns:a16="http://schemas.microsoft.com/office/drawing/2014/main" id="{3834D0F3-4BEE-433A-A4A5-19C1F26A3CF2}"/>
              </a:ext>
            </a:extLst>
          </p:cNvPr>
          <p:cNvSpPr/>
          <p:nvPr/>
        </p:nvSpPr>
        <p:spPr>
          <a:xfrm>
            <a:off x="914400" y="655105"/>
            <a:ext cx="2209800" cy="609600"/>
          </a:xfrm>
          <a:prstGeom prst="flowChartInternalStorage">
            <a:avLst/>
          </a:pr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2ADBC1-9138-4638-AFDE-218AE98ADDE5}"/>
              </a:ext>
            </a:extLst>
          </p:cNvPr>
          <p:cNvSpPr txBox="1"/>
          <p:nvPr/>
        </p:nvSpPr>
        <p:spPr>
          <a:xfrm>
            <a:off x="1143000" y="655105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লব্দির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দিকঃ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77D1D1-9211-4409-8BF4-F249C6FFB8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184" y="444010"/>
            <a:ext cx="3915091" cy="26039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A7C120D-30D7-492F-BB91-62DC727FEFB2}"/>
                  </a:ext>
                </a:extLst>
              </p:cNvPr>
              <p:cNvSpPr txBox="1"/>
              <p:nvPr/>
            </p:nvSpPr>
            <p:spPr>
              <a:xfrm>
                <a:off x="423014" y="1462500"/>
                <a:ext cx="4148986" cy="3124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tan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∅</m:t>
                    </m:r>
                  </m:oMath>
                </a14:m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𝑪𝑬</m:t>
                        </m:r>
                      </m:num>
                      <m:den>
                        <m:r>
                          <a:rPr lang="en-US" sz="36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𝑨𝑬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</a:t>
                </a:r>
              </a:p>
              <a:p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𝑪𝑬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𝑨𝑩</m:t>
                        </m:r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𝑩𝑬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𝑸𝒔𝒊𝒏</m:t>
                        </m:r>
                        <m:r>
                          <m:rPr>
                            <m:sty m:val="p"/>
                          </m:rPr>
                          <a:rPr lang="el-GR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θ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𝑷</m:t>
                        </m:r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𝑸𝒄𝒐𝒔</m:t>
                        </m:r>
                        <m:r>
                          <m:rPr>
                            <m:sty m:val="p"/>
                          </m:rPr>
                          <a:rPr lang="el-GR" sz="3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θ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A7C120D-30D7-492F-BB91-62DC727FEF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014" y="1462500"/>
                <a:ext cx="4148986" cy="3124510"/>
              </a:xfrm>
              <a:prstGeom prst="rect">
                <a:avLst/>
              </a:prstGeom>
              <a:blipFill>
                <a:blip r:embed="rId3"/>
                <a:stretch>
                  <a:fillRect l="-4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C69329F-E2D2-446F-90C3-1B14AB40FA33}"/>
                  </a:ext>
                </a:extLst>
              </p:cNvPr>
              <p:cNvSpPr txBox="1"/>
              <p:nvPr/>
            </p:nvSpPr>
            <p:spPr>
              <a:xfrm>
                <a:off x="1142999" y="4763928"/>
                <a:ext cx="75342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সমীকরনে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∅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লব্দির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দিক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নির্দেশ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C69329F-E2D2-446F-90C3-1B14AB40FA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999" y="4763928"/>
                <a:ext cx="7534275" cy="646331"/>
              </a:xfrm>
              <a:prstGeom prst="rect">
                <a:avLst/>
              </a:prstGeom>
              <a:blipFill>
                <a:blip r:embed="rId4"/>
                <a:stretch>
                  <a:fillRect l="-2427" t="-12150" b="-35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7438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Right 1">
            <a:extLst>
              <a:ext uri="{FF2B5EF4-FFF2-40B4-BE49-F238E27FC236}">
                <a16:creationId xmlns:a16="http://schemas.microsoft.com/office/drawing/2014/main" id="{477626AD-2D4D-4D4E-8BB7-A6C303D47A5F}"/>
              </a:ext>
            </a:extLst>
          </p:cNvPr>
          <p:cNvSpPr/>
          <p:nvPr/>
        </p:nvSpPr>
        <p:spPr>
          <a:xfrm>
            <a:off x="875851" y="310535"/>
            <a:ext cx="2675874" cy="957063"/>
          </a:xfrm>
          <a:prstGeom prst="rightArrow">
            <a:avLst/>
          </a:prstGeom>
          <a:solidFill>
            <a:srgbClr val="99FFCC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116666-174A-40CA-8C91-8B53F3FCFBE8}"/>
              </a:ext>
            </a:extLst>
          </p:cNvPr>
          <p:cNvSpPr txBox="1"/>
          <p:nvPr/>
        </p:nvSpPr>
        <p:spPr>
          <a:xfrm>
            <a:off x="762000" y="465900"/>
            <a:ext cx="2789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ভেক্টরের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বিভাজন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526A3AC-C3D7-4763-BB4B-54F3EC2B9CE4}"/>
                  </a:ext>
                </a:extLst>
              </p:cNvPr>
              <p:cNvSpPr txBox="1"/>
              <p:nvPr/>
            </p:nvSpPr>
            <p:spPr>
              <a:xfrm>
                <a:off x="579434" y="2244764"/>
                <a:ext cx="4869494" cy="9652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𝑶𝑨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𝒔𝒊𝒏</m:t>
                        </m:r>
                        <m:r>
                          <m:rPr>
                            <m:sty m:val="p"/>
                          </m:rPr>
                          <a:rPr lang="el-GR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β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𝑨𝑩</m:t>
                        </m:r>
                      </m:num>
                      <m:den>
                        <m:r>
                          <a:rPr lang="en-US" sz="36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𝒔𝒊𝒏</m:t>
                        </m:r>
                        <m:r>
                          <m:rPr>
                            <m:sty m:val="p"/>
                          </m:rPr>
                          <a:rPr lang="el-GR" sz="36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α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𝑶𝑩</m:t>
                        </m:r>
                      </m:num>
                      <m:den>
                        <m:r>
                          <a:rPr lang="en-US" sz="36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𝒔𝒊𝒏</m:t>
                        </m:r>
                        <m:r>
                          <a:rPr lang="en-US" sz="36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[</m:t>
                        </m:r>
                        <m:r>
                          <a:rPr lang="en-US" sz="36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𝟏𝟖𝟎</m:t>
                        </m:r>
                        <m:r>
                          <a:rPr lang="en-US" sz="36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3600" b="1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3600" b="1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α</m:t>
                            </m:r>
                            <m:r>
                              <a:rPr lang="en-US" sz="3600" b="1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l-GR" sz="3600" b="1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β</m:t>
                            </m:r>
                          </m:e>
                        </m:d>
                        <m:r>
                          <a:rPr lang="en-US" sz="36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]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526A3AC-C3D7-4763-BB4B-54F3EC2B9C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434" y="2244764"/>
                <a:ext cx="4869494" cy="965264"/>
              </a:xfrm>
              <a:prstGeom prst="rect">
                <a:avLst/>
              </a:prstGeom>
              <a:blipFill>
                <a:blip r:embed="rId2"/>
                <a:stretch>
                  <a:fillRect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381F4DE6-0E61-4E7B-9060-417A80E3600B}"/>
              </a:ext>
            </a:extLst>
          </p:cNvPr>
          <p:cNvSpPr txBox="1"/>
          <p:nvPr/>
        </p:nvSpPr>
        <p:spPr>
          <a:xfrm>
            <a:off x="380999" y="1265508"/>
            <a:ext cx="526636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জানি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কোণের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সাইনের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সমানুপাতিক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0A74482-D170-4803-872E-7F4239F866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382" y="815170"/>
            <a:ext cx="3022830" cy="2291476"/>
          </a:xfrm>
          <a:prstGeom prst="rect">
            <a:avLst/>
          </a:prstGeom>
        </p:spPr>
      </p:pic>
      <p:sp>
        <p:nvSpPr>
          <p:cNvPr id="17" name="Arc 16">
            <a:extLst>
              <a:ext uri="{FF2B5EF4-FFF2-40B4-BE49-F238E27FC236}">
                <a16:creationId xmlns:a16="http://schemas.microsoft.com/office/drawing/2014/main" id="{437230E6-6DDD-4B99-B235-EDC552727410}"/>
              </a:ext>
            </a:extLst>
          </p:cNvPr>
          <p:cNvSpPr/>
          <p:nvPr/>
        </p:nvSpPr>
        <p:spPr>
          <a:xfrm rot="18476777">
            <a:off x="6982034" y="2479185"/>
            <a:ext cx="990600" cy="496422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D54A71-7891-4A0E-8783-C65969C13B76}"/>
              </a:ext>
            </a:extLst>
          </p:cNvPr>
          <p:cNvSpPr txBox="1"/>
          <p:nvPr/>
        </p:nvSpPr>
        <p:spPr>
          <a:xfrm rot="19246140">
            <a:off x="7226765" y="2124135"/>
            <a:ext cx="1089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180-(α+</a:t>
            </a:r>
            <a:r>
              <a:rPr lang="el-GR" dirty="0"/>
              <a:t>β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99CEB60-A99D-440D-A858-4938D076B677}"/>
                  </a:ext>
                </a:extLst>
              </p:cNvPr>
              <p:cNvSpPr txBox="1"/>
              <p:nvPr/>
            </p:nvSpPr>
            <p:spPr>
              <a:xfrm>
                <a:off x="579434" y="3210028"/>
                <a:ext cx="4640894" cy="9952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𝑷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𝒔𝒊𝒏</m:t>
                        </m:r>
                        <m:r>
                          <m:rPr>
                            <m:sty m:val="p"/>
                          </m:rPr>
                          <a:rPr lang="el-GR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β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𝑸</m:t>
                        </m:r>
                      </m:num>
                      <m:den>
                        <m:r>
                          <a:rPr lang="en-US" sz="36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𝒔𝒊𝒏</m:t>
                        </m:r>
                        <m:r>
                          <m:rPr>
                            <m:sty m:val="p"/>
                          </m:rPr>
                          <a:rPr lang="el-GR" sz="36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α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𝑹</m:t>
                        </m:r>
                      </m:num>
                      <m:den>
                        <m:r>
                          <a:rPr lang="en-US" sz="36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𝒔𝒊𝒏</m:t>
                        </m:r>
                        <m:r>
                          <a:rPr lang="en-US" sz="36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l-GR" sz="36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α</m:t>
                        </m:r>
                        <m:r>
                          <a:rPr lang="en-US" sz="36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l-GR" sz="36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β</m:t>
                        </m:r>
                        <m:r>
                          <a:rPr lang="en-US" sz="36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99CEB60-A99D-440D-A858-4938D076B6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434" y="3210028"/>
                <a:ext cx="4640894" cy="995272"/>
              </a:xfrm>
              <a:prstGeom prst="rect">
                <a:avLst/>
              </a:prstGeom>
              <a:blipFill>
                <a:blip r:embed="rId4"/>
                <a:stretch>
                  <a:fillRect b="-3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629C23D-FA98-4D15-BF47-10CB91937BA6}"/>
                  </a:ext>
                </a:extLst>
              </p:cNvPr>
              <p:cNvSpPr txBox="1"/>
              <p:nvPr/>
            </p:nvSpPr>
            <p:spPr>
              <a:xfrm>
                <a:off x="507515" y="4230312"/>
                <a:ext cx="2311885" cy="9952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36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P=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𝑹𝒔𝒊𝒏</m:t>
                        </m:r>
                        <m:r>
                          <m:rPr>
                            <m:sty m:val="p"/>
                          </m:rPr>
                          <a:rPr lang="el-GR" sz="36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β</m:t>
                        </m:r>
                      </m:num>
                      <m:den>
                        <m:r>
                          <a:rPr lang="en-US" sz="36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𝒔𝒊𝒏</m:t>
                        </m:r>
                        <m:r>
                          <a:rPr lang="en-US" sz="36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l-GR" sz="36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α</m:t>
                        </m:r>
                        <m:r>
                          <a:rPr lang="en-US" sz="36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l-GR" sz="36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β</m:t>
                        </m:r>
                        <m:r>
                          <a:rPr lang="en-US" sz="36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629C23D-FA98-4D15-BF47-10CB91937B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515" y="4230312"/>
                <a:ext cx="2311885" cy="995272"/>
              </a:xfrm>
              <a:prstGeom prst="rect">
                <a:avLst/>
              </a:prstGeom>
              <a:blipFill>
                <a:blip r:embed="rId5"/>
                <a:stretch>
                  <a:fillRect l="-7895" b="-4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A393421-46A0-4B3E-B5C7-8FD10ACDCBAB}"/>
                  </a:ext>
                </a:extLst>
              </p:cNvPr>
              <p:cNvSpPr txBox="1"/>
              <p:nvPr/>
            </p:nvSpPr>
            <p:spPr>
              <a:xfrm>
                <a:off x="3152806" y="4243882"/>
                <a:ext cx="2311885" cy="9952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36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Q=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𝑹𝒔𝒊𝒏</m:t>
                        </m:r>
                        <m:r>
                          <m:rPr>
                            <m:sty m:val="p"/>
                          </m:rPr>
                          <a:rPr lang="el-GR" sz="3600" b="1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α</m:t>
                        </m:r>
                      </m:num>
                      <m:den>
                        <m:r>
                          <a:rPr lang="en-US" sz="36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𝒔𝒊𝒏</m:t>
                        </m:r>
                        <m:r>
                          <a:rPr lang="en-US" sz="36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l-GR" sz="36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α</m:t>
                        </m:r>
                        <m:r>
                          <a:rPr lang="en-US" sz="36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l-GR" sz="36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β</m:t>
                        </m:r>
                        <m:r>
                          <a:rPr lang="en-US" sz="36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A393421-46A0-4B3E-B5C7-8FD10ACDCB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2806" y="4243882"/>
                <a:ext cx="2311885" cy="995272"/>
              </a:xfrm>
              <a:prstGeom prst="rect">
                <a:avLst/>
              </a:prstGeom>
              <a:blipFill>
                <a:blip r:embed="rId6"/>
                <a:stretch>
                  <a:fillRect l="-7916" b="-3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794224B6-2EB9-45EE-BE11-500F29B53124}"/>
              </a:ext>
            </a:extLst>
          </p:cNvPr>
          <p:cNvSpPr txBox="1"/>
          <p:nvPr/>
        </p:nvSpPr>
        <p:spPr>
          <a:xfrm>
            <a:off x="5220328" y="3573622"/>
            <a:ext cx="3523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যেহেতু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OC=AB=Q</a:t>
            </a:r>
          </a:p>
        </p:txBody>
      </p:sp>
    </p:spTree>
    <p:extLst>
      <p:ext uri="{BB962C8B-B14F-4D97-AF65-F5344CB8AC3E}">
        <p14:creationId xmlns:p14="http://schemas.microsoft.com/office/powerpoint/2010/main" val="947918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CDA16297-11B9-474A-9AE3-34B27437AFF9}"/>
              </a:ext>
            </a:extLst>
          </p:cNvPr>
          <p:cNvSpPr/>
          <p:nvPr/>
        </p:nvSpPr>
        <p:spPr>
          <a:xfrm>
            <a:off x="3048000" y="762000"/>
            <a:ext cx="3048000" cy="914400"/>
          </a:xfrm>
          <a:prstGeom prst="wedgeRoundRectCallout">
            <a:avLst/>
          </a:pr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59FB7D-8605-4137-B24C-0CD2A8BE37D7}"/>
              </a:ext>
            </a:extLst>
          </p:cNvPr>
          <p:cNvSpPr txBox="1"/>
          <p:nvPr/>
        </p:nvSpPr>
        <p:spPr>
          <a:xfrm>
            <a:off x="3429000" y="77429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3F3641C4-115A-43A6-AB35-0F8368911B0C}"/>
              </a:ext>
            </a:extLst>
          </p:cNvPr>
          <p:cNvSpPr/>
          <p:nvPr/>
        </p:nvSpPr>
        <p:spPr>
          <a:xfrm>
            <a:off x="838200" y="1905000"/>
            <a:ext cx="228600" cy="228600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2D902A-3D83-4C37-B8DE-164F6E6F2E0E}"/>
              </a:ext>
            </a:extLst>
          </p:cNvPr>
          <p:cNvSpPr txBox="1"/>
          <p:nvPr/>
        </p:nvSpPr>
        <p:spPr>
          <a:xfrm>
            <a:off x="1084006" y="1739150"/>
            <a:ext cx="4326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সামন্তরিক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সূত্রের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বিবৃতি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9A957699-87D7-43FB-9905-A5FE7C9663C7}"/>
              </a:ext>
            </a:extLst>
          </p:cNvPr>
          <p:cNvSpPr/>
          <p:nvPr/>
        </p:nvSpPr>
        <p:spPr>
          <a:xfrm>
            <a:off x="838200" y="2590800"/>
            <a:ext cx="228600" cy="228600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C4CD7E-FB0B-4116-8B8A-B378725A2C67}"/>
              </a:ext>
            </a:extLst>
          </p:cNvPr>
          <p:cNvSpPr txBox="1"/>
          <p:nvPr/>
        </p:nvSpPr>
        <p:spPr>
          <a:xfrm>
            <a:off x="1066800" y="2381934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ভেক্টরের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বিভাজন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625109C5-87DF-4022-AA6D-BF9CD3EC9CBB}"/>
              </a:ext>
            </a:extLst>
          </p:cNvPr>
          <p:cNvSpPr/>
          <p:nvPr/>
        </p:nvSpPr>
        <p:spPr>
          <a:xfrm>
            <a:off x="838200" y="3256865"/>
            <a:ext cx="228600" cy="228600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4DB4E0-4BE9-4A5C-BF96-37675FB762FE}"/>
              </a:ext>
            </a:extLst>
          </p:cNvPr>
          <p:cNvSpPr txBox="1"/>
          <p:nvPr/>
        </p:nvSpPr>
        <p:spPr>
          <a:xfrm>
            <a:off x="1084006" y="3047999"/>
            <a:ext cx="4402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ভেক্টরের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উপাংশ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5125BD4F-A300-46F6-A1F1-4ED6181B0E98}"/>
              </a:ext>
            </a:extLst>
          </p:cNvPr>
          <p:cNvSpPr/>
          <p:nvPr/>
        </p:nvSpPr>
        <p:spPr>
          <a:xfrm>
            <a:off x="838200" y="3942524"/>
            <a:ext cx="228600" cy="228600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FAE231-BF96-4FAA-8BDE-C2DF396BA64B}"/>
              </a:ext>
            </a:extLst>
          </p:cNvPr>
          <p:cNvSpPr txBox="1"/>
          <p:nvPr/>
        </p:nvSpPr>
        <p:spPr>
          <a:xfrm>
            <a:off x="1066800" y="375708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ট্রলি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ব্যাগের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লম্বা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8B45A0-B9FD-4A2E-956A-46B9CA65B0B0}"/>
              </a:ext>
            </a:extLst>
          </p:cNvPr>
          <p:cNvSpPr txBox="1"/>
          <p:nvPr/>
        </p:nvSpPr>
        <p:spPr>
          <a:xfrm>
            <a:off x="1047135" y="4457628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3190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ylinder 1">
            <a:extLst>
              <a:ext uri="{FF2B5EF4-FFF2-40B4-BE49-F238E27FC236}">
                <a16:creationId xmlns:a16="http://schemas.microsoft.com/office/drawing/2014/main" id="{131856A9-7540-4A94-AEED-3261C907E4C7}"/>
              </a:ext>
            </a:extLst>
          </p:cNvPr>
          <p:cNvSpPr/>
          <p:nvPr/>
        </p:nvSpPr>
        <p:spPr>
          <a:xfrm rot="16200000">
            <a:off x="3924302" y="-723901"/>
            <a:ext cx="838200" cy="3200401"/>
          </a:xfrm>
          <a:prstGeom prst="can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E2D557-094C-4F40-AE76-039F901F9D57}"/>
              </a:ext>
            </a:extLst>
          </p:cNvPr>
          <p:cNvSpPr txBox="1"/>
          <p:nvPr/>
        </p:nvSpPr>
        <p:spPr>
          <a:xfrm>
            <a:off x="3352800" y="437534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D14718-6095-4C1A-9D26-5DCF211B6E98}"/>
              </a:ext>
            </a:extLst>
          </p:cNvPr>
          <p:cNvSpPr txBox="1"/>
          <p:nvPr/>
        </p:nvSpPr>
        <p:spPr>
          <a:xfrm>
            <a:off x="452031" y="3291050"/>
            <a:ext cx="7167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দলঃকামালের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সাপেক্ষে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বৃষ্টির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লব্দিবেগ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0739F6-6E53-4B7B-A6FE-591EDE321AD1}"/>
              </a:ext>
            </a:extLst>
          </p:cNvPr>
          <p:cNvSpPr txBox="1"/>
          <p:nvPr/>
        </p:nvSpPr>
        <p:spPr>
          <a:xfrm>
            <a:off x="503493" y="4572000"/>
            <a:ext cx="81370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দলঃকামাল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জামালের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ছাতা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একইভাবে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বাকানো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0B2E6C-DB41-4176-955A-02CFC42F9BEA}"/>
              </a:ext>
            </a:extLst>
          </p:cNvPr>
          <p:cNvSpPr txBox="1"/>
          <p:nvPr/>
        </p:nvSpPr>
        <p:spPr>
          <a:xfrm>
            <a:off x="503493" y="1342260"/>
            <a:ext cx="81370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বৃষ্টির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কামাল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4কিমি/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ঘন্টা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হেঁটে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যাচ্ছে।অপরদিকে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জামাল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বাইসাইকেলে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৮কিমি/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ঘন্টা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বেগে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বৃষ্টির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উলম্বদিকে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৬কিমি/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ঘন্টা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549956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ylinder 1">
            <a:extLst>
              <a:ext uri="{FF2B5EF4-FFF2-40B4-BE49-F238E27FC236}">
                <a16:creationId xmlns:a16="http://schemas.microsoft.com/office/drawing/2014/main" id="{F63397AC-C673-4730-8EE0-A573783674F7}"/>
              </a:ext>
            </a:extLst>
          </p:cNvPr>
          <p:cNvSpPr/>
          <p:nvPr/>
        </p:nvSpPr>
        <p:spPr>
          <a:xfrm rot="16200000">
            <a:off x="4648199" y="1"/>
            <a:ext cx="685801" cy="1905000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306FC2-D2B7-48F0-B26B-083E418FC634}"/>
              </a:ext>
            </a:extLst>
          </p:cNvPr>
          <p:cNvSpPr txBox="1"/>
          <p:nvPr/>
        </p:nvSpPr>
        <p:spPr>
          <a:xfrm>
            <a:off x="4343398" y="609600"/>
            <a:ext cx="1447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49C40CC-A180-47EA-999D-C7D8BFEF9AD3}"/>
              </a:ext>
            </a:extLst>
          </p:cNvPr>
          <p:cNvSpPr/>
          <p:nvPr/>
        </p:nvSpPr>
        <p:spPr>
          <a:xfrm>
            <a:off x="406052" y="1447800"/>
            <a:ext cx="228600" cy="3048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E16591-7140-4558-B428-E16130236646}"/>
              </a:ext>
            </a:extLst>
          </p:cNvPr>
          <p:cNvSpPr txBox="1"/>
          <p:nvPr/>
        </p:nvSpPr>
        <p:spPr>
          <a:xfrm>
            <a:off x="574631" y="1264250"/>
            <a:ext cx="7391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লব্দির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খ)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গ)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সামন্তরিক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ঘ)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বহুভুজ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FD677D9-F3FB-410C-8650-CE0739B0E4A6}"/>
              </a:ext>
            </a:extLst>
          </p:cNvPr>
          <p:cNvSpPr/>
          <p:nvPr/>
        </p:nvSpPr>
        <p:spPr>
          <a:xfrm>
            <a:off x="353861" y="3130144"/>
            <a:ext cx="228600" cy="3048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00E743F-0760-4DC5-BDB4-C55BA9435E15}"/>
                  </a:ext>
                </a:extLst>
              </p:cNvPr>
              <p:cNvSpPr txBox="1"/>
              <p:nvPr/>
            </p:nvSpPr>
            <p:spPr>
              <a:xfrm>
                <a:off x="574631" y="2962262"/>
                <a:ext cx="8215508" cy="1801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স্রোতের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নদীতে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সর্বনিম্ন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সময়ে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ওপারে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যেতে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স্রোতের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সাথে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কীভাবে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নৌকা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চালাতে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হবে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?  </a:t>
                </a:r>
              </a:p>
              <a:p>
                <a:pPr algn="l">
                  <a:tabLst>
                    <a:tab pos="7253288" algn="l"/>
                  </a:tabLst>
                </a:pP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৪৫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০</m:t>
                        </m:r>
                      </m:sup>
                    </m:sSup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খ)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৬০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০</m:t>
                        </m:r>
                      </m:sup>
                    </m:sSup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গ)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৯০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০</m:t>
                        </m:r>
                      </m:sup>
                    </m:sSup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ঘ)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১২০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০</m:t>
                        </m:r>
                      </m:sup>
                    </m:sSup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00E743F-0760-4DC5-BDB4-C55BA9435E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631" y="2962262"/>
                <a:ext cx="8215508" cy="1801775"/>
              </a:xfrm>
              <a:prstGeom prst="rect">
                <a:avLst/>
              </a:prstGeom>
              <a:blipFill>
                <a:blip r:embed="rId2"/>
                <a:stretch>
                  <a:fillRect l="-2226" t="-5405" r="-297" b="-9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86462A42-C66E-4BDE-A118-55C392533971}"/>
              </a:ext>
            </a:extLst>
          </p:cNvPr>
          <p:cNvSpPr/>
          <p:nvPr/>
        </p:nvSpPr>
        <p:spPr>
          <a:xfrm>
            <a:off x="394569" y="4812488"/>
            <a:ext cx="190500" cy="3048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4D105B-C595-4387-BA2D-5D72F2EFFE96}"/>
              </a:ext>
            </a:extLst>
          </p:cNvPr>
          <p:cNvSpPr txBox="1"/>
          <p:nvPr/>
        </p:nvSpPr>
        <p:spPr>
          <a:xfrm>
            <a:off x="586635" y="4685812"/>
            <a:ext cx="81627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ভেক্টর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বিভাজনের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উপাংশগুলোর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লব্দি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খ)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লব্দি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উপাংশ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গ)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ভেক্টর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ঘ)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লব্দি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ভেক্টর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598195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irect Access Storage 1">
            <a:extLst>
              <a:ext uri="{FF2B5EF4-FFF2-40B4-BE49-F238E27FC236}">
                <a16:creationId xmlns:a16="http://schemas.microsoft.com/office/drawing/2014/main" id="{0405FB7D-F03A-4BA2-973F-E6D6DB8A38FF}"/>
              </a:ext>
            </a:extLst>
          </p:cNvPr>
          <p:cNvSpPr/>
          <p:nvPr/>
        </p:nvSpPr>
        <p:spPr>
          <a:xfrm>
            <a:off x="2819400" y="457200"/>
            <a:ext cx="3810000" cy="609600"/>
          </a:xfrm>
          <a:prstGeom prst="flowChartMagneticDrum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7BCE5F-86EF-455B-B5C8-D3A495DD0C97}"/>
              </a:ext>
            </a:extLst>
          </p:cNvPr>
          <p:cNvSpPr txBox="1"/>
          <p:nvPr/>
        </p:nvSpPr>
        <p:spPr>
          <a:xfrm>
            <a:off x="3276600" y="420329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4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4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3BB3ED-E529-4D2D-BC24-F19B6AF02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200400"/>
            <a:ext cx="2571750" cy="22288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618FBF-F69C-43F7-87B4-688CC3EE25D7}"/>
              </a:ext>
            </a:extLst>
          </p:cNvPr>
          <p:cNvSpPr txBox="1"/>
          <p:nvPr/>
        </p:nvSpPr>
        <p:spPr>
          <a:xfrm>
            <a:off x="457200" y="1319571"/>
            <a:ext cx="80581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সাঁতারুর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ঘণ্টায়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কিলোমিটার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স্রোতের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ঘণ্টায়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কিলোমিটার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সরলরেখা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বরাবর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সাঁতার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কাটতে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</a:p>
        </p:txBody>
      </p:sp>
    </p:spTree>
    <p:extLst>
      <p:ext uri="{BB962C8B-B14F-4D97-AF65-F5344CB8AC3E}">
        <p14:creationId xmlns:p14="http://schemas.microsoft.com/office/powerpoint/2010/main" val="29471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>
            <a:extLst>
              <a:ext uri="{FF2B5EF4-FFF2-40B4-BE49-F238E27FC236}">
                <a16:creationId xmlns:a16="http://schemas.microsoft.com/office/drawing/2014/main" id="{95B23390-6280-49F2-BDBA-37DF46A78FEE}"/>
              </a:ext>
            </a:extLst>
          </p:cNvPr>
          <p:cNvSpPr/>
          <p:nvPr/>
        </p:nvSpPr>
        <p:spPr>
          <a:xfrm>
            <a:off x="2514600" y="678528"/>
            <a:ext cx="3048000" cy="990600"/>
          </a:xfrm>
          <a:prstGeom prst="flowChartPunchedTap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505EFF-40FC-4BC6-86AD-5F9749E48BBE}"/>
              </a:ext>
            </a:extLst>
          </p:cNvPr>
          <p:cNvSpPr txBox="1"/>
          <p:nvPr/>
        </p:nvSpPr>
        <p:spPr>
          <a:xfrm>
            <a:off x="3086100" y="781734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সহায়ক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6623AB-81D3-4D94-893F-6A0791E550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2362200"/>
            <a:ext cx="1971675" cy="2524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113B43-EB76-43F1-B9CA-66DAF606B8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2" y="2394155"/>
            <a:ext cx="1914525" cy="25241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87EF7F-395C-4AE0-97C3-57C3657838B8}"/>
              </a:ext>
            </a:extLst>
          </p:cNvPr>
          <p:cNvSpPr txBox="1"/>
          <p:nvPr/>
        </p:nvSpPr>
        <p:spPr>
          <a:xfrm>
            <a:off x="2819400" y="3347884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9792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Pentagon 3">
            <a:extLst>
              <a:ext uri="{FF2B5EF4-FFF2-40B4-BE49-F238E27FC236}">
                <a16:creationId xmlns:a16="http://schemas.microsoft.com/office/drawing/2014/main" id="{2DA1EBB6-C441-4919-A60B-8F70352C49A1}"/>
              </a:ext>
            </a:extLst>
          </p:cNvPr>
          <p:cNvSpPr/>
          <p:nvPr/>
        </p:nvSpPr>
        <p:spPr>
          <a:xfrm>
            <a:off x="457200" y="533400"/>
            <a:ext cx="8229600" cy="5943600"/>
          </a:xfrm>
          <a:prstGeom prst="homePlate">
            <a:avLst/>
          </a:prstGeom>
          <a:solidFill>
            <a:srgbClr val="0070C0"/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CA083C2C-719F-4AF7-8966-3D9C3D8581DF}"/>
              </a:ext>
            </a:extLst>
          </p:cNvPr>
          <p:cNvSpPr/>
          <p:nvPr/>
        </p:nvSpPr>
        <p:spPr>
          <a:xfrm>
            <a:off x="482252" y="996863"/>
            <a:ext cx="7391400" cy="4864274"/>
          </a:xfrm>
          <a:prstGeom prst="homePlate">
            <a:avLst>
              <a:gd name="adj" fmla="val 454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croll: Vertical 1">
            <a:extLst>
              <a:ext uri="{FF2B5EF4-FFF2-40B4-BE49-F238E27FC236}">
                <a16:creationId xmlns:a16="http://schemas.microsoft.com/office/drawing/2014/main" id="{044B8B1A-7887-4BEB-A1BD-0CAB0652E2E3}"/>
              </a:ext>
            </a:extLst>
          </p:cNvPr>
          <p:cNvSpPr/>
          <p:nvPr/>
        </p:nvSpPr>
        <p:spPr>
          <a:xfrm>
            <a:off x="447804" y="1828800"/>
            <a:ext cx="3971796" cy="1828800"/>
          </a:xfrm>
          <a:prstGeom prst="verticalScroll">
            <a:avLst/>
          </a:pr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3933F7-4415-43BA-9C57-9CE4B1AD4C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35"/>
          <a:stretch/>
        </p:blipFill>
        <p:spPr>
          <a:xfrm rot="6990128">
            <a:off x="3682081" y="2448441"/>
            <a:ext cx="3269292" cy="241831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9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591670"/>
            <a:ext cx="2133600" cy="276112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-152400" y="1905000"/>
            <a:ext cx="90678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রাজেন্দ্র</a:t>
            </a:r>
            <a:r>
              <a:rPr lang="en-US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চন্দ্র</a:t>
            </a:r>
            <a:r>
              <a:rPr lang="en-US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দাস</a:t>
            </a:r>
            <a:endParaRPr lang="en-US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হবিগঞ্জ</a:t>
            </a:r>
            <a:r>
              <a:rPr lang="en-US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দারুচ্ছুন্না</a:t>
            </a:r>
            <a:r>
              <a:rPr lang="bn-BD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ৎ কামিল মাদরাসা</a:t>
            </a:r>
          </a:p>
          <a:p>
            <a:pPr algn="ctr"/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E-mail:</a:t>
            </a:r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rajendrac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h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83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@gmail.com</a:t>
            </a:r>
          </a:p>
          <a:p>
            <a:pPr algn="ctr"/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64831" y="6412468"/>
            <a:ext cx="3214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youtube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Habiganj</a:t>
            </a:r>
            <a:r>
              <a:rPr lang="en-US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Eschool</a:t>
            </a:r>
            <a:endParaRPr lang="en-US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3AC85C-781D-479B-97F5-5AE05BF9DACE}"/>
              </a:ext>
            </a:extLst>
          </p:cNvPr>
          <p:cNvSpPr txBox="1"/>
          <p:nvPr/>
        </p:nvSpPr>
        <p:spPr>
          <a:xfrm>
            <a:off x="3120714" y="515035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পরিচিতিঃ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6347D6D0-8BA0-4748-9632-D6313A48A5A2}"/>
              </a:ext>
            </a:extLst>
          </p:cNvPr>
          <p:cNvSpPr/>
          <p:nvPr/>
        </p:nvSpPr>
        <p:spPr>
          <a:xfrm>
            <a:off x="1219200" y="1549051"/>
            <a:ext cx="3962400" cy="1371600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491904-BD48-44B3-A4B3-2D79FF711524}"/>
              </a:ext>
            </a:extLst>
          </p:cNvPr>
          <p:cNvSpPr txBox="1"/>
          <p:nvPr/>
        </p:nvSpPr>
        <p:spPr>
          <a:xfrm>
            <a:off x="1790700" y="1827704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DFB986-AC56-4001-9BBC-35F9243E0122}"/>
              </a:ext>
            </a:extLst>
          </p:cNvPr>
          <p:cNvSpPr txBox="1"/>
          <p:nvPr/>
        </p:nvSpPr>
        <p:spPr>
          <a:xfrm>
            <a:off x="1143000" y="3698783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701853-9A46-416A-8CE6-F8644DF30ACF}"/>
              </a:ext>
            </a:extLst>
          </p:cNvPr>
          <p:cNvSpPr txBox="1"/>
          <p:nvPr/>
        </p:nvSpPr>
        <p:spPr>
          <a:xfrm>
            <a:off x="1219200" y="2920651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A03127-801B-447F-A4D2-5F09D4C42B4A}"/>
              </a:ext>
            </a:extLst>
          </p:cNvPr>
          <p:cNvSpPr txBox="1"/>
          <p:nvPr/>
        </p:nvSpPr>
        <p:spPr>
          <a:xfrm>
            <a:off x="457200" y="4401761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২য় “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ভেক্টর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”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A10DD8-1FF4-4AB4-8E64-3DC8948EBA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900" y="1295400"/>
            <a:ext cx="2628899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476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429C356-FE37-423F-A68D-A3498525512E}"/>
              </a:ext>
            </a:extLst>
          </p:cNvPr>
          <p:cNvSpPr txBox="1"/>
          <p:nvPr/>
        </p:nvSpPr>
        <p:spPr>
          <a:xfrm>
            <a:off x="762000" y="6096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পারছ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95AF46-375C-4CDF-B299-953513ABAE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95" y="1253904"/>
            <a:ext cx="2669805" cy="2438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5B20DFF-5338-42FB-8A90-637487F534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810000"/>
            <a:ext cx="2438400" cy="2438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51932CF-F82E-4336-9A54-A05D29A890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95" y="4105275"/>
            <a:ext cx="2669805" cy="21431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C0BF28D-FCE1-4E5D-B440-DC693DDD28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633" y="1313765"/>
            <a:ext cx="2438400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6699A5D4-2CA0-4C2E-A44C-E50391FDB894}"/>
              </a:ext>
            </a:extLst>
          </p:cNvPr>
          <p:cNvSpPr/>
          <p:nvPr/>
        </p:nvSpPr>
        <p:spPr>
          <a:xfrm>
            <a:off x="990600" y="2667000"/>
            <a:ext cx="6324600" cy="2195618"/>
          </a:xfrm>
          <a:prstGeom prst="flowChartAlternateProcess">
            <a:avLst/>
          </a:prstGeom>
          <a:solidFill>
            <a:schemeClr val="bg2"/>
          </a:solidFill>
          <a:scene3d>
            <a:camera prst="perspectiveLeft"/>
            <a:lightRig rig="threePt" dir="t"/>
          </a:scene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834986-4C75-4D97-ACEF-D907B446CA34}"/>
              </a:ext>
            </a:extLst>
          </p:cNvPr>
          <p:cNvSpPr txBox="1"/>
          <p:nvPr/>
        </p:nvSpPr>
        <p:spPr>
          <a:xfrm>
            <a:off x="1524000" y="1298915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হ্যাঁ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অনুমান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পেরেছো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শিখব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----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46CC2F-4DD2-4C9E-9F16-4D1D679D6266}"/>
              </a:ext>
            </a:extLst>
          </p:cNvPr>
          <p:cNvSpPr txBox="1"/>
          <p:nvPr/>
        </p:nvSpPr>
        <p:spPr>
          <a:xfrm>
            <a:off x="1613416" y="3640579"/>
            <a:ext cx="5701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ভেক্টরের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বিভাজন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2F014F-2820-438B-9B2D-C8223E727E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69515" flipV="1">
            <a:off x="1570536" y="2845442"/>
            <a:ext cx="1150314" cy="92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88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61A05A6-9A5B-48A0-894F-B2E5CF9945FC}"/>
              </a:ext>
            </a:extLst>
          </p:cNvPr>
          <p:cNvSpPr txBox="1"/>
          <p:nvPr/>
        </p:nvSpPr>
        <p:spPr>
          <a:xfrm rot="10800000" flipV="1">
            <a:off x="3505200" y="652046"/>
            <a:ext cx="2242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শিখণ</a:t>
            </a:r>
            <a:r>
              <a:rPr lang="en-US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bn-BD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--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F69E3CE-67FE-48B0-8B33-91671E1B53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1136538"/>
              </p:ext>
            </p:extLst>
          </p:nvPr>
        </p:nvGraphicFramePr>
        <p:xfrm>
          <a:off x="588063" y="1524000"/>
          <a:ext cx="80772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3387D2EB-29FA-477A-B005-86AB49833F95}"/>
              </a:ext>
            </a:extLst>
          </p:cNvPr>
          <p:cNvSpPr txBox="1"/>
          <p:nvPr/>
        </p:nvSpPr>
        <p:spPr>
          <a:xfrm>
            <a:off x="519611" y="1269077"/>
            <a:ext cx="1941458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লব্দি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ভেক্টর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2DAF06-3CB5-4DB3-BE56-248F46D02009}"/>
              </a:ext>
            </a:extLst>
          </p:cNvPr>
          <p:cNvSpPr txBox="1"/>
          <p:nvPr/>
        </p:nvSpPr>
        <p:spPr>
          <a:xfrm>
            <a:off x="476831" y="2057305"/>
            <a:ext cx="53692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ততোধিক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ভেক্টর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রাশি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ভেক্টরটি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লব্দি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ভেক্টর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0665ACC-AC6D-4513-A7E8-EBE90F13C439}"/>
              </a:ext>
            </a:extLst>
          </p:cNvPr>
          <p:cNvSpPr txBox="1"/>
          <p:nvPr/>
        </p:nvSpPr>
        <p:spPr>
          <a:xfrm>
            <a:off x="517921" y="3918858"/>
            <a:ext cx="1615679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উপাংশ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A12B1A7-E8AB-4C1A-B6C7-A4E5C598A230}"/>
              </a:ext>
            </a:extLst>
          </p:cNvPr>
          <p:cNvSpPr txBox="1"/>
          <p:nvPr/>
        </p:nvSpPr>
        <p:spPr>
          <a:xfrm>
            <a:off x="517921" y="4565189"/>
            <a:ext cx="797396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ভেক্টরগুলো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লব্দি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ভেক্টর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লব্দি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ভেক্টরের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উপাংশ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EC04EA5-4165-42B5-B641-A34DD845CBAF}"/>
              </a:ext>
            </a:extLst>
          </p:cNvPr>
          <p:cNvSpPr txBox="1"/>
          <p:nvPr/>
        </p:nvSpPr>
        <p:spPr>
          <a:xfrm>
            <a:off x="5032807" y="416279"/>
            <a:ext cx="1178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উপাংশ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A626EED-2E31-45EE-94D9-CC09D296DCCF}"/>
              </a:ext>
            </a:extLst>
          </p:cNvPr>
          <p:cNvSpPr txBox="1"/>
          <p:nvPr/>
        </p:nvSpPr>
        <p:spPr>
          <a:xfrm flipH="1">
            <a:off x="6019800" y="3720904"/>
            <a:ext cx="3211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6E6E3AA-BBDF-4FFE-93C8-D153FA4E70B3}"/>
              </a:ext>
            </a:extLst>
          </p:cNvPr>
          <p:cNvSpPr txBox="1"/>
          <p:nvPr/>
        </p:nvSpPr>
        <p:spPr>
          <a:xfrm>
            <a:off x="7334345" y="628565"/>
            <a:ext cx="1130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লব্দি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6E48EFB-E16B-4463-A9DD-A1CFBED806E8}"/>
              </a:ext>
            </a:extLst>
          </p:cNvPr>
          <p:cNvSpPr txBox="1"/>
          <p:nvPr/>
        </p:nvSpPr>
        <p:spPr>
          <a:xfrm>
            <a:off x="7467600" y="5197791"/>
            <a:ext cx="1130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9E136E-062B-410B-BD6A-8805E38C9D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24140">
            <a:off x="5941833" y="588465"/>
            <a:ext cx="2014242" cy="2345774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DF8CEE6B-2DFE-43CE-A9AC-8A35D72ECD31}"/>
              </a:ext>
            </a:extLst>
          </p:cNvPr>
          <p:cNvSpPr/>
          <p:nvPr/>
        </p:nvSpPr>
        <p:spPr>
          <a:xfrm rot="1916785">
            <a:off x="5917237" y="2816302"/>
            <a:ext cx="1893697" cy="1083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63BCB733-DA80-40E3-995A-091D1286A925}"/>
              </a:ext>
            </a:extLst>
          </p:cNvPr>
          <p:cNvSpPr/>
          <p:nvPr/>
        </p:nvSpPr>
        <p:spPr>
          <a:xfrm rot="16558116">
            <a:off x="5166541" y="1369197"/>
            <a:ext cx="1948077" cy="802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34B4AB36-3885-4D25-AAD6-7292257B3FDC}"/>
              </a:ext>
            </a:extLst>
          </p:cNvPr>
          <p:cNvSpPr/>
          <p:nvPr/>
        </p:nvSpPr>
        <p:spPr>
          <a:xfrm rot="19913797" flipV="1">
            <a:off x="6036600" y="1561903"/>
            <a:ext cx="2220500" cy="606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89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570C6BE-437B-47B4-96C7-530A9361E181}"/>
              </a:ext>
            </a:extLst>
          </p:cNvPr>
          <p:cNvSpPr txBox="1"/>
          <p:nvPr/>
        </p:nvSpPr>
        <p:spPr>
          <a:xfrm>
            <a:off x="5235880" y="3257347"/>
            <a:ext cx="1622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621B0A-BA3E-45FB-B447-13BB69ACA9A1}"/>
              </a:ext>
            </a:extLst>
          </p:cNvPr>
          <p:cNvSpPr txBox="1"/>
          <p:nvPr/>
        </p:nvSpPr>
        <p:spPr>
          <a:xfrm>
            <a:off x="381000" y="829121"/>
            <a:ext cx="430060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সন্নিহিত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ক্রমে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ভেক্টরের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বাহুটি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বিপরীতক্রমে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ভেক্টর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লব্দির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724E92-7AE5-4CA7-A40B-F36E864D1430}"/>
              </a:ext>
            </a:extLst>
          </p:cNvPr>
          <p:cNvSpPr txBox="1"/>
          <p:nvPr/>
        </p:nvSpPr>
        <p:spPr>
          <a:xfrm>
            <a:off x="710452" y="3881790"/>
            <a:ext cx="8121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993A08B-317E-4CD2-9ECC-6D41163CA02B}"/>
                  </a:ext>
                </a:extLst>
              </p:cNvPr>
              <p:cNvSpPr txBox="1"/>
              <p:nvPr/>
            </p:nvSpPr>
            <p:spPr>
              <a:xfrm>
                <a:off x="4566181" y="4058787"/>
                <a:ext cx="3739619" cy="1271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চিত্রে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𝑂𝑄</m:t>
                        </m:r>
                      </m:e>
                    </m:acc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𝑂𝑃</m:t>
                        </m:r>
                      </m:e>
                    </m:acc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𝑃𝑄</m:t>
                        </m:r>
                      </m:e>
                    </m:acc>
                  </m:oMath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l"/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993A08B-317E-4CD2-9ECC-6D41163CA0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181" y="4058787"/>
                <a:ext cx="3739619" cy="1271245"/>
              </a:xfrm>
              <a:prstGeom prst="rect">
                <a:avLst/>
              </a:prstGeom>
              <a:blipFill>
                <a:blip r:embed="rId2"/>
                <a:stretch>
                  <a:fillRect l="-1954" t="-1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834C1AC4-70AA-4C6C-B504-722BAE0DB0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602" y="1157986"/>
            <a:ext cx="3994761" cy="21156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D776EE-8D8A-4783-B2A2-007371854DB2}"/>
              </a:ext>
            </a:extLst>
          </p:cNvPr>
          <p:cNvSpPr txBox="1"/>
          <p:nvPr/>
        </p:nvSpPr>
        <p:spPr>
          <a:xfrm>
            <a:off x="6578227" y="2864306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D1CB7A-7805-4DCB-AF74-41E756DCDD75}"/>
              </a:ext>
            </a:extLst>
          </p:cNvPr>
          <p:cNvSpPr txBox="1"/>
          <p:nvPr/>
        </p:nvSpPr>
        <p:spPr>
          <a:xfrm>
            <a:off x="7832942" y="1044104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Q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A89EB73-33FF-4E0A-BCCA-FF9579C584C4}"/>
              </a:ext>
            </a:extLst>
          </p:cNvPr>
          <p:cNvSpPr txBox="1"/>
          <p:nvPr/>
        </p:nvSpPr>
        <p:spPr>
          <a:xfrm>
            <a:off x="7853819" y="257448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124529D-0890-4995-9145-7D98AA67C2AC}"/>
                  </a:ext>
                </a:extLst>
              </p:cNvPr>
              <p:cNvSpPr txBox="1"/>
              <p:nvPr/>
            </p:nvSpPr>
            <p:spPr>
              <a:xfrm>
                <a:off x="4566181" y="4775597"/>
                <a:ext cx="3739619" cy="1319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𝑅</m:t>
                        </m:r>
                      </m:e>
                    </m:acc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𝐵</m:t>
                        </m:r>
                      </m:e>
                    </m:acc>
                  </m:oMath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l"/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124529D-0890-4995-9145-7D98AA67C2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181" y="4775597"/>
                <a:ext cx="3739619" cy="1319015"/>
              </a:xfrm>
              <a:prstGeom prst="rect">
                <a:avLst/>
              </a:prstGeom>
              <a:blipFill>
                <a:blip r:embed="rId4"/>
                <a:stretch>
                  <a:fillRect t="-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7763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A5030EB-0B18-4CF6-BAB9-B7027D53D428}"/>
              </a:ext>
            </a:extLst>
          </p:cNvPr>
          <p:cNvSpPr txBox="1"/>
          <p:nvPr/>
        </p:nvSpPr>
        <p:spPr>
          <a:xfrm>
            <a:off x="509131" y="612844"/>
            <a:ext cx="546635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ভেক্টর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রাশির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ভেক্টর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রাশিগুলিকে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একইক্রমে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সাজিয়ে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ভেক্টরের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শীর্ষ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বিন্দুতে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ভেক্টরের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পাদবিন্দু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ভেক্টরের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শীর্ষ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বিন্দুতে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ভেক্টরের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পাদ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এভাবে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ভেক্টরের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পাদ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বিন্দুর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ভেক্টরের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শীর্ষ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বহুভুজ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বাহুটি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বিপরীতক্রমে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ভেক্টরগুলোর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34BE27-A8D9-4A6C-929A-3F46D4D99DAB}"/>
              </a:ext>
            </a:extLst>
          </p:cNvPr>
          <p:cNvSpPr txBox="1"/>
          <p:nvPr/>
        </p:nvSpPr>
        <p:spPr>
          <a:xfrm>
            <a:off x="6714128" y="3581400"/>
            <a:ext cx="2790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বহুভুজ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636ACC-7EB2-47F2-B600-66C421182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484" y="762000"/>
            <a:ext cx="268274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3929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200" dirty="0" err="1"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2841</TotalTime>
  <Words>592</Words>
  <Application>Microsoft Office PowerPoint</Application>
  <PresentationFormat>On-screen Show (4:3)</PresentationFormat>
  <Paragraphs>87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Cambria Math</vt:lpstr>
      <vt:lpstr>Garamond</vt:lpstr>
      <vt:lpstr>NikoshBAN</vt:lpstr>
      <vt:lpstr>Times New Roman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53</cp:revision>
  <dcterms:created xsi:type="dcterms:W3CDTF">2006-08-16T00:00:00Z</dcterms:created>
  <dcterms:modified xsi:type="dcterms:W3CDTF">2021-08-04T11:08:37Z</dcterms:modified>
</cp:coreProperties>
</file>