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82" r:id="rId3"/>
    <p:sldId id="259" r:id="rId4"/>
    <p:sldId id="262" r:id="rId5"/>
    <p:sldId id="260" r:id="rId6"/>
    <p:sldId id="263" r:id="rId7"/>
    <p:sldId id="277" r:id="rId8"/>
    <p:sldId id="265" r:id="rId9"/>
    <p:sldId id="267" r:id="rId10"/>
    <p:sldId id="284" r:id="rId11"/>
    <p:sldId id="288" r:id="rId12"/>
    <p:sldId id="289" r:id="rId13"/>
    <p:sldId id="290" r:id="rId14"/>
    <p:sldId id="271" r:id="rId15"/>
    <p:sldId id="291" r:id="rId16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18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448C4-4532-40B1-99CB-606AB4D75C60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49D73-A0E2-4461-9BDC-E68113BC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8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অনিবাসী ও নিবাসী</a:t>
            </a:r>
            <a:r>
              <a:rPr lang="en-US" baseline="0" dirty="0"/>
              <a:t> ভাইরাসের কার্যপ্রক্রিয়া বর্ণনা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95877-DD27-41BE-913C-A4438910DA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প্রশ্ন</a:t>
            </a:r>
            <a:r>
              <a:rPr lang="en-US" baseline="0" dirty="0"/>
              <a:t> জিজ্ঞাসা করার মাধ্যমে ভাইরাসে আক্রমন হয়ে যেমন ক্ষতি হয় তেমনি কম্পিউটারের কি কি ক্ষতি হয় সেই বিষয়গুলো  শিক্ষার্থীদের বুঝাতে হবে যা পরবর্তী স্লাইডে দেখানো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95877-DD27-41BE-913C-A4438910DA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6680" y="1300786"/>
            <a:ext cx="8668478" cy="2509213"/>
          </a:xfrm>
        </p:spPr>
        <p:txBody>
          <a:bodyPr anchor="b">
            <a:normAutofit/>
          </a:bodyPr>
          <a:lstStyle>
            <a:lvl1pPr algn="ctr">
              <a:defRPr sz="47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6680" y="3886201"/>
            <a:ext cx="8668478" cy="1371599"/>
          </a:xfrm>
        </p:spPr>
        <p:txBody>
          <a:bodyPr>
            <a:normAutofit/>
          </a:bodyPr>
          <a:lstStyle>
            <a:lvl1pPr marL="0" indent="0" algn="ctr">
              <a:buNone/>
              <a:defRPr sz="2195">
                <a:solidFill>
                  <a:schemeClr val="bg1">
                    <a:lumMod val="50000"/>
                  </a:schemeClr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311-A61A-4A25-B297-9885C8084695}" type="datetime12">
              <a:rPr lang="en-US" smtClean="0"/>
              <a:t>4:27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5CDCDE6-E5B4-4FD5-849E-4786B73EA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218" y="53788"/>
            <a:ext cx="876367" cy="658905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E64913E-EFBE-4083-A1C9-0CB10285AE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55" y="-100855"/>
            <a:ext cx="1287724" cy="813547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10B2F0-3C43-4F7A-A490-D41D1F2FD4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68" y="6185648"/>
            <a:ext cx="924062" cy="694765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52F17D-F175-468A-B35F-D04503BCA5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782" y="6185648"/>
            <a:ext cx="924062" cy="6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8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33" y="4289374"/>
            <a:ext cx="10338791" cy="81161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1813" y="698261"/>
            <a:ext cx="97982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514" y="5108728"/>
            <a:ext cx="10338811" cy="682472"/>
          </a:xfrm>
        </p:spPr>
        <p:txBody>
          <a:bodyPr/>
          <a:lstStyle>
            <a:lvl1pPr marL="0" indent="0" algn="ctr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E7FF-BE4F-485C-B1FE-FA8A78D31DBA}" type="datetime12">
              <a:rPr lang="en-US" smtClean="0"/>
              <a:t>4:27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7974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14" y="609600"/>
            <a:ext cx="10338811" cy="3427245"/>
          </a:xfrm>
        </p:spPr>
        <p:txBody>
          <a:bodyPr anchor="ctr"/>
          <a:lstStyle>
            <a:lvl1pPr algn="ctr"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514" y="4204821"/>
            <a:ext cx="10338811" cy="1586380"/>
          </a:xfrm>
        </p:spPr>
        <p:txBody>
          <a:bodyPr anchor="ctr"/>
          <a:lstStyle>
            <a:lvl1pPr marL="0" indent="0" algn="ctr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E7FF-BE4F-485C-B1FE-FA8A78D31DBA}" type="datetime12">
              <a:rPr lang="en-US" smtClean="0"/>
              <a:t>4:27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4109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634" y="609600"/>
            <a:ext cx="9279738" cy="2992904"/>
          </a:xfrm>
        </p:spPr>
        <p:txBody>
          <a:bodyPr anchor="ctr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16388" y="3610032"/>
            <a:ext cx="8730647" cy="594788"/>
          </a:xfrm>
        </p:spPr>
        <p:txBody>
          <a:bodyPr anchor="t">
            <a:normAutofit/>
          </a:bodyPr>
          <a:lstStyle>
            <a:lvl1pPr marL="0" indent="0">
              <a:buNone/>
              <a:defRPr sz="1397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514" y="4372797"/>
            <a:ext cx="10338811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E7FF-BE4F-485C-B1FE-FA8A78D31DBA}" type="datetime12">
              <a:rPr lang="en-US" smtClean="0"/>
              <a:t>4:27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9010" y="754166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31439" y="2993578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8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197536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14" y="2138722"/>
            <a:ext cx="10338811" cy="2511835"/>
          </a:xfrm>
        </p:spPr>
        <p:txBody>
          <a:bodyPr anchor="b"/>
          <a:lstStyle>
            <a:lvl1pPr algn="ctr"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514" y="4662335"/>
            <a:ext cx="10338811" cy="1140644"/>
          </a:xfrm>
        </p:spPr>
        <p:txBody>
          <a:bodyPr anchor="t"/>
          <a:lstStyle>
            <a:lvl1pPr marL="0" indent="0" algn="ctr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E7FF-BE4F-485C-B1FE-FA8A78D31DBA}" type="datetime12">
              <a:rPr lang="en-US" smtClean="0"/>
              <a:t>4:27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08022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1514" y="609600"/>
            <a:ext cx="10338811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1513" y="2367093"/>
            <a:ext cx="329081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4" b="0">
                <a:solidFill>
                  <a:schemeClr val="tx1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1513" y="2943356"/>
            <a:ext cx="3290815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375" y="2367093"/>
            <a:ext cx="328337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4" b="0">
                <a:solidFill>
                  <a:schemeClr val="tx1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30361" y="2943356"/>
            <a:ext cx="3295179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3573" y="2367093"/>
            <a:ext cx="329675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4" b="0">
                <a:solidFill>
                  <a:schemeClr val="tx1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53573" y="2943356"/>
            <a:ext cx="329675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E7FF-BE4F-485C-B1FE-FA8A78D31DBA}" type="datetime12">
              <a:rPr lang="en-US" smtClean="0"/>
              <a:t>4:27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4923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1514" y="610772"/>
            <a:ext cx="10338811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1514" y="4204820"/>
            <a:ext cx="328825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5" b="0">
                <a:solidFill>
                  <a:schemeClr val="tx1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1514" y="2367093"/>
            <a:ext cx="3288254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96"/>
            </a:lvl1pPr>
            <a:lvl2pPr marL="456057" indent="0">
              <a:buNone/>
              <a:defRPr sz="1596"/>
            </a:lvl2pPr>
            <a:lvl3pPr marL="912114" indent="0">
              <a:buNone/>
              <a:defRPr sz="1596"/>
            </a:lvl3pPr>
            <a:lvl4pPr marL="1368171" indent="0">
              <a:buNone/>
              <a:defRPr sz="1596"/>
            </a:lvl4pPr>
            <a:lvl5pPr marL="1824228" indent="0">
              <a:buNone/>
              <a:defRPr sz="1596"/>
            </a:lvl5pPr>
            <a:lvl6pPr marL="2280285" indent="0">
              <a:buNone/>
              <a:defRPr sz="1596"/>
            </a:lvl6pPr>
            <a:lvl7pPr marL="2736342" indent="0">
              <a:buNone/>
              <a:defRPr sz="1596"/>
            </a:lvl7pPr>
            <a:lvl8pPr marL="3192399" indent="0">
              <a:buNone/>
              <a:defRPr sz="1596"/>
            </a:lvl8pPr>
            <a:lvl9pPr marL="3648456" indent="0">
              <a:buNone/>
              <a:defRPr sz="15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1514" y="4781082"/>
            <a:ext cx="3288254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31768" y="4204820"/>
            <a:ext cx="329366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5" b="0">
                <a:solidFill>
                  <a:schemeClr val="tx1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30360" y="2367093"/>
            <a:ext cx="3295180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96"/>
            </a:lvl1pPr>
            <a:lvl2pPr marL="456057" indent="0">
              <a:buNone/>
              <a:defRPr sz="1596"/>
            </a:lvl2pPr>
            <a:lvl3pPr marL="912114" indent="0">
              <a:buNone/>
              <a:defRPr sz="1596"/>
            </a:lvl3pPr>
            <a:lvl4pPr marL="1368171" indent="0">
              <a:buNone/>
              <a:defRPr sz="1596"/>
            </a:lvl4pPr>
            <a:lvl5pPr marL="1824228" indent="0">
              <a:buNone/>
              <a:defRPr sz="1596"/>
            </a:lvl5pPr>
            <a:lvl6pPr marL="2280285" indent="0">
              <a:buNone/>
              <a:defRPr sz="1596"/>
            </a:lvl6pPr>
            <a:lvl7pPr marL="2736342" indent="0">
              <a:buNone/>
              <a:defRPr sz="1596"/>
            </a:lvl7pPr>
            <a:lvl8pPr marL="3192399" indent="0">
              <a:buNone/>
              <a:defRPr sz="1596"/>
            </a:lvl8pPr>
            <a:lvl9pPr marL="3648456" indent="0">
              <a:buNone/>
              <a:defRPr sz="15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30360" y="4781081"/>
            <a:ext cx="3295180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3573" y="4204820"/>
            <a:ext cx="329251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5" b="0">
                <a:solidFill>
                  <a:schemeClr val="tx1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53573" y="2367093"/>
            <a:ext cx="32967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96"/>
            </a:lvl1pPr>
            <a:lvl2pPr marL="456057" indent="0">
              <a:buNone/>
              <a:defRPr sz="1596"/>
            </a:lvl2pPr>
            <a:lvl3pPr marL="912114" indent="0">
              <a:buNone/>
              <a:defRPr sz="1596"/>
            </a:lvl3pPr>
            <a:lvl4pPr marL="1368171" indent="0">
              <a:buNone/>
              <a:defRPr sz="1596"/>
            </a:lvl4pPr>
            <a:lvl5pPr marL="1824228" indent="0">
              <a:buNone/>
              <a:defRPr sz="1596"/>
            </a:lvl5pPr>
            <a:lvl6pPr marL="2280285" indent="0">
              <a:buNone/>
              <a:defRPr sz="1596"/>
            </a:lvl6pPr>
            <a:lvl7pPr marL="2736342" indent="0">
              <a:buNone/>
              <a:defRPr sz="1596"/>
            </a:lvl7pPr>
            <a:lvl8pPr marL="3192399" indent="0">
              <a:buNone/>
              <a:defRPr sz="1596"/>
            </a:lvl8pPr>
            <a:lvl9pPr marL="3648456" indent="0">
              <a:buNone/>
              <a:defRPr sz="15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53448" y="4781079"/>
            <a:ext cx="3296877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E7FF-BE4F-485C-B1FE-FA8A78D31DBA}" type="datetime12">
              <a:rPr lang="en-US" smtClean="0"/>
              <a:t>4:27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80867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1514" y="2367094"/>
            <a:ext cx="10338811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E7FF-BE4F-485C-B1FE-FA8A78D31DBA}" type="datetime12">
              <a:rPr lang="en-US" smtClean="0"/>
              <a:t>4:27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76822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609602"/>
            <a:ext cx="2547009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1514" y="609602"/>
            <a:ext cx="7639777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E7FF-BE4F-485C-B1FE-FA8A78D31DBA}" type="datetime12">
              <a:rPr lang="en-US" smtClean="0"/>
              <a:t>4:27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98089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1513" y="2367093"/>
            <a:ext cx="1033818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E7FF-BE4F-485C-B1FE-FA8A78D31DBA}" type="datetime12">
              <a:rPr lang="en-US" smtClean="0"/>
              <a:t>4:27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5469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13" y="828564"/>
            <a:ext cx="10326143" cy="2736819"/>
          </a:xfrm>
        </p:spPr>
        <p:txBody>
          <a:bodyPr anchor="b">
            <a:normAutofit/>
          </a:bodyPr>
          <a:lstStyle>
            <a:lvl1pPr>
              <a:defRPr sz="39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513" y="3657458"/>
            <a:ext cx="10326143" cy="1368183"/>
          </a:xfrm>
        </p:spPr>
        <p:txBody>
          <a:bodyPr>
            <a:normAutofit/>
          </a:bodyPr>
          <a:lstStyle>
            <a:lvl1pPr marL="0" indent="0" algn="ctr">
              <a:buNone/>
              <a:defRPr sz="1995">
                <a:solidFill>
                  <a:schemeClr val="bg1">
                    <a:lumMod val="50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00D2-61FA-4B48-98B8-E2F9D53EF222}" type="datetime12">
              <a:rPr lang="en-US" smtClean="0"/>
              <a:t>4:27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5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1515" y="618518"/>
            <a:ext cx="10338810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1513" y="2367093"/>
            <a:ext cx="5093394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56930" y="2367093"/>
            <a:ext cx="50927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E7FF-BE4F-485C-B1FE-FA8A78D31DBA}" type="datetime12">
              <a:rPr lang="en-US" smtClean="0"/>
              <a:t>4:27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1216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1515" y="618518"/>
            <a:ext cx="10338810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492" y="2371018"/>
            <a:ext cx="4861417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4" b="0">
                <a:solidFill>
                  <a:schemeClr val="tx1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1514" y="3051013"/>
            <a:ext cx="5093395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0599" y="2371018"/>
            <a:ext cx="4869727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4" b="0">
                <a:solidFill>
                  <a:schemeClr val="tx1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56931" y="3051013"/>
            <a:ext cx="509277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E7FF-BE4F-485C-B1FE-FA8A78D31DBA}" type="datetime12">
              <a:rPr lang="en-US" smtClean="0"/>
              <a:t>4:27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16800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9F37-FECC-477B-A025-EF779E292EAF}" type="datetime12">
              <a:rPr lang="en-US" smtClean="0"/>
              <a:t>4:27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7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699B-9285-470B-BDD8-D870372CF0FB}" type="datetime12">
              <a:rPr lang="en-US" smtClean="0"/>
              <a:t>4:27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15" y="609600"/>
            <a:ext cx="3925951" cy="2023252"/>
          </a:xfrm>
        </p:spPr>
        <p:txBody>
          <a:bodyPr anchor="b"/>
          <a:lstStyle>
            <a:lvl1pPr algn="ctr"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65500" y="609601"/>
            <a:ext cx="6184824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514" y="2632852"/>
            <a:ext cx="3925952" cy="3158348"/>
          </a:xfrm>
        </p:spPr>
        <p:txBody>
          <a:bodyPr/>
          <a:lstStyle>
            <a:lvl1pPr marL="0" indent="0" algn="ctr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E7FF-BE4F-485C-B1FE-FA8A78D31DBA}" type="datetime12">
              <a:rPr lang="en-US" smtClean="0"/>
              <a:t>4:27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45832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14" y="609600"/>
            <a:ext cx="5920286" cy="2023254"/>
          </a:xfrm>
        </p:spPr>
        <p:txBody>
          <a:bodyPr anchor="b"/>
          <a:lstStyle>
            <a:lvl1pPr algn="ctr"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06434" y="609601"/>
            <a:ext cx="3247305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534" y="2632853"/>
            <a:ext cx="5920266" cy="3158347"/>
          </a:xfrm>
        </p:spPr>
        <p:txBody>
          <a:bodyPr/>
          <a:lstStyle>
            <a:lvl1pPr marL="0" indent="0" algn="ctr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6C30-BEB8-49BB-A8D4-93B31A4BBB1A}" type="datetime12">
              <a:rPr lang="en-US" smtClean="0"/>
              <a:t>4:27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6184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515" y="618518"/>
            <a:ext cx="10338810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514" y="2367094"/>
            <a:ext cx="10338811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9740" y="5883276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8">
                <a:solidFill>
                  <a:schemeClr val="tx1"/>
                </a:solidFill>
              </a:defRPr>
            </a:lvl1pPr>
          </a:lstStyle>
          <a:p>
            <a:fld id="{3504E7FF-BE4F-485C-B1FE-FA8A78D31DBA}" type="datetime12">
              <a:rPr lang="en-US" smtClean="0"/>
              <a:t>4:27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514" y="5883276"/>
            <a:ext cx="6656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8001" y="5883276"/>
            <a:ext cx="762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8">
                <a:solidFill>
                  <a:schemeClr val="tx1"/>
                </a:solidFill>
              </a:defRPr>
            </a:lvl1pPr>
          </a:lstStyle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8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/>
  <p:txStyles>
    <p:titleStyle>
      <a:lvl1pPr algn="ctr" defTabSz="912114" rtl="0" eaLnBrk="1" latinLnBrk="0" hangingPunct="1">
        <a:lnSpc>
          <a:spcPct val="90000"/>
        </a:lnSpc>
        <a:spcBef>
          <a:spcPct val="0"/>
        </a:spcBef>
        <a:buNone/>
        <a:defRPr sz="3591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120000"/>
        </a:lnSpc>
        <a:spcBef>
          <a:spcPts val="998"/>
        </a:spcBef>
        <a:buClr>
          <a:schemeClr val="tx1"/>
        </a:buClr>
        <a:buFont typeface="Arial" panose="020B0604020202020204" pitchFamily="34" charset="0"/>
        <a:buChar char="•"/>
        <a:defRPr sz="199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120000"/>
        </a:lnSpc>
        <a:spcBef>
          <a:spcPts val="499"/>
        </a:spcBef>
        <a:buClr>
          <a:schemeClr val="tx1"/>
        </a:buClr>
        <a:buFont typeface="Arial" panose="020B0604020202020204" pitchFamily="34" charset="0"/>
        <a:buChar char="•"/>
        <a:defRPr sz="179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120000"/>
        </a:lnSpc>
        <a:spcBef>
          <a:spcPts val="499"/>
        </a:spcBef>
        <a:buClr>
          <a:schemeClr val="tx1"/>
        </a:buClr>
        <a:buFont typeface="Arial" panose="020B0604020202020204" pitchFamily="34" charset="0"/>
        <a:buChar char="•"/>
        <a:defRPr sz="159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120000"/>
        </a:lnSpc>
        <a:spcBef>
          <a:spcPts val="499"/>
        </a:spcBef>
        <a:buClr>
          <a:schemeClr val="tx1"/>
        </a:buClr>
        <a:buFont typeface="Arial" panose="020B0604020202020204" pitchFamily="34" charset="0"/>
        <a:buChar char="•"/>
        <a:defRPr sz="139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120000"/>
        </a:lnSpc>
        <a:spcBef>
          <a:spcPts val="499"/>
        </a:spcBef>
        <a:buClr>
          <a:schemeClr val="tx1"/>
        </a:buClr>
        <a:buFont typeface="Arial" panose="020B0604020202020204" pitchFamily="34" charset="0"/>
        <a:buChar char="•"/>
        <a:defRPr sz="139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120000"/>
        </a:lnSpc>
        <a:spcBef>
          <a:spcPts val="499"/>
        </a:spcBef>
        <a:buClr>
          <a:schemeClr val="tx1"/>
        </a:buClr>
        <a:buFont typeface="Arial" panose="020B0604020202020204" pitchFamily="34" charset="0"/>
        <a:buChar char="•"/>
        <a:defRPr sz="139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120000"/>
        </a:lnSpc>
        <a:spcBef>
          <a:spcPts val="499"/>
        </a:spcBef>
        <a:buClr>
          <a:schemeClr val="tx1"/>
        </a:buClr>
        <a:buFont typeface="Arial" panose="020B0604020202020204" pitchFamily="34" charset="0"/>
        <a:buChar char="•"/>
        <a:defRPr sz="139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120000"/>
        </a:lnSpc>
        <a:spcBef>
          <a:spcPts val="499"/>
        </a:spcBef>
        <a:buClr>
          <a:schemeClr val="tx1"/>
        </a:buClr>
        <a:buFont typeface="Arial" panose="020B0604020202020204" pitchFamily="34" charset="0"/>
        <a:buChar char="•"/>
        <a:defRPr sz="139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120000"/>
        </a:lnSpc>
        <a:spcBef>
          <a:spcPts val="499"/>
        </a:spcBef>
        <a:buClr>
          <a:schemeClr val="tx1"/>
        </a:buClr>
        <a:buFont typeface="Arial" panose="020B0604020202020204" pitchFamily="34" charset="0"/>
        <a:buChar char="•"/>
        <a:defRPr sz="139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ame-picture-frame-outline-blue-146604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xhere.com/pl/photo/1407632" TargetMode="Externa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frame-picture-frame-outline-blue-1466048/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frame-picture-frame-outline-blue-1466048/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frame-picture-frame-outline-blue-1466048/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frame-picture-frame-outline-blue-1466048/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ame-picture-frame-outline-blue-146604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ame-picture-frame-outline-blue-146604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mailto:abuishaque75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ame-picture-frame-outline-blue-146604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frame-picture-frame-outline-blue-146604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ame-picture-frame-outline-blue-146604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ame-picture-frame-outline-blue-146604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frame-picture-frame-outline-blue-146604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frame-picture-frame-outline-blue-1466048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pixabay.com/en/frame-picture-frame-outline-blue-1466048/" TargetMode="External"/><Relationship Id="rId7" Type="http://schemas.openxmlformats.org/officeDocument/2006/relationships/image" Target="../media/image15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6B41C6-57C4-46A3-82BD-80BD7DE26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4" y="-1222"/>
            <a:ext cx="12161838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7FD114-579A-47CC-9B6B-6E6859DB9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1295" y="816808"/>
            <a:ext cx="10234244" cy="52557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6185" y="2370908"/>
            <a:ext cx="9526771" cy="205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68" dirty="0" err="1">
                <a:solidFill>
                  <a:schemeClr val="bg2"/>
                </a:solidFill>
                <a:latin typeface="Mina" panose="02000503000000000000" pitchFamily="2" charset="0"/>
                <a:cs typeface="Mina" panose="02000503000000000000" pitchFamily="2" charset="0"/>
              </a:rPr>
              <a:t>স্বাগতম</a:t>
            </a:r>
            <a:endParaRPr lang="en-US" sz="12768" dirty="0">
              <a:solidFill>
                <a:schemeClr val="bg2"/>
              </a:solidFill>
              <a:latin typeface="Mina" panose="02000503000000000000" pitchFamily="2" charset="0"/>
              <a:cs typeface="Mina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C56E-7922-41BA-943B-BCE0CC23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485" y="1008261"/>
            <a:ext cx="10338810" cy="159617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১. </a:t>
            </a:r>
            <a:r>
              <a:rPr lang="as-IN" dirty="0">
                <a:latin typeface="Mina" panose="02000503000000000000" pitchFamily="2" charset="0"/>
                <a:cs typeface="Mina" panose="02000503000000000000" pitchFamily="2" charset="0"/>
              </a:rPr>
              <a:t>ইন্টারনেটে যারা হ্যাকিং করে তাদেরকে কি বলে</a:t>
            </a:r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FD4C3F-7C7A-4963-B785-06D68FEBAD37}"/>
              </a:ext>
            </a:extLst>
          </p:cNvPr>
          <p:cNvSpPr/>
          <p:nvPr/>
        </p:nvSpPr>
        <p:spPr>
          <a:xfrm>
            <a:off x="6265889" y="4362135"/>
            <a:ext cx="5029406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ঘ. </a:t>
            </a:r>
            <a:r>
              <a:rPr lang="as-IN" sz="2800" dirty="0">
                <a:latin typeface="Mina" panose="02000503000000000000" pitchFamily="2" charset="0"/>
                <a:cs typeface="Mina" panose="02000503000000000000" pitchFamily="2" charset="0"/>
              </a:rPr>
              <a:t>ভাইরাস</a:t>
            </a:r>
            <a:endParaRPr lang="en-GB" sz="2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3E7371-EEA5-4BA7-A86F-0CF0A17C0BE8}"/>
              </a:ext>
            </a:extLst>
          </p:cNvPr>
          <p:cNvSpPr/>
          <p:nvPr/>
        </p:nvSpPr>
        <p:spPr>
          <a:xfrm>
            <a:off x="6250899" y="2833139"/>
            <a:ext cx="5021704" cy="1259174"/>
          </a:xfrm>
          <a:prstGeom prst="roundRect">
            <a:avLst>
              <a:gd name="adj" fmla="val 436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খ. </a:t>
            </a:r>
            <a:r>
              <a:rPr lang="as-IN" sz="2800" dirty="0">
                <a:latin typeface="Mina" panose="02000503000000000000" pitchFamily="2" charset="0"/>
                <a:cs typeface="Mina" panose="02000503000000000000" pitchFamily="2" charset="0"/>
              </a:rPr>
              <a:t>ফায়ারওয়াল</a:t>
            </a:r>
            <a:endParaRPr lang="en-GB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A4D1C6-FFBB-433E-A711-5669C15C5EB6}"/>
              </a:ext>
            </a:extLst>
          </p:cNvPr>
          <p:cNvSpPr/>
          <p:nvPr/>
        </p:nvSpPr>
        <p:spPr>
          <a:xfrm>
            <a:off x="881534" y="2833139"/>
            <a:ext cx="5029406" cy="1259174"/>
          </a:xfrm>
          <a:prstGeom prst="roundRect">
            <a:avLst>
              <a:gd name="adj" fmla="val 463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Mina" panose="02000503000000000000" pitchFamily="2" charset="0"/>
                <a:cs typeface="Mina" panose="02000503000000000000" pitchFamily="2" charset="0"/>
              </a:rPr>
              <a:t>ক</a:t>
            </a:r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.</a:t>
            </a:r>
            <a:r>
              <a:rPr lang="as-IN" sz="2800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sz="2800" dirty="0" err="1">
                <a:latin typeface="Mina" panose="02000503000000000000" pitchFamily="2" charset="0"/>
                <a:cs typeface="Mina" panose="02000503000000000000" pitchFamily="2" charset="0"/>
              </a:rPr>
              <a:t>হ্যা</a:t>
            </a:r>
            <a:r>
              <a:rPr lang="as-IN" sz="2800" dirty="0">
                <a:latin typeface="Mina" panose="02000503000000000000" pitchFamily="2" charset="0"/>
                <a:cs typeface="Mina" panose="02000503000000000000" pitchFamily="2" charset="0"/>
              </a:rPr>
              <a:t>কার</a:t>
            </a:r>
            <a:endParaRPr lang="en-GB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9A34A2-96DA-4E5F-801E-DEAEA39A216D}"/>
              </a:ext>
            </a:extLst>
          </p:cNvPr>
          <p:cNvSpPr/>
          <p:nvPr/>
        </p:nvSpPr>
        <p:spPr>
          <a:xfrm>
            <a:off x="866543" y="4362135"/>
            <a:ext cx="5021704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গ. </a:t>
            </a:r>
            <a:r>
              <a:rPr lang="as-IN" sz="2800" dirty="0">
                <a:latin typeface="Mina" panose="02000503000000000000" pitchFamily="2" charset="0"/>
                <a:cs typeface="Mina" panose="02000503000000000000" pitchFamily="2" charset="0"/>
              </a:rPr>
              <a:t>নেটওয়ার্ক</a:t>
            </a:r>
            <a:endParaRPr lang="en-GB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7BA69E-497F-4617-B3E4-BDCC10D6D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4" y="-1222"/>
            <a:ext cx="1216183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8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C56E-7922-41BA-943B-BCE0CC23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485" y="1008261"/>
            <a:ext cx="10338810" cy="159617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২. </a:t>
            </a:r>
            <a:r>
              <a:rPr lang="en-GB" dirty="0" err="1">
                <a:latin typeface="Mina" panose="02000503000000000000" pitchFamily="2" charset="0"/>
                <a:cs typeface="Mina" panose="02000503000000000000" pitchFamily="2" charset="0"/>
              </a:rPr>
              <a:t>মেলিসিয়াস</a:t>
            </a:r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dirty="0" err="1">
                <a:latin typeface="Mina" panose="02000503000000000000" pitchFamily="2" charset="0"/>
                <a:cs typeface="Mina" panose="02000503000000000000" pitchFamily="2" charset="0"/>
              </a:rPr>
              <a:t>সফটওয়্যারকে</a:t>
            </a:r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dirty="0" err="1">
                <a:latin typeface="Mina" panose="02000503000000000000" pitchFamily="2" charset="0"/>
                <a:cs typeface="Mina" panose="02000503000000000000" pitchFamily="2" charset="0"/>
              </a:rPr>
              <a:t>সংক্ষেপে</a:t>
            </a:r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dirty="0" err="1">
                <a:latin typeface="Mina" panose="02000503000000000000" pitchFamily="2" charset="0"/>
                <a:cs typeface="Mina" panose="02000503000000000000" pitchFamily="2" charset="0"/>
              </a:rPr>
              <a:t>কী</a:t>
            </a:r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dirty="0" err="1">
                <a:latin typeface="Mina" panose="02000503000000000000" pitchFamily="2" charset="0"/>
                <a:cs typeface="Mina" panose="02000503000000000000" pitchFamily="2" charset="0"/>
              </a:rPr>
              <a:t>বলা</a:t>
            </a:r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dirty="0" err="1">
                <a:latin typeface="Mina" panose="02000503000000000000" pitchFamily="2" charset="0"/>
                <a:cs typeface="Mina" panose="02000503000000000000" pitchFamily="2" charset="0"/>
              </a:rPr>
              <a:t>হয়</a:t>
            </a:r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FD4C3F-7C7A-4963-B785-06D68FEBAD37}"/>
              </a:ext>
            </a:extLst>
          </p:cNvPr>
          <p:cNvSpPr/>
          <p:nvPr/>
        </p:nvSpPr>
        <p:spPr>
          <a:xfrm>
            <a:off x="6265889" y="4362135"/>
            <a:ext cx="5029406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ঘ. </a:t>
            </a:r>
            <a:r>
              <a:rPr lang="en-GB" sz="2800" dirty="0" err="1">
                <a:latin typeface="Mina" panose="02000503000000000000" pitchFamily="2" charset="0"/>
                <a:cs typeface="Mina" panose="02000503000000000000" pitchFamily="2" charset="0"/>
              </a:rPr>
              <a:t>ইন্টারফেস</a:t>
            </a:r>
            <a:endParaRPr lang="en-GB" sz="2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3E7371-EEA5-4BA7-A86F-0CF0A17C0BE8}"/>
              </a:ext>
            </a:extLst>
          </p:cNvPr>
          <p:cNvSpPr/>
          <p:nvPr/>
        </p:nvSpPr>
        <p:spPr>
          <a:xfrm>
            <a:off x="889236" y="2799413"/>
            <a:ext cx="5021704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ক. </a:t>
            </a:r>
            <a:r>
              <a:rPr lang="en-GB" sz="2800" dirty="0" err="1">
                <a:latin typeface="Mina" panose="02000503000000000000" pitchFamily="2" charset="0"/>
                <a:cs typeface="Mina" panose="02000503000000000000" pitchFamily="2" charset="0"/>
              </a:rPr>
              <a:t>ভাইরাস</a:t>
            </a:r>
            <a:endParaRPr lang="en-GB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A4D1C6-FFBB-433E-A711-5669C15C5EB6}"/>
              </a:ext>
            </a:extLst>
          </p:cNvPr>
          <p:cNvSpPr/>
          <p:nvPr/>
        </p:nvSpPr>
        <p:spPr>
          <a:xfrm>
            <a:off x="6265889" y="2799413"/>
            <a:ext cx="5029406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খ.</a:t>
            </a:r>
            <a:r>
              <a:rPr lang="as-IN" sz="2800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sz="2800" dirty="0" err="1">
                <a:latin typeface="Mina" panose="02000503000000000000" pitchFamily="2" charset="0"/>
                <a:cs typeface="Mina" panose="02000503000000000000" pitchFamily="2" charset="0"/>
              </a:rPr>
              <a:t>ম্যালওয়্যার</a:t>
            </a:r>
            <a:endParaRPr lang="en-GB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9A34A2-96DA-4E5F-801E-DEAEA39A216D}"/>
              </a:ext>
            </a:extLst>
          </p:cNvPr>
          <p:cNvSpPr/>
          <p:nvPr/>
        </p:nvSpPr>
        <p:spPr>
          <a:xfrm>
            <a:off x="866543" y="4362135"/>
            <a:ext cx="5021704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গ. </a:t>
            </a:r>
            <a:r>
              <a:rPr lang="as-IN" sz="2800" dirty="0">
                <a:latin typeface="Mina" panose="02000503000000000000" pitchFamily="2" charset="0"/>
                <a:cs typeface="Mina" panose="02000503000000000000" pitchFamily="2" charset="0"/>
              </a:rPr>
              <a:t>নেটওয়ার্ক</a:t>
            </a:r>
            <a:endParaRPr lang="en-GB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198597-6CCD-429B-A8F7-63B27A29C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4" y="-1222"/>
            <a:ext cx="1216183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4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C56E-7922-41BA-943B-BCE0CC23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485" y="1008261"/>
            <a:ext cx="10338810" cy="159617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৩. </a:t>
            </a:r>
            <a:r>
              <a:rPr lang="en-GB" dirty="0" err="1">
                <a:latin typeface="Mina" panose="02000503000000000000" pitchFamily="2" charset="0"/>
                <a:cs typeface="Mina" panose="02000503000000000000" pitchFamily="2" charset="0"/>
              </a:rPr>
              <a:t>নিচের</a:t>
            </a:r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dirty="0" err="1">
                <a:latin typeface="Mina" panose="02000503000000000000" pitchFamily="2" charset="0"/>
                <a:cs typeface="Mina" panose="02000503000000000000" pitchFamily="2" charset="0"/>
              </a:rPr>
              <a:t>কোনটি</a:t>
            </a:r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dirty="0" err="1">
                <a:latin typeface="Mina" panose="02000503000000000000" pitchFamily="2" charset="0"/>
                <a:cs typeface="Mina" panose="02000503000000000000" pitchFamily="2" charset="0"/>
              </a:rPr>
              <a:t>এন্টিভাইরাস</a:t>
            </a:r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FD4C3F-7C7A-4963-B785-06D68FEBAD37}"/>
              </a:ext>
            </a:extLst>
          </p:cNvPr>
          <p:cNvSpPr/>
          <p:nvPr/>
        </p:nvSpPr>
        <p:spPr>
          <a:xfrm>
            <a:off x="6265889" y="4362135"/>
            <a:ext cx="5029406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ঘ. </a:t>
            </a:r>
            <a:r>
              <a:rPr lang="en-GB" sz="2800" dirty="0" err="1">
                <a:latin typeface="Mina" panose="02000503000000000000" pitchFamily="2" charset="0"/>
                <a:cs typeface="Mina" panose="02000503000000000000" pitchFamily="2" charset="0"/>
              </a:rPr>
              <a:t>এডওয়্যার</a:t>
            </a:r>
            <a:endParaRPr lang="en-GB" sz="2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3E7371-EEA5-4BA7-A86F-0CF0A17C0BE8}"/>
              </a:ext>
            </a:extLst>
          </p:cNvPr>
          <p:cNvSpPr/>
          <p:nvPr/>
        </p:nvSpPr>
        <p:spPr>
          <a:xfrm>
            <a:off x="6250899" y="2833139"/>
            <a:ext cx="5021704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খ. </a:t>
            </a:r>
            <a:r>
              <a:rPr lang="en-GB" sz="2800" dirty="0" err="1">
                <a:latin typeface="Mina" panose="02000503000000000000" pitchFamily="2" charset="0"/>
                <a:cs typeface="Mina" panose="02000503000000000000" pitchFamily="2" charset="0"/>
              </a:rPr>
              <a:t>পিংপং</a:t>
            </a:r>
            <a:endParaRPr lang="en-GB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A4D1C6-FFBB-433E-A711-5669C15C5EB6}"/>
              </a:ext>
            </a:extLst>
          </p:cNvPr>
          <p:cNvSpPr/>
          <p:nvPr/>
        </p:nvSpPr>
        <p:spPr>
          <a:xfrm>
            <a:off x="862692" y="4362135"/>
            <a:ext cx="5029406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গ.</a:t>
            </a:r>
            <a:r>
              <a:rPr lang="as-IN" sz="2800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sz="2800" dirty="0" err="1">
                <a:latin typeface="Mina" panose="02000503000000000000" pitchFamily="2" charset="0"/>
                <a:cs typeface="Mina" panose="02000503000000000000" pitchFamily="2" charset="0"/>
              </a:rPr>
              <a:t>ক্যাসপারস্কি</a:t>
            </a:r>
            <a:endParaRPr lang="en-GB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9A34A2-96DA-4E5F-801E-DEAEA39A216D}"/>
              </a:ext>
            </a:extLst>
          </p:cNvPr>
          <p:cNvSpPr/>
          <p:nvPr/>
        </p:nvSpPr>
        <p:spPr>
          <a:xfrm>
            <a:off x="862692" y="2853699"/>
            <a:ext cx="5021704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atin typeface="Mina" panose="02000503000000000000" pitchFamily="2" charset="0"/>
                <a:cs typeface="Mina" panose="02000503000000000000" pitchFamily="2" charset="0"/>
              </a:rPr>
              <a:t>ক</a:t>
            </a:r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. </a:t>
            </a:r>
            <a:r>
              <a:rPr lang="en-GB" sz="2800" dirty="0" err="1">
                <a:latin typeface="Mina" panose="02000503000000000000" pitchFamily="2" charset="0"/>
                <a:cs typeface="Mina" panose="02000503000000000000" pitchFamily="2" charset="0"/>
              </a:rPr>
              <a:t>নিমডা</a:t>
            </a:r>
            <a:endParaRPr lang="en-GB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94FD2B-0653-4509-89DA-7F1E7A001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4" y="-1222"/>
            <a:ext cx="1216183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9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C56E-7922-41BA-943B-BCE0CC23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485" y="1008261"/>
            <a:ext cx="10338810" cy="159617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৪. </a:t>
            </a:r>
            <a:r>
              <a:rPr lang="en-GB" dirty="0" err="1">
                <a:latin typeface="Mina" panose="02000503000000000000" pitchFamily="2" charset="0"/>
                <a:cs typeface="Mina" panose="02000503000000000000" pitchFamily="2" charset="0"/>
              </a:rPr>
              <a:t>চেরনোবিল</a:t>
            </a:r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dirty="0" err="1">
                <a:latin typeface="Mina" panose="02000503000000000000" pitchFamily="2" charset="0"/>
                <a:cs typeface="Mina" panose="02000503000000000000" pitchFamily="2" charset="0"/>
              </a:rPr>
              <a:t>ভাইরাসের</a:t>
            </a:r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dirty="0" err="1">
                <a:latin typeface="Mina" panose="02000503000000000000" pitchFamily="2" charset="0"/>
                <a:cs typeface="Mina" panose="02000503000000000000" pitchFamily="2" charset="0"/>
              </a:rPr>
              <a:t>অপর</a:t>
            </a:r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dirty="0" err="1">
                <a:latin typeface="Mina" panose="02000503000000000000" pitchFamily="2" charset="0"/>
                <a:cs typeface="Mina" panose="02000503000000000000" pitchFamily="2" charset="0"/>
              </a:rPr>
              <a:t>নাম</a:t>
            </a:r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dirty="0" err="1">
                <a:latin typeface="Mina" panose="02000503000000000000" pitchFamily="2" charset="0"/>
                <a:cs typeface="Mina" panose="02000503000000000000" pitchFamily="2" charset="0"/>
              </a:rPr>
              <a:t>কী</a:t>
            </a:r>
            <a:r>
              <a:rPr lang="en-GB" dirty="0">
                <a:latin typeface="Mina" panose="02000503000000000000" pitchFamily="2" charset="0"/>
                <a:cs typeface="Mina" panose="02000503000000000000" pitchFamily="2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FD4C3F-7C7A-4963-B785-06D68FEBAD37}"/>
              </a:ext>
            </a:extLst>
          </p:cNvPr>
          <p:cNvSpPr/>
          <p:nvPr/>
        </p:nvSpPr>
        <p:spPr>
          <a:xfrm>
            <a:off x="896040" y="2828910"/>
            <a:ext cx="5029406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ক. </a:t>
            </a:r>
            <a:r>
              <a:rPr lang="en-GB" sz="2800" dirty="0" err="1">
                <a:latin typeface="Mina" panose="02000503000000000000" pitchFamily="2" charset="0"/>
                <a:cs typeface="Mina" panose="02000503000000000000" pitchFamily="2" charset="0"/>
              </a:rPr>
              <a:t>ওয়ার্ম</a:t>
            </a:r>
            <a:endParaRPr lang="en-GB" sz="2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3E7371-EEA5-4BA7-A86F-0CF0A17C0BE8}"/>
              </a:ext>
            </a:extLst>
          </p:cNvPr>
          <p:cNvSpPr/>
          <p:nvPr/>
        </p:nvSpPr>
        <p:spPr>
          <a:xfrm>
            <a:off x="6250899" y="2833139"/>
            <a:ext cx="5021704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খ. </a:t>
            </a:r>
            <a:r>
              <a:rPr lang="en-GB" sz="2800" dirty="0" err="1">
                <a:latin typeface="Mina" panose="02000503000000000000" pitchFamily="2" charset="0"/>
                <a:cs typeface="Mina" panose="02000503000000000000" pitchFamily="2" charset="0"/>
              </a:rPr>
              <a:t>জেরুজালেম</a:t>
            </a:r>
            <a:endParaRPr lang="en-GB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A4D1C6-FFBB-433E-A711-5669C15C5EB6}"/>
              </a:ext>
            </a:extLst>
          </p:cNvPr>
          <p:cNvSpPr/>
          <p:nvPr/>
        </p:nvSpPr>
        <p:spPr>
          <a:xfrm>
            <a:off x="6250899" y="4362135"/>
            <a:ext cx="5029406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ঘ.</a:t>
            </a:r>
            <a:r>
              <a:rPr lang="as-IN" sz="2800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sz="2800" dirty="0" err="1">
                <a:latin typeface="Mina" panose="02000503000000000000" pitchFamily="2" charset="0"/>
                <a:cs typeface="Mina" panose="02000503000000000000" pitchFamily="2" charset="0"/>
              </a:rPr>
              <a:t>সি</a:t>
            </a:r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sz="2800" dirty="0" err="1">
                <a:latin typeface="Mina" panose="02000503000000000000" pitchFamily="2" charset="0"/>
                <a:cs typeface="Mina" panose="02000503000000000000" pitchFamily="2" charset="0"/>
              </a:rPr>
              <a:t>আই</a:t>
            </a:r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sz="2800" dirty="0" err="1">
                <a:latin typeface="Mina" panose="02000503000000000000" pitchFamily="2" charset="0"/>
                <a:cs typeface="Mina" panose="02000503000000000000" pitchFamily="2" charset="0"/>
              </a:rPr>
              <a:t>এইচ</a:t>
            </a:r>
            <a:endParaRPr lang="en-GB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9A34A2-96DA-4E5F-801E-DEAEA39A216D}"/>
              </a:ext>
            </a:extLst>
          </p:cNvPr>
          <p:cNvSpPr/>
          <p:nvPr/>
        </p:nvSpPr>
        <p:spPr>
          <a:xfrm>
            <a:off x="866543" y="4362135"/>
            <a:ext cx="5021704" cy="1259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Mina" panose="02000503000000000000" pitchFamily="2" charset="0"/>
                <a:cs typeface="Mina" panose="02000503000000000000" pitchFamily="2" charset="0"/>
              </a:rPr>
              <a:t>গ. </a:t>
            </a:r>
            <a:r>
              <a:rPr lang="en-GB" sz="2800" dirty="0" err="1">
                <a:latin typeface="Mina" panose="02000503000000000000" pitchFamily="2" charset="0"/>
                <a:cs typeface="Mina" panose="02000503000000000000" pitchFamily="2" charset="0"/>
              </a:rPr>
              <a:t>ভিয়েনা</a:t>
            </a:r>
            <a:endParaRPr lang="en-GB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0703D8-8F77-488B-9BB5-8759607D3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4" y="-1222"/>
            <a:ext cx="1216183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717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apartment-buzzer-bell-press-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ED76E4-2728-445B-A1C9-21C30A225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4" y="-1222"/>
            <a:ext cx="12161838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2922" y="2921477"/>
            <a:ext cx="7347882" cy="1200329"/>
          </a:xfrm>
          <a:prstGeom prst="rect">
            <a:avLst/>
          </a:prstGeom>
          <a:noFill/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কম্পিউটার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2922" y="4454923"/>
            <a:ext cx="7323350" cy="646331"/>
          </a:xfrm>
          <a:prstGeom prst="rect">
            <a:avLst/>
          </a:prstGeom>
          <a:noFill/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ভাইরাসে আক্রান্ত কম্পিউটারের লক্ষণসমূহ লিখ।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8044" y="652597"/>
            <a:ext cx="6697015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65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eyendo entre líneas: TOP 10: Libros para Sant Jord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0" y="21043"/>
            <a:ext cx="12163951" cy="6841034"/>
          </a:xfrm>
          <a:prstGeom prst="rect">
            <a:avLst/>
          </a:prstGeom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225083" y="1677012"/>
            <a:ext cx="11648049" cy="3893794"/>
          </a:xfrm>
          <a:prstGeom prst="roundRect">
            <a:avLst>
              <a:gd name="adj" fmla="val 0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err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আবার</a:t>
            </a:r>
            <a:r>
              <a:rPr lang="en-GB" sz="6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sz="6000" b="1" dirty="0" err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দেখা</a:t>
            </a:r>
            <a:r>
              <a:rPr lang="en-GB" sz="6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sz="6000" b="1" dirty="0" err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হবে</a:t>
            </a:r>
            <a:r>
              <a:rPr lang="en-GB" sz="6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sz="6000" b="1" dirty="0" err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সেই</a:t>
            </a:r>
            <a:r>
              <a:rPr lang="en-GB" sz="6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sz="6000" b="1" dirty="0" err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প্রত্যাশায়</a:t>
            </a:r>
            <a:r>
              <a:rPr lang="en-GB" sz="6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-</a:t>
            </a:r>
          </a:p>
          <a:p>
            <a:pPr algn="ctr"/>
            <a:r>
              <a:rPr lang="en-GB" sz="6000" b="1" dirty="0" err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আজকের</a:t>
            </a:r>
            <a:r>
              <a:rPr lang="en-GB" sz="6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sz="6000" b="1" dirty="0" err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মত</a:t>
            </a:r>
            <a:r>
              <a:rPr lang="en-GB" sz="6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sz="6000" b="1" dirty="0" err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শেষ</a:t>
            </a:r>
            <a:r>
              <a:rPr lang="en-GB" sz="6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sz="6000" b="1" dirty="0" err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করছি।আল্লাহ</a:t>
            </a:r>
            <a:r>
              <a:rPr lang="en-GB" sz="6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sz="6000" b="1" dirty="0" err="1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হাফেজ</a:t>
            </a:r>
            <a:r>
              <a:rPr lang="en-GB" sz="60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a" panose="02000503000000000000" pitchFamily="2" charset="0"/>
                <a:cs typeface="Mina" panose="02000503000000000000" pitchFamily="2" charset="0"/>
              </a:rPr>
              <a:t>।</a:t>
            </a:r>
            <a:endParaRPr lang="en-US" sz="49500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a" panose="02000503000000000000" pitchFamily="2" charset="0"/>
              <a:cs typeface="Mina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32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01F014-5132-468C-A736-4343A21B6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4" y="124965"/>
            <a:ext cx="12161838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2598" y="2029861"/>
            <a:ext cx="4256643" cy="665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24" b="1" dirty="0" err="1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rPr>
              <a:t>আবু</a:t>
            </a:r>
            <a:r>
              <a:rPr lang="en-US" sz="3724" b="1" dirty="0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3724" b="1" dirty="0" err="1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rPr>
              <a:t>ইসহাক</a:t>
            </a:r>
            <a:endParaRPr lang="en-US" sz="3724" b="1" dirty="0">
              <a:solidFill>
                <a:srgbClr val="00B050"/>
              </a:solidFill>
              <a:latin typeface="Mina" panose="02000503000000000000" pitchFamily="2" charset="0"/>
              <a:cs typeface="Mina" panose="020005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6586" y="2592794"/>
            <a:ext cx="2736413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0" b="1" dirty="0" err="1">
                <a:solidFill>
                  <a:srgbClr val="002060"/>
                </a:solidFill>
                <a:latin typeface="Bangla" pitchFamily="66" charset="0"/>
                <a:cs typeface="Bangla" pitchFamily="66" charset="0"/>
              </a:rPr>
              <a:t>সহকারী</a:t>
            </a:r>
            <a:r>
              <a:rPr lang="en-US" sz="2660" b="1" dirty="0">
                <a:solidFill>
                  <a:srgbClr val="002060"/>
                </a:solidFill>
                <a:latin typeface="Bangla" pitchFamily="66" charset="0"/>
                <a:cs typeface="Bangla" pitchFamily="66" charset="0"/>
              </a:rPr>
              <a:t> </a:t>
            </a:r>
            <a:r>
              <a:rPr lang="en-US" sz="2660" b="1" dirty="0" err="1">
                <a:solidFill>
                  <a:srgbClr val="002060"/>
                </a:solidFill>
                <a:latin typeface="Bangla" pitchFamily="66" charset="0"/>
                <a:cs typeface="Bangla" pitchFamily="66" charset="0"/>
              </a:rPr>
              <a:t>শিক্ষক</a:t>
            </a:r>
            <a:endParaRPr lang="en-US" sz="2660" b="1" dirty="0">
              <a:solidFill>
                <a:srgbClr val="002060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8552" y="3964013"/>
            <a:ext cx="8209240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4" b="1" dirty="0" err="1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rPr>
              <a:t>খানবাহাদুর</a:t>
            </a:r>
            <a:r>
              <a:rPr lang="en-US" sz="2394" b="1" dirty="0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394" b="1" dirty="0" err="1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rPr>
              <a:t>আওলাদ</a:t>
            </a:r>
            <a:r>
              <a:rPr lang="en-US" sz="2394" b="1" dirty="0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394" b="1" dirty="0" err="1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rPr>
              <a:t>হোসেন</a:t>
            </a:r>
            <a:r>
              <a:rPr lang="en-US" sz="2394" b="1" dirty="0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394" b="1" dirty="0" err="1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rPr>
              <a:t>খান</a:t>
            </a:r>
            <a:r>
              <a:rPr lang="en-US" sz="2394" b="1" dirty="0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394" b="1" dirty="0" err="1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rPr>
              <a:t>উচ্চ</a:t>
            </a:r>
            <a:r>
              <a:rPr lang="en-US" sz="2394" b="1" dirty="0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394" b="1" dirty="0" err="1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rPr>
              <a:t>বিদ্যালয়</a:t>
            </a:r>
            <a:r>
              <a:rPr lang="en-US" sz="2394" b="1" dirty="0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rPr>
              <a:t>, </a:t>
            </a:r>
            <a:r>
              <a:rPr lang="en-US" sz="2394" b="1" dirty="0" err="1">
                <a:solidFill>
                  <a:srgbClr val="00B050"/>
                </a:solidFill>
                <a:latin typeface="Mina" panose="02000503000000000000" pitchFamily="2" charset="0"/>
                <a:cs typeface="Mina" panose="02000503000000000000" pitchFamily="2" charset="0"/>
              </a:rPr>
              <a:t>মানিকগঞ্জ</a:t>
            </a:r>
            <a:endParaRPr lang="en-US" sz="2394" b="1" dirty="0">
              <a:solidFill>
                <a:srgbClr val="00B050"/>
              </a:solidFill>
              <a:latin typeface="Mina" panose="02000503000000000000" pitchFamily="2" charset="0"/>
              <a:cs typeface="Mina" panose="020005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3946" y="919185"/>
            <a:ext cx="4053946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56" b="1" u="sng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শিক্ষক</a:t>
            </a:r>
            <a:r>
              <a:rPr lang="en-US" sz="4256" b="1" u="sng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4256" b="1" u="sng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পরিচিতি</a:t>
            </a:r>
            <a:endParaRPr lang="en-US" sz="4256" b="1" u="sng" dirty="0">
              <a:solidFill>
                <a:srgbClr val="00B0F0"/>
              </a:solidFill>
              <a:latin typeface="Mina" panose="02000503000000000000" pitchFamily="2" charset="0"/>
              <a:cs typeface="Mina" panose="020005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7244" y="2586209"/>
            <a:ext cx="4780476" cy="1279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4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94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2394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abuishaque75@gmail.com</a:t>
            </a:r>
            <a:endParaRPr lang="en-US" sz="266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sz="26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kumimoji="1" lang="en-US" sz="26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1" lang="en-US" sz="26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Based Study</a:t>
            </a:r>
            <a:r>
              <a:rPr lang="en-US" sz="2660" b="1" u="sng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6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9550" y="3457890"/>
            <a:ext cx="1221010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2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YouTube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6088" y="3535261"/>
            <a:ext cx="405395" cy="25246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4"/>
          </a:p>
        </p:txBody>
      </p:sp>
      <p:sp>
        <p:nvSpPr>
          <p:cNvPr id="9" name="Isosceles Triangle 8"/>
          <p:cNvSpPr/>
          <p:nvPr/>
        </p:nvSpPr>
        <p:spPr>
          <a:xfrm rot="5400000">
            <a:off x="3984667" y="3557058"/>
            <a:ext cx="173718" cy="1675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4" dirty="0"/>
          </a:p>
        </p:txBody>
      </p:sp>
      <p:pic>
        <p:nvPicPr>
          <p:cNvPr id="13" name="Picture 4" descr="C:\Users\ABU ISHAQUE\Desktop\Camera\Pic abu\20180521_203601.jpg">
            <a:extLst>
              <a:ext uri="{FF2B5EF4-FFF2-40B4-BE49-F238E27FC236}">
                <a16:creationId xmlns:a16="http://schemas.microsoft.com/office/drawing/2014/main" id="{D35C4463-2437-4DDB-BD66-4E33EC9CD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481" y="1578330"/>
            <a:ext cx="2479394" cy="270059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15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491D59-39FA-4B16-8CF2-65A62A8D6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4" y="0"/>
            <a:ext cx="12161838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47785" y="1103611"/>
            <a:ext cx="3267856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0890" y="2406557"/>
            <a:ext cx="55892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Mina" panose="02000503000000000000" pitchFamily="2" charset="0"/>
                <a:cs typeface="Mina" panose="02000503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en-US" sz="2400" b="1" dirty="0">
                <a:latin typeface="Mina" panose="02000503000000000000" pitchFamily="2" charset="0"/>
                <a:cs typeface="Mina" panose="02000503000000000000" pitchFamily="2" charset="0"/>
              </a:rPr>
              <a:t>অষ্টম শ্রেণি</a:t>
            </a:r>
          </a:p>
          <a:p>
            <a:pPr algn="ctr"/>
            <a:r>
              <a:rPr lang="en-US" sz="2400" b="1" dirty="0">
                <a:latin typeface="Mina" panose="02000503000000000000" pitchFamily="2" charset="0"/>
                <a:cs typeface="Mina" panose="02000503000000000000" pitchFamily="2" charset="0"/>
              </a:rPr>
              <a:t>৩য় </a:t>
            </a:r>
            <a:r>
              <a:rPr lang="en-US" sz="2400" b="1" dirty="0" err="1">
                <a:latin typeface="Mina" panose="02000503000000000000" pitchFamily="2" charset="0"/>
                <a:cs typeface="Mina" panose="02000503000000000000" pitchFamily="2" charset="0"/>
              </a:rPr>
              <a:t>অধ্যায়</a:t>
            </a:r>
            <a:r>
              <a:rPr lang="en-US" sz="2400" b="1" dirty="0"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</a:p>
          <a:p>
            <a:pPr algn="ctr"/>
            <a:r>
              <a:rPr lang="en-US" sz="2400" b="1" dirty="0">
                <a:latin typeface="Mina" panose="02000503000000000000" pitchFamily="2" charset="0"/>
                <a:cs typeface="Mina" panose="02000503000000000000" pitchFamily="2" charset="0"/>
              </a:rPr>
              <a:t>(</a:t>
            </a:r>
            <a:r>
              <a:rPr lang="en-US" sz="2400" b="1" dirty="0" err="1">
                <a:latin typeface="Mina" panose="02000503000000000000" pitchFamily="2" charset="0"/>
                <a:cs typeface="Mina" panose="02000503000000000000" pitchFamily="2" charset="0"/>
              </a:rPr>
              <a:t>কম্পিউটার</a:t>
            </a:r>
            <a:r>
              <a:rPr lang="en-US" sz="2400" b="1" dirty="0">
                <a:latin typeface="Mina" panose="02000503000000000000" pitchFamily="2" charset="0"/>
                <a:cs typeface="Mina" panose="02000503000000000000" pitchFamily="2" charset="0"/>
              </a:rPr>
              <a:t> ভাইরাস)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3DD0C-55C2-4B25-8183-811696589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644" y="1611443"/>
            <a:ext cx="2617652" cy="363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1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2916C49-37AA-412C-BADE-7A139F262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2665753"/>
            <a:ext cx="12161838" cy="3006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A3673-5EE7-4D7E-B0BC-A9F5A1813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1"/>
            <a:ext cx="12161838" cy="6858001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5866" y="665193"/>
            <a:ext cx="4710106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Mina" panose="02000503000000000000" pitchFamily="2" charset="0"/>
                <a:cs typeface="Mina" panose="02000503000000000000" pitchFamily="2" charset="0"/>
              </a:rPr>
              <a:t>আজকের পাঠ</a:t>
            </a:r>
          </a:p>
        </p:txBody>
      </p:sp>
      <p:sp>
        <p:nvSpPr>
          <p:cNvPr id="3" name="Rectangle 2"/>
          <p:cNvSpPr/>
          <p:nvPr/>
        </p:nvSpPr>
        <p:spPr>
          <a:xfrm>
            <a:off x="4162758" y="1646897"/>
            <a:ext cx="38379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 ভাইরাস</a:t>
            </a:r>
          </a:p>
        </p:txBody>
      </p:sp>
    </p:spTree>
    <p:extLst>
      <p:ext uri="{BB962C8B-B14F-4D97-AF65-F5344CB8AC3E}">
        <p14:creationId xmlns:p14="http://schemas.microsoft.com/office/powerpoint/2010/main" val="3731786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D8223C-2CC2-4670-A249-2B56E0C8B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4" y="-23684"/>
            <a:ext cx="12161838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6085" y="2981703"/>
            <a:ext cx="5965095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কম্পিউটার</a:t>
            </a:r>
            <a:r>
              <a:rPr lang="en-US" sz="2400" b="1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ভাইরাস</a:t>
            </a:r>
            <a:r>
              <a:rPr lang="en-US" sz="2400" b="1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কী বলতে </a:t>
            </a:r>
            <a:r>
              <a:rPr lang="en-US" sz="2400" b="1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পারবে</a:t>
            </a:r>
            <a:r>
              <a:rPr lang="en-US" sz="2400" b="1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ভাইরাসে</a:t>
            </a:r>
            <a:r>
              <a:rPr lang="en-US" sz="2400" b="1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আক্রান্তের</a:t>
            </a:r>
            <a:r>
              <a:rPr lang="en-US" sz="2400" b="1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লক্ষণ</a:t>
            </a:r>
            <a:r>
              <a:rPr lang="en-US" sz="2400" b="1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বুঝতে</a:t>
            </a:r>
            <a:r>
              <a:rPr lang="en-US" sz="2400" b="1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 </a:t>
            </a:r>
            <a:r>
              <a:rPr lang="en-US" sz="2400" b="1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পারবে</a:t>
            </a:r>
            <a:r>
              <a:rPr lang="en-US" sz="2400" b="1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ভাইরাস</a:t>
            </a:r>
            <a:r>
              <a:rPr lang="en-US" sz="2400" b="1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থেকে</a:t>
            </a:r>
            <a:r>
              <a:rPr lang="en-US" sz="2400" b="1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রক্ষার</a:t>
            </a:r>
            <a:r>
              <a:rPr lang="en-US" sz="2400" b="1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উপায়</a:t>
            </a:r>
            <a:r>
              <a:rPr lang="en-US" sz="2400" b="1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জানতে</a:t>
            </a:r>
            <a:r>
              <a:rPr lang="en-US" sz="2400" b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পারবে</a:t>
            </a:r>
            <a:r>
              <a:rPr lang="en-US" sz="2400" b="1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।</a:t>
            </a:r>
          </a:p>
          <a:p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6085" y="2212262"/>
            <a:ext cx="5391484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Mina" panose="02000503000000000000" pitchFamily="2" charset="0"/>
                <a:cs typeface="Mina" panose="02000503000000000000" pitchFamily="2" charset="0"/>
              </a:rPr>
              <a:t>পাঠ</a:t>
            </a:r>
            <a:r>
              <a:rPr lang="en-US" sz="4400" b="1" dirty="0">
                <a:solidFill>
                  <a:srgbClr val="0070C0"/>
                </a:solidFill>
                <a:latin typeface="Mina" panose="02000503000000000000" pitchFamily="2" charset="0"/>
                <a:cs typeface="Mina" panose="02000503000000000000" pitchFamily="2" charset="0"/>
              </a:rPr>
              <a:t> শেষে শিক্ষা</a:t>
            </a:r>
            <a:r>
              <a:rPr lang="bn-BD" sz="4400" b="1" dirty="0">
                <a:solidFill>
                  <a:srgbClr val="0070C0"/>
                </a:solidFill>
                <a:latin typeface="Mina" panose="02000503000000000000" pitchFamily="2" charset="0"/>
                <a:cs typeface="Mina" panose="02000503000000000000" pitchFamily="2" charset="0"/>
              </a:rPr>
              <a:t>র্থীরা-</a:t>
            </a:r>
            <a:endParaRPr lang="en-US" sz="4400" b="1" dirty="0">
              <a:solidFill>
                <a:srgbClr val="0070C0"/>
              </a:solidFill>
              <a:latin typeface="Mina" panose="02000503000000000000" pitchFamily="2" charset="0"/>
              <a:cs typeface="Mina" panose="02000503000000000000" pitchFamily="2" charset="0"/>
            </a:endParaRP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A3340-5428-4FAF-98B6-61CCF45885B4}"/>
              </a:ext>
            </a:extLst>
          </p:cNvPr>
          <p:cNvSpPr txBox="1"/>
          <p:nvPr/>
        </p:nvSpPr>
        <p:spPr>
          <a:xfrm>
            <a:off x="2892042" y="1058100"/>
            <a:ext cx="539148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7030A0"/>
                </a:solidFill>
                <a:latin typeface="Mina" panose="02000503000000000000" pitchFamily="2" charset="0"/>
                <a:cs typeface="Mina" panose="02000503000000000000" pitchFamily="2" charset="0"/>
              </a:rPr>
              <a:t>শিখন</a:t>
            </a:r>
            <a:r>
              <a:rPr lang="en-GB" sz="4800" b="1" dirty="0">
                <a:solidFill>
                  <a:srgbClr val="7030A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Mina" panose="02000503000000000000" pitchFamily="2" charset="0"/>
                <a:cs typeface="Mina" panose="02000503000000000000" pitchFamily="2" charset="0"/>
              </a:rPr>
              <a:t>ফল</a:t>
            </a:r>
            <a:endParaRPr lang="en-US" sz="4800" b="1" dirty="0">
              <a:solidFill>
                <a:srgbClr val="7030A0"/>
              </a:solidFill>
              <a:latin typeface="Mina" panose="02000503000000000000" pitchFamily="2" charset="0"/>
              <a:cs typeface="Mina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5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DAF48E1-150F-41CA-8F13-A5CA2AB94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4" y="-1"/>
            <a:ext cx="12161838" cy="6858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9300" y="930597"/>
            <a:ext cx="2404826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 কি?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4993566" y="2123228"/>
            <a:ext cx="705962" cy="26642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en-US" sz="3200" b="1" dirty="0"/>
              <a:t>VIRUS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99528" y="2144987"/>
            <a:ext cx="4903802" cy="52322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Vital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699528" y="2667871"/>
            <a:ext cx="4903802" cy="52322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Information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699528" y="3184262"/>
            <a:ext cx="4903802" cy="52322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Resource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699528" y="3705939"/>
            <a:ext cx="4903802" cy="52322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Under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699528" y="4237083"/>
            <a:ext cx="4903802" cy="52322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Seize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70081" y="2293586"/>
            <a:ext cx="3469207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spc="-150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কম্পিউটার ভাইরাস একটি প্রোগ্রাম যা  </a:t>
            </a:r>
            <a:r>
              <a:rPr lang="en-US" sz="2400" b="1" spc="-150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ব্যহারকারীর</a:t>
            </a:r>
            <a:r>
              <a:rPr lang="en-US" sz="2400" b="1" spc="-150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 </a:t>
            </a:r>
            <a:r>
              <a:rPr lang="en-US" sz="2400" b="1" spc="-150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অজান্তে</a:t>
            </a:r>
            <a:r>
              <a:rPr lang="en-US" sz="2400" b="1" spc="-150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কম্পিউটারে প্রবেশ </a:t>
            </a:r>
            <a:r>
              <a:rPr lang="en-US" sz="2400" b="1" spc="-150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করে</a:t>
            </a:r>
            <a:r>
              <a:rPr lang="en-US" sz="2400" b="1" spc="-150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। </a:t>
            </a:r>
            <a:r>
              <a:rPr lang="en-US" sz="2400" b="1" spc="-150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কম্পিউটার</a:t>
            </a:r>
            <a:r>
              <a:rPr lang="en-US" sz="2400" b="1" spc="-150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400" b="1" spc="-150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ভাইরাস</a:t>
            </a:r>
            <a:r>
              <a:rPr lang="en-US" sz="2400" b="1" spc="-150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400" b="1" spc="-150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মানুষের</a:t>
            </a:r>
            <a:r>
              <a:rPr lang="en-US" sz="2400" b="1" spc="-150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400" b="1" spc="-150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তৈরি</a:t>
            </a:r>
            <a:r>
              <a:rPr lang="en-US" sz="2400" b="1" spc="-150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। </a:t>
            </a:r>
            <a:r>
              <a:rPr lang="en-US" sz="2400" b="1" spc="-150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এটির</a:t>
            </a:r>
            <a:r>
              <a:rPr lang="en-US" sz="2400" b="1" spc="-150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400" b="1" spc="-150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মাধ্যমে</a:t>
            </a:r>
            <a:r>
              <a:rPr lang="en-US" sz="2400" b="1" spc="-150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400" b="1" spc="-150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কম্পিউটারের</a:t>
            </a:r>
            <a:r>
              <a:rPr lang="en-US" sz="2400" b="1" spc="-150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400" b="1" spc="-150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ক্ষতি</a:t>
            </a:r>
            <a:r>
              <a:rPr lang="en-US" sz="2400" b="1" spc="-150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2400" b="1" spc="-150" dirty="0" err="1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হয়</a:t>
            </a:r>
            <a:r>
              <a:rPr lang="en-US" sz="2400" b="1" spc="-150" dirty="0">
                <a:solidFill>
                  <a:srgbClr val="00B0F0"/>
                </a:solidFill>
                <a:latin typeface="Mina" panose="02000503000000000000" pitchFamily="2" charset="0"/>
                <a:cs typeface="Mina" panose="02000503000000000000" pitchFamily="2" charset="0"/>
              </a:rPr>
              <a:t>।</a:t>
            </a:r>
            <a:endParaRPr lang="en-US" sz="24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2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3C62F11-D7EA-4EE2-90E9-AB1A12B27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1"/>
            <a:ext cx="12161838" cy="68580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23630" y="1523999"/>
            <a:ext cx="3526928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268" y="3200399"/>
            <a:ext cx="4812221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3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Non-Resident Virus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3890" y="3242603"/>
            <a:ext cx="460768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নিবাসী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Resident Virus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80630" y="2743199"/>
            <a:ext cx="2895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80630" y="2743199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8743230" y="2743199"/>
            <a:ext cx="0" cy="499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87094" y="2293440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76230" y="2743199"/>
            <a:ext cx="2667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88602" y="689519"/>
            <a:ext cx="4196983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এর প্রকারভেদ</a:t>
            </a:r>
          </a:p>
        </p:txBody>
      </p:sp>
    </p:spTree>
    <p:extLst>
      <p:ext uri="{BB962C8B-B14F-4D97-AF65-F5344CB8AC3E}">
        <p14:creationId xmlns:p14="http://schemas.microsoft.com/office/powerpoint/2010/main" val="33467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CD3953-72E1-4074-BE36-647453D59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1"/>
            <a:ext cx="12161838" cy="68580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18647" y="665732"/>
            <a:ext cx="652454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chemeClr val="accent2">
                    <a:lumMod val="75000"/>
                  </a:schemeClr>
                </a:solidFill>
                <a:latin typeface="Mina" panose="02000503000000000000" pitchFamily="2" charset="0"/>
                <a:cs typeface="Mina" panose="02000503000000000000" pitchFamily="2" charset="0"/>
              </a:rPr>
              <a:t>কম্পিউটার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3200" b="1" u="sng" dirty="0" err="1">
                <a:solidFill>
                  <a:schemeClr val="accent2">
                    <a:lumMod val="75000"/>
                  </a:schemeClr>
                </a:solidFill>
                <a:latin typeface="Mina" panose="02000503000000000000" pitchFamily="2" charset="0"/>
                <a:cs typeface="Mina" panose="02000503000000000000" pitchFamily="2" charset="0"/>
              </a:rPr>
              <a:t>ভাইরাসে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3200" b="1" u="sng" dirty="0" err="1">
                <a:solidFill>
                  <a:schemeClr val="accent2">
                    <a:lumMod val="75000"/>
                  </a:schemeClr>
                </a:solidFill>
                <a:latin typeface="Mina" panose="02000503000000000000" pitchFamily="2" charset="0"/>
                <a:cs typeface="Mina" panose="02000503000000000000" pitchFamily="2" charset="0"/>
              </a:rPr>
              <a:t>আক্রান্তের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latin typeface="Mina" panose="02000503000000000000" pitchFamily="2" charset="0"/>
                <a:cs typeface="Mina" panose="02000503000000000000" pitchFamily="2" charset="0"/>
              </a:rPr>
              <a:t> </a:t>
            </a:r>
            <a:r>
              <a:rPr lang="en-US" sz="3200" b="1" u="sng" dirty="0" err="1">
                <a:solidFill>
                  <a:schemeClr val="accent2">
                    <a:lumMod val="75000"/>
                  </a:schemeClr>
                </a:solidFill>
                <a:latin typeface="Mina" panose="02000503000000000000" pitchFamily="2" charset="0"/>
                <a:cs typeface="Mina" panose="02000503000000000000" pitchFamily="2" charset="0"/>
              </a:rPr>
              <a:t>লক্ষণ</a:t>
            </a:r>
            <a:endParaRPr lang="en-US" sz="3200" b="1" u="sng" dirty="0">
              <a:solidFill>
                <a:schemeClr val="accent2">
                  <a:lumMod val="75000"/>
                </a:schemeClr>
              </a:solidFill>
              <a:latin typeface="Mina" panose="02000503000000000000" pitchFamily="2" charset="0"/>
              <a:cs typeface="Mina" panose="020005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7919" y="4932512"/>
            <a:ext cx="234360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1551" y="5410200"/>
            <a:ext cx="29848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4BE91-737F-4218-B510-89A737CE9537}"/>
              </a:ext>
            </a:extLst>
          </p:cNvPr>
          <p:cNvSpPr txBox="1"/>
          <p:nvPr/>
        </p:nvSpPr>
        <p:spPr>
          <a:xfrm>
            <a:off x="905811" y="1400407"/>
            <a:ext cx="105017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as-IN" sz="2000" b="1" i="0" dirty="0">
                <a:solidFill>
                  <a:srgbClr val="00B050"/>
                </a:solidFill>
                <a:effectLst/>
                <a:latin typeface="Mina" panose="02000503000000000000" pitchFamily="2" charset="0"/>
                <a:cs typeface="Mina" panose="02000503000000000000" pitchFamily="2" charset="0"/>
              </a:rPr>
              <a:t>ডেস্কটপে যেকোনো আইকনে ক্লিক করলে যদি রেসপন্ড না করে তাহলে বুঝতে হবে ভাইরাস বা ম্যালওয়্যার পিসিতে ক্ষতি করতে শুরু করেছে।</a:t>
            </a:r>
            <a:endParaRPr lang="en-GB" sz="2000" b="1" i="0" dirty="0">
              <a:solidFill>
                <a:srgbClr val="00B050"/>
              </a:solidFill>
              <a:effectLst/>
              <a:latin typeface="Mina" panose="02000503000000000000" pitchFamily="2" charset="0"/>
              <a:cs typeface="Mina" panose="02000503000000000000" pitchFamily="2" charset="0"/>
            </a:endParaRPr>
          </a:p>
          <a:p>
            <a:pPr algn="l" rtl="0"/>
            <a:endParaRPr lang="en-GB" sz="2000" b="1" i="0" dirty="0">
              <a:solidFill>
                <a:srgbClr val="00B050"/>
              </a:solidFill>
              <a:effectLst/>
              <a:latin typeface="Mina" panose="02000503000000000000" pitchFamily="2" charset="0"/>
              <a:cs typeface="Mina" panose="02000503000000000000" pitchFamily="2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as-IN" sz="2000" b="1" i="0" dirty="0">
                <a:solidFill>
                  <a:srgbClr val="00B0F0"/>
                </a:solidFill>
                <a:effectLst/>
                <a:latin typeface="Mina" panose="02000503000000000000" pitchFamily="2" charset="0"/>
                <a:cs typeface="Mina" panose="02000503000000000000" pitchFamily="2" charset="0"/>
              </a:rPr>
              <a:t>সবচেয়ে সাধারন লক্ষণ হল, কম্পিউটার স্লো হয়ে যাওয়া। কোন অ্যাপ্লিকেশন চালানোর সময় যদি স্লো হয় তাহলে অবশ্যই আপনার পিসি ভাইরাস আক্রান্ত।</a:t>
            </a:r>
            <a:endParaRPr lang="en-GB" sz="2000" b="1" i="0" dirty="0">
              <a:solidFill>
                <a:srgbClr val="00B0F0"/>
              </a:solidFill>
              <a:effectLst/>
              <a:latin typeface="Mina" panose="02000503000000000000" pitchFamily="2" charset="0"/>
              <a:cs typeface="Mina" panose="02000503000000000000" pitchFamily="2" charset="0"/>
            </a:endParaRPr>
          </a:p>
          <a:p>
            <a:pPr algn="l" rtl="0"/>
            <a:endParaRPr lang="as-IN" sz="2000" b="1" i="0" dirty="0">
              <a:solidFill>
                <a:srgbClr val="00B0F0"/>
              </a:solidFill>
              <a:effectLst/>
              <a:latin typeface="Mina" panose="02000503000000000000" pitchFamily="2" charset="0"/>
              <a:cs typeface="Mina" panose="02000503000000000000" pitchFamily="2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as-IN" sz="2000" b="1" i="0" dirty="0">
                <a:solidFill>
                  <a:srgbClr val="00B050"/>
                </a:solidFill>
                <a:effectLst/>
                <a:latin typeface="Mina" panose="02000503000000000000" pitchFamily="2" charset="0"/>
                <a:cs typeface="Mina" panose="02000503000000000000" pitchFamily="2" charset="0"/>
              </a:rPr>
              <a:t>অনেক সময় কারণ ছাড়াই কম্পিউটার স্থির হয়ে যায়, যাকে আমরা হ্যাং হওয়া বলি এখানেও ভাইরাস দায়ী।</a:t>
            </a:r>
            <a:endParaRPr lang="en-GB" sz="2000" b="1" i="0" dirty="0">
              <a:solidFill>
                <a:srgbClr val="00B050"/>
              </a:solidFill>
              <a:effectLst/>
              <a:latin typeface="Mina" panose="02000503000000000000" pitchFamily="2" charset="0"/>
              <a:cs typeface="Mina" panose="02000503000000000000" pitchFamily="2" charset="0"/>
            </a:endParaRPr>
          </a:p>
          <a:p>
            <a:pPr algn="l" rtl="0"/>
            <a:endParaRPr lang="en-GB" sz="2000" b="1" i="0" dirty="0">
              <a:solidFill>
                <a:srgbClr val="00B050"/>
              </a:solidFill>
              <a:effectLst/>
              <a:latin typeface="Mina" panose="02000503000000000000" pitchFamily="2" charset="0"/>
              <a:cs typeface="Mina" panose="02000503000000000000" pitchFamily="2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as-IN" sz="2000" b="1" i="0" dirty="0">
                <a:solidFill>
                  <a:srgbClr val="00B0F0"/>
                </a:solidFill>
                <a:effectLst/>
                <a:latin typeface="Mina" panose="02000503000000000000" pitchFamily="2" charset="0"/>
                <a:cs typeface="Mina" panose="02000503000000000000" pitchFamily="2" charset="0"/>
              </a:rPr>
              <a:t>ইন্সটল করা অ্যান্টি-ভাইরাস যদি কাজ না করে তাহলে বুঝতে হবে ভাইরাস আক্রমন করেছে।</a:t>
            </a:r>
            <a:endParaRPr lang="en-GB" sz="2000" b="1" i="0" dirty="0">
              <a:solidFill>
                <a:srgbClr val="00B0F0"/>
              </a:solidFill>
              <a:effectLst/>
              <a:latin typeface="Mina" panose="02000503000000000000" pitchFamily="2" charset="0"/>
              <a:cs typeface="Mina" panose="02000503000000000000" pitchFamily="2" charset="0"/>
            </a:endParaRPr>
          </a:p>
          <a:p>
            <a:pPr algn="l" rtl="0"/>
            <a:endParaRPr lang="as-IN" sz="2000" b="1" i="0" dirty="0">
              <a:solidFill>
                <a:srgbClr val="00B0F0"/>
              </a:solidFill>
              <a:effectLst/>
              <a:latin typeface="Mina" panose="02000503000000000000" pitchFamily="2" charset="0"/>
              <a:cs typeface="Mina" panose="02000503000000000000" pitchFamily="2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as-IN" sz="2000" b="1" i="0" dirty="0">
                <a:solidFill>
                  <a:srgbClr val="00B050"/>
                </a:solidFill>
                <a:effectLst/>
                <a:latin typeface="Mina" panose="02000503000000000000" pitchFamily="2" charset="0"/>
                <a:cs typeface="Mina" panose="02000503000000000000" pitchFamily="2" charset="0"/>
              </a:rPr>
              <a:t>ব্রাউজারে বিভিন্ন পপ-আপ প্রদর্শনের কারণও ভাইরাস।</a:t>
            </a:r>
            <a:endParaRPr lang="en-GB" sz="2000" b="1" i="0" dirty="0">
              <a:solidFill>
                <a:srgbClr val="00B050"/>
              </a:solidFill>
              <a:effectLst/>
              <a:latin typeface="Mina" panose="02000503000000000000" pitchFamily="2" charset="0"/>
              <a:cs typeface="Mina" panose="02000503000000000000" pitchFamily="2" charset="0"/>
            </a:endParaRPr>
          </a:p>
          <a:p>
            <a:pPr algn="l" rtl="0"/>
            <a:endParaRPr lang="en-GB" sz="2000" b="1" i="0" dirty="0">
              <a:solidFill>
                <a:srgbClr val="00B050"/>
              </a:solidFill>
              <a:effectLst/>
              <a:latin typeface="Mina" panose="02000503000000000000" pitchFamily="2" charset="0"/>
              <a:cs typeface="Mina" panose="02000503000000000000" pitchFamily="2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as-IN" sz="2000" b="1" i="0" dirty="0">
                <a:solidFill>
                  <a:srgbClr val="00B0F0"/>
                </a:solidFill>
                <a:effectLst/>
                <a:latin typeface="Mina" panose="02000503000000000000" pitchFamily="2" charset="0"/>
                <a:cs typeface="Mina" panose="02000503000000000000" pitchFamily="2" charset="0"/>
              </a:rPr>
              <a:t>আবার কিছু কিছু ইমেইল আসে যেখানে দেখায় আপনি লটারি জিতেছেন। এর কারণ আপনার কম্পিউটার ভাইরাসে ভরে গেছে এবং হ্যাকাররা ম্যালওয়্যার পাঠাচ্ছে আপনার তথ্য বাগিয়ে নিতে।</a:t>
            </a:r>
          </a:p>
        </p:txBody>
      </p:sp>
    </p:spTree>
    <p:extLst>
      <p:ext uri="{BB962C8B-B14F-4D97-AF65-F5344CB8AC3E}">
        <p14:creationId xmlns:p14="http://schemas.microsoft.com/office/powerpoint/2010/main" val="27405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F54E40-694D-4D78-88C8-D04DCC2B5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61838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3110" y="620814"/>
            <a:ext cx="6311343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en-US" sz="4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4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44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7301" y="1241632"/>
            <a:ext cx="3733800" cy="410735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709230" y="1945659"/>
            <a:ext cx="2301598" cy="340333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15" y="1372748"/>
            <a:ext cx="2743200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78" y="3768777"/>
            <a:ext cx="2510446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16" y="3883086"/>
            <a:ext cx="2743200" cy="20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9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375</TotalTime>
  <Words>397</Words>
  <Application>Microsoft Office PowerPoint</Application>
  <PresentationFormat>Custom</PresentationFormat>
  <Paragraphs>82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Bangla</vt:lpstr>
      <vt:lpstr>Calibri</vt:lpstr>
      <vt:lpstr>Mina</vt:lpstr>
      <vt:lpstr>NikoshBAN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১. ইন্টারনেটে যারা হ্যাকিং করে তাদেরকে কি বলে?</vt:lpstr>
      <vt:lpstr>২. মেলিসিয়াস সফটওয়্যারকে সংক্ষেপে কী বলা হয়?</vt:lpstr>
      <vt:lpstr>৩. নিচের কোনটি এন্টিভাইরাস?</vt:lpstr>
      <vt:lpstr>৪. চেরনোবিল ভাইরাসের অপর নাম কী?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Lalbag RA School</dc:creator>
  <cp:lastModifiedBy>ABU ISHAQUE</cp:lastModifiedBy>
  <cp:revision>57</cp:revision>
  <dcterms:modified xsi:type="dcterms:W3CDTF">2021-08-04T10:27:34Z</dcterms:modified>
</cp:coreProperties>
</file>