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4" r:id="rId6"/>
    <p:sldId id="261" r:id="rId7"/>
    <p:sldId id="262" r:id="rId8"/>
    <p:sldId id="286" r:id="rId9"/>
    <p:sldId id="287" r:id="rId10"/>
    <p:sldId id="288" r:id="rId11"/>
    <p:sldId id="289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90" r:id="rId24"/>
    <p:sldId id="281" r:id="rId25"/>
    <p:sldId id="29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CC0099"/>
    <a:srgbClr val="FF00FF"/>
    <a:srgbClr val="D60093"/>
    <a:srgbClr val="FF3399"/>
    <a:srgbClr val="FF7C80"/>
    <a:srgbClr val="CC3300"/>
    <a:srgbClr val="00CC00"/>
    <a:srgbClr val="C6B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1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9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1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5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4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B369E7-EE15-4873-9538-598439383ED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EC997-A5E6-4C11-83DC-E430348D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9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solidFill>
            <a:srgbClr val="00B050"/>
          </a:solidFill>
          <a:ln w="19050">
            <a:solidFill>
              <a:schemeClr val="accent6"/>
            </a:solidFill>
            <a:prstDash val="dash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3"/>
            <a:stretch>
              <a:fillRect/>
            </a:stretch>
          </a:blipFill>
          <a:ln w="22225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D60093"/>
          </a:solidFill>
          <a:ln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5465" y="6257109"/>
            <a:ext cx="11821304" cy="389802"/>
            <a:chOff x="1008452" y="3873025"/>
            <a:chExt cx="11546831" cy="481584"/>
          </a:xfrm>
        </p:grpSpPr>
        <p:grpSp>
          <p:nvGrpSpPr>
            <p:cNvPr id="11" name="Group 10"/>
            <p:cNvGrpSpPr/>
            <p:nvPr/>
          </p:nvGrpSpPr>
          <p:grpSpPr>
            <a:xfrm>
              <a:off x="1008452" y="3873025"/>
              <a:ext cx="4047267" cy="481584"/>
              <a:chOff x="1008452" y="3873025"/>
              <a:chExt cx="4047267" cy="48158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452" y="3873025"/>
                <a:ext cx="2023872" cy="48158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1847" y="3873025"/>
                <a:ext cx="2023872" cy="481584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4962143" y="3873025"/>
              <a:ext cx="4047267" cy="481584"/>
              <a:chOff x="1008452" y="3873025"/>
              <a:chExt cx="4047267" cy="48158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452" y="3873025"/>
                <a:ext cx="2023872" cy="48158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1847" y="3873025"/>
                <a:ext cx="2023872" cy="481584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8508016" y="3873025"/>
              <a:ext cx="4047267" cy="481584"/>
              <a:chOff x="1008452" y="3873025"/>
              <a:chExt cx="4047267" cy="48158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452" y="3873025"/>
                <a:ext cx="2023872" cy="48158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1847" y="3873025"/>
                <a:ext cx="2023872" cy="4815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475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07/relationships/hdphoto" Target="../media/hdphoto12.wdp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7223" y="5773270"/>
            <a:ext cx="11792533" cy="860611"/>
            <a:chOff x="171405" y="3467100"/>
            <a:chExt cx="11859230" cy="1104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03"/>
            <a:stretch/>
          </p:blipFill>
          <p:spPr>
            <a:xfrm>
              <a:off x="171405" y="3467100"/>
              <a:ext cx="3288971" cy="11049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03"/>
            <a:stretch/>
          </p:blipFill>
          <p:spPr>
            <a:xfrm>
              <a:off x="3460376" y="3467100"/>
              <a:ext cx="3288971" cy="1104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03"/>
            <a:stretch/>
          </p:blipFill>
          <p:spPr>
            <a:xfrm>
              <a:off x="10038318" y="3467100"/>
              <a:ext cx="1992317" cy="1104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03"/>
            <a:stretch/>
          </p:blipFill>
          <p:spPr>
            <a:xfrm>
              <a:off x="6749347" y="3467100"/>
              <a:ext cx="3288971" cy="11049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92" y="241894"/>
            <a:ext cx="3378726" cy="21920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8" b="98844" l="9827" r="88439">
                        <a14:backgroundMark x1="13295" y1="87861" x2="17919" y2="90173"/>
                        <a14:backgroundMark x1="36416" y1="84393" x2="48555" y2="91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459080"/>
            <a:ext cx="778719" cy="7787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E8A57-D75E-4369-A0CB-BB2CDC2CE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18" y="1823641"/>
            <a:ext cx="5019461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3980328" y="468647"/>
            <a:ext cx="7602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6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E4873-6D81-4431-B968-23D7BF255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52" y="1380062"/>
            <a:ext cx="4981361" cy="380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F82E1-B44D-412D-8273-3E16941C3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76" y="1380062"/>
            <a:ext cx="6686057" cy="380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81A3F-E0C9-4163-BD17-E660A38352D3}"/>
              </a:ext>
            </a:extLst>
          </p:cNvPr>
          <p:cNvSpPr txBox="1"/>
          <p:nvPr/>
        </p:nvSpPr>
        <p:spPr>
          <a:xfrm>
            <a:off x="4908240" y="5432702"/>
            <a:ext cx="28409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 থেকে পাই।  </a:t>
            </a:r>
            <a:endParaRPr lang="en-US" sz="3692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5F070-A7BE-4824-9CCE-69FDDDAE1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4" y="1380063"/>
            <a:ext cx="5024117" cy="3785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06A64-C77E-4C81-A49D-8E00BE8CEA45}"/>
              </a:ext>
            </a:extLst>
          </p:cNvPr>
          <p:cNvSpPr txBox="1"/>
          <p:nvPr/>
        </p:nvSpPr>
        <p:spPr>
          <a:xfrm>
            <a:off x="3336802" y="553184"/>
            <a:ext cx="538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8353" y="5432702"/>
            <a:ext cx="646977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2689" y="5434497"/>
            <a:ext cx="29222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থেকে </a:t>
            </a:r>
            <a:r>
              <a:rPr lang="bn-IN" sz="3692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92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92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8627" y="5417572"/>
            <a:ext cx="633385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92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8117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910F0-471A-4944-B84F-C55071C5A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07" y="1100340"/>
            <a:ext cx="6750422" cy="4023520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98404D-0E7E-4E0B-805D-10CBE80264C4}"/>
              </a:ext>
            </a:extLst>
          </p:cNvPr>
          <p:cNvSpPr txBox="1"/>
          <p:nvPr/>
        </p:nvSpPr>
        <p:spPr>
          <a:xfrm>
            <a:off x="5151741" y="5318383"/>
            <a:ext cx="1422354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3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4103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5A4E8-63F3-4C7E-89B8-AA657C573F52}"/>
              </a:ext>
            </a:extLst>
          </p:cNvPr>
          <p:cNvSpPr txBox="1"/>
          <p:nvPr/>
        </p:nvSpPr>
        <p:spPr>
          <a:xfrm>
            <a:off x="3915811" y="5318383"/>
            <a:ext cx="3894214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3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কি খাবার খায়? </a:t>
            </a:r>
            <a:endParaRPr lang="en-US" sz="4103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B8EAE-5043-498C-AF43-2EF591CB2E2C}"/>
              </a:ext>
            </a:extLst>
          </p:cNvPr>
          <p:cNvSpPr txBox="1"/>
          <p:nvPr/>
        </p:nvSpPr>
        <p:spPr>
          <a:xfrm>
            <a:off x="4004624" y="5302663"/>
            <a:ext cx="4230851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3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খাবার খায় না।  </a:t>
            </a:r>
            <a:endParaRPr lang="en-US" sz="4103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50B57-0E38-4708-8C85-EA7C6EF4FD34}"/>
              </a:ext>
            </a:extLst>
          </p:cNvPr>
          <p:cNvSpPr txBox="1"/>
          <p:nvPr/>
        </p:nvSpPr>
        <p:spPr>
          <a:xfrm>
            <a:off x="2487707" y="5310523"/>
            <a:ext cx="726468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3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খাবার নিজেই তৈরি করে।  </a:t>
            </a:r>
            <a:endParaRPr lang="en-US" sz="4103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3124A-E9B7-4260-978E-20BB11735D44}"/>
              </a:ext>
            </a:extLst>
          </p:cNvPr>
          <p:cNvSpPr txBox="1"/>
          <p:nvPr/>
        </p:nvSpPr>
        <p:spPr>
          <a:xfrm>
            <a:off x="4368067" y="322827"/>
            <a:ext cx="3309690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3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দেখছো? </a:t>
            </a:r>
            <a:endParaRPr lang="en-US" sz="4103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21825"/>
          <a:stretch/>
        </p:blipFill>
        <p:spPr>
          <a:xfrm>
            <a:off x="174811" y="173423"/>
            <a:ext cx="820270" cy="765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21825"/>
          <a:stretch/>
        </p:blipFill>
        <p:spPr>
          <a:xfrm>
            <a:off x="11201398" y="173423"/>
            <a:ext cx="820270" cy="7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44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4" l="14286" r="89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2" r="9679"/>
          <a:stretch/>
        </p:blipFill>
        <p:spPr>
          <a:xfrm flipH="1">
            <a:off x="5251268" y="1388909"/>
            <a:ext cx="2050868" cy="19736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23754" y="3939042"/>
            <a:ext cx="10756887" cy="759339"/>
            <a:chOff x="2521540" y="3887174"/>
            <a:chExt cx="10549001" cy="759339"/>
          </a:xfrm>
        </p:grpSpPr>
        <p:sp>
          <p:nvSpPr>
            <p:cNvPr id="16" name="Rectangle 15"/>
            <p:cNvSpPr/>
            <p:nvPr/>
          </p:nvSpPr>
          <p:spPr>
            <a:xfrm>
              <a:off x="3397829" y="3934214"/>
              <a:ext cx="9672712" cy="640080"/>
            </a:xfrm>
            <a:prstGeom prst="rect">
              <a:avLst/>
            </a:prstGeom>
            <a:noFill/>
            <a:ln w="9525" cmpd="thickThin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6148" indent="-586148">
                <a:buFont typeface="Wingdings" panose="05000000000000000000" pitchFamily="2" charset="2"/>
                <a:buChar char="q"/>
              </a:pP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ঁচ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থাকার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21540" y="3887174"/>
              <a:ext cx="1002333" cy="759339"/>
              <a:chOff x="1270969" y="2372331"/>
              <a:chExt cx="1124923" cy="75933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624737" y="2372331"/>
                <a:ext cx="771155" cy="743508"/>
              </a:xfrm>
              <a:prstGeom prst="ellipse">
                <a:avLst/>
              </a:prstGeom>
              <a:ln>
                <a:solidFill>
                  <a:srgbClr val="CC00CC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 prst="convex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66119" r="962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54"/>
              <a:stretch/>
            </p:blipFill>
            <p:spPr>
              <a:xfrm rot="5400000">
                <a:off x="1457002" y="2192780"/>
                <a:ext cx="752857" cy="112492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8" b="23957"/>
          <a:stretch/>
        </p:blipFill>
        <p:spPr>
          <a:xfrm>
            <a:off x="9076686" y="4825140"/>
            <a:ext cx="2503955" cy="11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C496A3-4BC6-46C3-B7BD-93722AFF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39" y="1156448"/>
            <a:ext cx="5975785" cy="3750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BC339F-7A98-4A75-83EC-2CC014F27FCC}"/>
              </a:ext>
            </a:extLst>
          </p:cNvPr>
          <p:cNvSpPr txBox="1"/>
          <p:nvPr/>
        </p:nvSpPr>
        <p:spPr>
          <a:xfrm>
            <a:off x="1117796" y="5068553"/>
            <a:ext cx="993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যে জায়গায় জন্মে এবং প্রাণী যে বিশেষ জায়গায় বাস করে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9F218A-006C-43D9-8E14-EA7873AA26B0}"/>
              </a:ext>
            </a:extLst>
          </p:cNvPr>
          <p:cNvSpPr txBox="1"/>
          <p:nvPr/>
        </p:nvSpPr>
        <p:spPr>
          <a:xfrm>
            <a:off x="3581470" y="350160"/>
            <a:ext cx="490174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BB8A35-3D3B-4A77-BE8B-7D47F215F174}"/>
              </a:ext>
            </a:extLst>
          </p:cNvPr>
          <p:cNvSpPr txBox="1"/>
          <p:nvPr/>
        </p:nvSpPr>
        <p:spPr>
          <a:xfrm>
            <a:off x="4097914" y="350160"/>
            <a:ext cx="3473335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137E89-22F2-4A98-A59F-54468A5D86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58" y="1095328"/>
            <a:ext cx="4766571" cy="38118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68216" y="5068552"/>
            <a:ext cx="203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1A00E4-82BE-4106-BCC4-ED84B8F9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63" y="958852"/>
            <a:ext cx="3381786" cy="202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8B0C45-E072-492F-8832-80C69BFA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52" y="3249789"/>
            <a:ext cx="3333475" cy="223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9E32D-9C5B-473F-B0E3-7BD773A1F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12297"/>
          <a:stretch/>
        </p:blipFill>
        <p:spPr>
          <a:xfrm>
            <a:off x="7991297" y="958852"/>
            <a:ext cx="3389537" cy="2023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352D1B-A354-4638-AA49-BE3CBCEBA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27" y="3252737"/>
            <a:ext cx="3404225" cy="223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4D34A-CF4F-42BA-9CDC-95F8DE8B9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6" y="958852"/>
            <a:ext cx="3229599" cy="202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38BB0A-F53C-45AE-856D-D73EEDF5D319}"/>
              </a:ext>
            </a:extLst>
          </p:cNvPr>
          <p:cNvSpPr txBox="1"/>
          <p:nvPr/>
        </p:nvSpPr>
        <p:spPr>
          <a:xfrm>
            <a:off x="3125453" y="196101"/>
            <a:ext cx="601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লক্ষ্য কর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07032-51AF-4DD5-AAEA-1EF95CA85111}"/>
              </a:ext>
            </a:extLst>
          </p:cNvPr>
          <p:cNvSpPr txBox="1"/>
          <p:nvPr/>
        </p:nvSpPr>
        <p:spPr>
          <a:xfrm>
            <a:off x="992811" y="5654795"/>
            <a:ext cx="1062290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ঝড়,বৃষ্টি এবং বন্য প্রাণীর হাত থেকে রক্ষা পেতে আমাদের কী প্রয়োজন? </a:t>
            </a:r>
            <a:endParaRPr lang="en-US" sz="36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0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D19D8A-BD9B-4F1E-9949-DD538F73A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84" y="603462"/>
            <a:ext cx="3321423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400851-109B-459C-A049-FB10B6F96CF5}"/>
              </a:ext>
            </a:extLst>
          </p:cNvPr>
          <p:cNvSpPr txBox="1"/>
          <p:nvPr/>
        </p:nvSpPr>
        <p:spPr>
          <a:xfrm>
            <a:off x="5142825" y="3900380"/>
            <a:ext cx="2247009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আশ্রয়স্থল  </a:t>
            </a:r>
            <a:endParaRPr lang="en-US" sz="410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8027CF-D22A-49DC-8934-AF46A790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603462"/>
            <a:ext cx="3550024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AB34C2-269F-4D06-A769-6BC9B6676271}"/>
              </a:ext>
            </a:extLst>
          </p:cNvPr>
          <p:cNvSpPr txBox="1"/>
          <p:nvPr/>
        </p:nvSpPr>
        <p:spPr>
          <a:xfrm>
            <a:off x="631181" y="4637551"/>
            <a:ext cx="10753996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প্রাণীর আক্রমন এবং বিরূপ আবহাওয়া </a:t>
            </a:r>
            <a:r>
              <a:rPr lang="bn-IN" sz="4103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103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3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ঝড়-বাদল </a:t>
            </a:r>
            <a:r>
              <a:rPr lang="bn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রক্ষা পাওয়ার জন্য প্রাণীর আশ্রয়স্থল প্রয়োজন। </a:t>
            </a:r>
            <a:endParaRPr lang="en-US" sz="410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5EC3F-590A-4383-9608-4B6B3B68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9" y="603462"/>
            <a:ext cx="3711387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42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8" b="23957"/>
          <a:stretch/>
        </p:blipFill>
        <p:spPr>
          <a:xfrm>
            <a:off x="9076686" y="4825140"/>
            <a:ext cx="2503955" cy="117458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96692" y="1380394"/>
            <a:ext cx="7824741" cy="2538021"/>
            <a:chOff x="2192108" y="1882953"/>
            <a:chExt cx="7824741" cy="25380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6A8D00-5B37-4940-965A-018F52397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" r="-1655" b="13544"/>
            <a:stretch/>
          </p:blipFill>
          <p:spPr>
            <a:xfrm>
              <a:off x="2192108" y="1882953"/>
              <a:ext cx="7824741" cy="25380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26F841-CF02-470B-B56E-7D8864A51E1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885" y="1882953"/>
              <a:ext cx="0" cy="2538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26F841-CF02-470B-B56E-7D8864A51E17}"/>
                </a:ext>
              </a:extLst>
            </p:cNvPr>
            <p:cNvCxnSpPr>
              <a:cxnSpLocks/>
            </p:cNvCxnSpPr>
            <p:nvPr/>
          </p:nvCxnSpPr>
          <p:spPr>
            <a:xfrm>
              <a:off x="5944274" y="1882953"/>
              <a:ext cx="0" cy="2538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096776" y="4443325"/>
            <a:ext cx="7999121" cy="773407"/>
            <a:chOff x="1635275" y="3776110"/>
            <a:chExt cx="8465328" cy="773407"/>
          </a:xfrm>
        </p:grpSpPr>
        <p:sp>
          <p:nvSpPr>
            <p:cNvPr id="18" name="Rectangle 17"/>
            <p:cNvSpPr/>
            <p:nvPr/>
          </p:nvSpPr>
          <p:spPr>
            <a:xfrm>
              <a:off x="2532184" y="3821672"/>
              <a:ext cx="7568419" cy="640080"/>
            </a:xfrm>
            <a:prstGeom prst="rect">
              <a:avLst/>
            </a:prstGeom>
            <a:noFill/>
            <a:ln w="9525" cmpd="thickThin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9619" indent="-609619">
                <a:buFont typeface="Wingdings" panose="05000000000000000000" pitchFamily="2" charset="2"/>
                <a:buChar char="q"/>
              </a:pP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আবাসস্থল ও আশ্রয়স্থল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সংক্ষেপে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লেখ।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35275" y="3776110"/>
              <a:ext cx="1002333" cy="773407"/>
              <a:chOff x="1270969" y="2372331"/>
              <a:chExt cx="1124923" cy="77340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624737" y="2372331"/>
                <a:ext cx="771155" cy="743508"/>
              </a:xfrm>
              <a:prstGeom prst="ellipse">
                <a:avLst/>
              </a:prstGeom>
              <a:ln>
                <a:solidFill>
                  <a:srgbClr val="CC00CC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 prst="convex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66119" r="962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54"/>
              <a:stretch/>
            </p:blipFill>
            <p:spPr>
              <a:xfrm rot="5400000">
                <a:off x="1457002" y="2206848"/>
                <a:ext cx="752857" cy="11249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828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18178EA-074B-466C-AEDC-DED2D8E26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72" y="1458458"/>
            <a:ext cx="4393341" cy="3414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4F6678-5D0C-4819-B42E-D61752D05A75}"/>
              </a:ext>
            </a:extLst>
          </p:cNvPr>
          <p:cNvSpPr txBox="1"/>
          <p:nvPr/>
        </p:nvSpPr>
        <p:spPr>
          <a:xfrm>
            <a:off x="3964374" y="379540"/>
            <a:ext cx="4300768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14A79F-EDC5-4383-B301-9ADBF72D89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3" y="845642"/>
            <a:ext cx="5373077" cy="3991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0B10BD-EDF5-4086-9498-8EC8E2F0B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6" y="1293743"/>
            <a:ext cx="5695334" cy="3743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5D1CE9-C3DA-494D-A4D6-FFB9F2093845}"/>
              </a:ext>
            </a:extLst>
          </p:cNvPr>
          <p:cNvSpPr txBox="1"/>
          <p:nvPr/>
        </p:nvSpPr>
        <p:spPr>
          <a:xfrm>
            <a:off x="3325511" y="5255643"/>
            <a:ext cx="527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জীবের পানি প্রয়োজন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4118C2-ACCC-4A77-AC75-F1E26A1706F3}"/>
              </a:ext>
            </a:extLst>
          </p:cNvPr>
          <p:cNvSpPr txBox="1"/>
          <p:nvPr/>
        </p:nvSpPr>
        <p:spPr>
          <a:xfrm>
            <a:off x="1767713" y="5255643"/>
            <a:ext cx="819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তৈরিতে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 ।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5D1CE9-C3DA-494D-A4D6-FFB9F2093845}"/>
              </a:ext>
            </a:extLst>
          </p:cNvPr>
          <p:cNvSpPr txBox="1"/>
          <p:nvPr/>
        </p:nvSpPr>
        <p:spPr>
          <a:xfrm>
            <a:off x="1864522" y="5265267"/>
            <a:ext cx="819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পরিপাকের জন্য জীবের পানি প্রয়োজন।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4118C2-ACCC-4A77-AC75-F1E26A1706F3}"/>
              </a:ext>
            </a:extLst>
          </p:cNvPr>
          <p:cNvSpPr txBox="1"/>
          <p:nvPr/>
        </p:nvSpPr>
        <p:spPr>
          <a:xfrm>
            <a:off x="3736652" y="5255642"/>
            <a:ext cx="48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পানি প্রয়োজন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27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19" grpId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BF5A0C-84AA-43EE-AC92-F64563A7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2" y="1220789"/>
            <a:ext cx="3672026" cy="2959103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C5CE16-CD06-4F1E-A7DD-E9D86C4D2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02" y="1220789"/>
            <a:ext cx="3628290" cy="2980074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4229002" y="288844"/>
            <a:ext cx="383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4613650" y="4758779"/>
            <a:ext cx="306307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 বাস করে। </a:t>
            </a:r>
            <a:endParaRPr lang="en-US" sz="384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2429770" y="4758779"/>
            <a:ext cx="75414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</a:t>
            </a:r>
            <a:r>
              <a:rPr lang="en-US" sz="384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 করে</a:t>
            </a:r>
            <a:r>
              <a:rPr lang="en-US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4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1B6029-9BC7-4EC2-B217-0E7FFF2ED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86" y="1220790"/>
            <a:ext cx="3725185" cy="2980073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55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5DDF07-4B46-4A12-9C35-70F01C290054}"/>
              </a:ext>
            </a:extLst>
          </p:cNvPr>
          <p:cNvSpPr txBox="1"/>
          <p:nvPr/>
        </p:nvSpPr>
        <p:spPr>
          <a:xfrm>
            <a:off x="3261015" y="714177"/>
            <a:ext cx="582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থেকে আমরা কী পা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DFFD88-0FC5-4D9D-80F3-8C16DD0C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88" y="1689406"/>
            <a:ext cx="5562507" cy="395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Curved Down 22">
            <a:extLst>
              <a:ext uri="{FF2B5EF4-FFF2-40B4-BE49-F238E27FC236}">
                <a16:creationId xmlns:a16="http://schemas.microsoft.com/office/drawing/2014/main" id="{2AE6CDD9-866C-4702-B004-E04B84EA2AB6}"/>
              </a:ext>
            </a:extLst>
          </p:cNvPr>
          <p:cNvSpPr/>
          <p:nvPr/>
        </p:nvSpPr>
        <p:spPr>
          <a:xfrm rot="3396319">
            <a:off x="6900850" y="3194511"/>
            <a:ext cx="1075018" cy="325097"/>
          </a:xfrm>
          <a:prstGeom prst="curvedDownArrow">
            <a:avLst>
              <a:gd name="adj1" fmla="val 25000"/>
              <a:gd name="adj2" fmla="val 38725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>
              <a:solidFill>
                <a:schemeClr val="tx1"/>
              </a:solidFill>
            </a:endParaRPr>
          </a:p>
        </p:txBody>
      </p:sp>
      <p:sp>
        <p:nvSpPr>
          <p:cNvPr id="17" name="Arrow: Curved Down 23">
            <a:extLst>
              <a:ext uri="{FF2B5EF4-FFF2-40B4-BE49-F238E27FC236}">
                <a16:creationId xmlns:a16="http://schemas.microsoft.com/office/drawing/2014/main" id="{9F0EC659-B12D-422C-97E3-E0FEFAB656FA}"/>
              </a:ext>
            </a:extLst>
          </p:cNvPr>
          <p:cNvSpPr/>
          <p:nvPr/>
        </p:nvSpPr>
        <p:spPr>
          <a:xfrm rot="15155469">
            <a:off x="5954153" y="3785709"/>
            <a:ext cx="1075018" cy="325097"/>
          </a:xfrm>
          <a:prstGeom prst="curvedDownArrow">
            <a:avLst>
              <a:gd name="adj1" fmla="val 25000"/>
              <a:gd name="adj2" fmla="val 38725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>
              <a:solidFill>
                <a:schemeClr val="tx1"/>
              </a:solidFill>
            </a:endParaRPr>
          </a:p>
        </p:txBody>
      </p:sp>
      <p:sp>
        <p:nvSpPr>
          <p:cNvPr id="18" name="Arrow: Curved Up 24">
            <a:extLst>
              <a:ext uri="{FF2B5EF4-FFF2-40B4-BE49-F238E27FC236}">
                <a16:creationId xmlns:a16="http://schemas.microsoft.com/office/drawing/2014/main" id="{F1C3F0AA-FA93-434D-AB93-2D7C848852CF}"/>
              </a:ext>
            </a:extLst>
          </p:cNvPr>
          <p:cNvSpPr/>
          <p:nvPr/>
        </p:nvSpPr>
        <p:spPr>
          <a:xfrm rot="17976113">
            <a:off x="5306254" y="3718364"/>
            <a:ext cx="1262988" cy="35385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>
              <a:solidFill>
                <a:schemeClr val="tx1"/>
              </a:solidFill>
            </a:endParaRPr>
          </a:p>
        </p:txBody>
      </p:sp>
      <p:sp>
        <p:nvSpPr>
          <p:cNvPr id="19" name="Arrow: Curved Up 25">
            <a:extLst>
              <a:ext uri="{FF2B5EF4-FFF2-40B4-BE49-F238E27FC236}">
                <a16:creationId xmlns:a16="http://schemas.microsoft.com/office/drawing/2014/main" id="{E094A8EC-2172-44BF-A71E-88729538AD30}"/>
              </a:ext>
            </a:extLst>
          </p:cNvPr>
          <p:cNvSpPr/>
          <p:nvPr/>
        </p:nvSpPr>
        <p:spPr>
          <a:xfrm rot="2882551">
            <a:off x="3912151" y="3718364"/>
            <a:ext cx="1262988" cy="35385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6501347" y="858922"/>
            <a:ext cx="396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6023" y="1958146"/>
            <a:ext cx="6274068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জ্যোৎস্না আক্তার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কালমেঘা সরকারি প্রাথমিক বিদ্যালয়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সখিপুর, টাংগাইল।</a:t>
            </a:r>
          </a:p>
          <a:p>
            <a:pPr algn="ctr"/>
            <a:r>
              <a:rPr lang="en-US" sz="28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jusnaakterpt@gmail.com</a:t>
            </a: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5588" y="1524362"/>
            <a:ext cx="4386125" cy="3256647"/>
            <a:chOff x="462057" y="1274128"/>
            <a:chExt cx="4954760" cy="3781197"/>
          </a:xfrm>
        </p:grpSpPr>
        <p:sp>
          <p:nvSpPr>
            <p:cNvPr id="8" name="Rounded Rectangle 7"/>
            <p:cNvSpPr/>
            <p:nvPr/>
          </p:nvSpPr>
          <p:spPr>
            <a:xfrm rot="18910976">
              <a:off x="462057" y="2899463"/>
              <a:ext cx="4736961" cy="344830"/>
            </a:xfrm>
            <a:prstGeom prst="roundRect">
              <a:avLst>
                <a:gd name="adj" fmla="val 50000"/>
              </a:avLst>
            </a:prstGeom>
            <a:gradFill>
              <a:gsLst>
                <a:gs pos="57000">
                  <a:srgbClr val="CC0099"/>
                </a:gs>
                <a:gs pos="75000">
                  <a:schemeClr val="accent6">
                    <a:lumMod val="89000"/>
                  </a:schemeClr>
                </a:gs>
                <a:gs pos="100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8910976" flipV="1">
              <a:off x="757557" y="3157481"/>
              <a:ext cx="4659260" cy="3024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6000">
                  <a:srgbClr val="00B0F0"/>
                </a:gs>
                <a:gs pos="68000">
                  <a:schemeClr val="accent6">
                    <a:lumMod val="89000"/>
                  </a:schemeClr>
                </a:gs>
                <a:gs pos="100000">
                  <a:schemeClr val="accent6">
                    <a:lumMod val="75000"/>
                  </a:schemeClr>
                </a:gs>
                <a:gs pos="70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88718" y="1302436"/>
              <a:ext cx="3448595" cy="3752889"/>
              <a:chOff x="4686072" y="924130"/>
              <a:chExt cx="2393384" cy="254297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0065" y="1466526"/>
                <a:ext cx="1564845" cy="1543959"/>
              </a:xfrm>
              <a:prstGeom prst="ellipse">
                <a:avLst/>
              </a:prstGeom>
              <a:ln w="0" cap="rnd">
                <a:solidFill>
                  <a:srgbClr val="00B05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209" b="100000" l="0" r="100000">
                            <a14:foregroundMark x1="27841" y1="20856" x2="31250" y2="197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33225">
                <a:off x="4686072" y="924130"/>
                <a:ext cx="2393384" cy="254297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179" y="1274128"/>
              <a:ext cx="1021371" cy="1021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41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6116D3-2273-4E83-964F-BE4F88A28B0F}"/>
              </a:ext>
            </a:extLst>
          </p:cNvPr>
          <p:cNvSpPr txBox="1"/>
          <p:nvPr/>
        </p:nvSpPr>
        <p:spPr>
          <a:xfrm>
            <a:off x="499781" y="544745"/>
            <a:ext cx="5326332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থেকে কী গ্রহণ করে এবং কী ত্যাগ করে?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F5FD44-2299-4BE3-BE50-50547E033935}"/>
              </a:ext>
            </a:extLst>
          </p:cNvPr>
          <p:cNvGrpSpPr/>
          <p:nvPr/>
        </p:nvGrpSpPr>
        <p:grpSpPr>
          <a:xfrm>
            <a:off x="6080770" y="821578"/>
            <a:ext cx="5326332" cy="5663154"/>
            <a:chOff x="2426486" y="842768"/>
            <a:chExt cx="5199082" cy="56026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9B68D7-8BD9-47CB-8B18-FA8D2AA5C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323" y="859227"/>
              <a:ext cx="4387245" cy="556974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4F58E4-D823-4784-9AB5-9DEAD85088C9}"/>
                </a:ext>
              </a:extLst>
            </p:cNvPr>
            <p:cNvSpPr/>
            <p:nvPr/>
          </p:nvSpPr>
          <p:spPr>
            <a:xfrm rot="1244476">
              <a:off x="2584773" y="1685680"/>
              <a:ext cx="2369174" cy="892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D6AD6B-DDC9-4A4B-9619-BF65B0179FEF}"/>
                </a:ext>
              </a:extLst>
            </p:cNvPr>
            <p:cNvSpPr/>
            <p:nvPr/>
          </p:nvSpPr>
          <p:spPr>
            <a:xfrm>
              <a:off x="4928954" y="842768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76F62B-EB20-4DEE-97FF-40A2FB9CF6B4}"/>
                </a:ext>
              </a:extLst>
            </p:cNvPr>
            <p:cNvSpPr/>
            <p:nvPr/>
          </p:nvSpPr>
          <p:spPr>
            <a:xfrm>
              <a:off x="2426486" y="3152924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61BCB6-723B-42AB-90B7-3FE13402FB08}"/>
                </a:ext>
              </a:extLst>
            </p:cNvPr>
            <p:cNvSpPr/>
            <p:nvPr/>
          </p:nvSpPr>
          <p:spPr>
            <a:xfrm>
              <a:off x="2893687" y="5678078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122DDC-BEEC-434D-B2E1-A0744989C89F}"/>
                </a:ext>
              </a:extLst>
            </p:cNvPr>
            <p:cNvSpPr/>
            <p:nvPr/>
          </p:nvSpPr>
          <p:spPr>
            <a:xfrm rot="1756886">
              <a:off x="3046706" y="893819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00F1F0F-E770-440F-BC9F-A49E480E7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57" y="196418"/>
            <a:ext cx="1388386" cy="13883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E4DA0A-D908-4907-AD2A-DB8FFF6CB3C3}"/>
              </a:ext>
            </a:extLst>
          </p:cNvPr>
          <p:cNvSpPr txBox="1"/>
          <p:nvPr/>
        </p:nvSpPr>
        <p:spPr>
          <a:xfrm>
            <a:off x="4039150" y="2306842"/>
            <a:ext cx="2997516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</a:t>
            </a:r>
            <a:endParaRPr lang="en-US" sz="36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9D332-BF9E-4878-887C-90EFD7C9C9DA}"/>
              </a:ext>
            </a:extLst>
          </p:cNvPr>
          <p:cNvSpPr txBox="1"/>
          <p:nvPr/>
        </p:nvSpPr>
        <p:spPr>
          <a:xfrm>
            <a:off x="8423926" y="433126"/>
            <a:ext cx="2240630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</a:t>
            </a:r>
            <a:endParaRPr lang="en-US" sz="36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9C71C-1565-4D41-B59C-1C2D0BAC4FC7}"/>
              </a:ext>
            </a:extLst>
          </p:cNvPr>
          <p:cNvSpPr txBox="1"/>
          <p:nvPr/>
        </p:nvSpPr>
        <p:spPr>
          <a:xfrm>
            <a:off x="8114142" y="5688335"/>
            <a:ext cx="95793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6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Down 16">
            <a:extLst>
              <a:ext uri="{FF2B5EF4-FFF2-40B4-BE49-F238E27FC236}">
                <a16:creationId xmlns:a16="http://schemas.microsoft.com/office/drawing/2014/main" id="{39B9B7D8-F22D-4113-8C93-B52781497816}"/>
              </a:ext>
            </a:extLst>
          </p:cNvPr>
          <p:cNvSpPr/>
          <p:nvPr/>
        </p:nvSpPr>
        <p:spPr>
          <a:xfrm rot="18905365">
            <a:off x="8084788" y="1453918"/>
            <a:ext cx="455345" cy="810422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Arrow: Down 17">
            <a:extLst>
              <a:ext uri="{FF2B5EF4-FFF2-40B4-BE49-F238E27FC236}">
                <a16:creationId xmlns:a16="http://schemas.microsoft.com/office/drawing/2014/main" id="{2D0C0329-7B8B-44A2-A803-2D35DF688D5B}"/>
              </a:ext>
            </a:extLst>
          </p:cNvPr>
          <p:cNvSpPr/>
          <p:nvPr/>
        </p:nvSpPr>
        <p:spPr>
          <a:xfrm rot="18895490">
            <a:off x="8434961" y="1121929"/>
            <a:ext cx="455345" cy="810422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356128-F319-4191-8D34-957F9FF5917B}"/>
              </a:ext>
            </a:extLst>
          </p:cNvPr>
          <p:cNvCxnSpPr>
            <a:cxnSpLocks/>
          </p:cNvCxnSpPr>
          <p:nvPr/>
        </p:nvCxnSpPr>
        <p:spPr>
          <a:xfrm>
            <a:off x="7255520" y="2525236"/>
            <a:ext cx="9594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519734-F3D9-4781-8A3F-2469B8E8EA3C}"/>
              </a:ext>
            </a:extLst>
          </p:cNvPr>
          <p:cNvCxnSpPr>
            <a:cxnSpLocks/>
          </p:cNvCxnSpPr>
          <p:nvPr/>
        </p:nvCxnSpPr>
        <p:spPr>
          <a:xfrm>
            <a:off x="7058276" y="2648808"/>
            <a:ext cx="11566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998E49-0AE2-4886-8AA5-07BE39A9E7AB}"/>
              </a:ext>
            </a:extLst>
          </p:cNvPr>
          <p:cNvCxnSpPr>
            <a:cxnSpLocks/>
          </p:cNvCxnSpPr>
          <p:nvPr/>
        </p:nvCxnSpPr>
        <p:spPr>
          <a:xfrm>
            <a:off x="7211398" y="2785276"/>
            <a:ext cx="10035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8">
            <a:extLst>
              <a:ext uri="{FF2B5EF4-FFF2-40B4-BE49-F238E27FC236}">
                <a16:creationId xmlns:a16="http://schemas.microsoft.com/office/drawing/2014/main" id="{479042B3-A8F0-4B70-B865-889424B48C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79155" y="5614293"/>
            <a:ext cx="855957" cy="699075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7D6074-87D5-4D13-B145-E30A6FE366F5}"/>
              </a:ext>
            </a:extLst>
          </p:cNvPr>
          <p:cNvSpPr txBox="1"/>
          <p:nvPr/>
        </p:nvSpPr>
        <p:spPr>
          <a:xfrm>
            <a:off x="10079761" y="981974"/>
            <a:ext cx="1824836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 </a:t>
            </a:r>
            <a:endParaRPr lang="en-US" sz="36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Up 38">
            <a:extLst>
              <a:ext uri="{FF2B5EF4-FFF2-40B4-BE49-F238E27FC236}">
                <a16:creationId xmlns:a16="http://schemas.microsoft.com/office/drawing/2014/main" id="{80BD569F-02D1-46D0-8EAA-E6FBF6CA6623}"/>
              </a:ext>
            </a:extLst>
          </p:cNvPr>
          <p:cNvSpPr/>
          <p:nvPr/>
        </p:nvSpPr>
        <p:spPr>
          <a:xfrm rot="1634739">
            <a:off x="10928475" y="1572529"/>
            <a:ext cx="137104" cy="787028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Arrow: Up 39">
            <a:extLst>
              <a:ext uri="{FF2B5EF4-FFF2-40B4-BE49-F238E27FC236}">
                <a16:creationId xmlns:a16="http://schemas.microsoft.com/office/drawing/2014/main" id="{7049C5EE-628F-4D47-BE2B-2C8E1AE7B1AA}"/>
              </a:ext>
            </a:extLst>
          </p:cNvPr>
          <p:cNvSpPr/>
          <p:nvPr/>
        </p:nvSpPr>
        <p:spPr>
          <a:xfrm rot="1711196">
            <a:off x="11078546" y="1660430"/>
            <a:ext cx="149753" cy="787028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6ABE46-4D99-4B52-8B3D-E168790A3B29}"/>
              </a:ext>
            </a:extLst>
          </p:cNvPr>
          <p:cNvSpPr txBox="1"/>
          <p:nvPr/>
        </p:nvSpPr>
        <p:spPr>
          <a:xfrm>
            <a:off x="676737" y="4361484"/>
            <a:ext cx="6473462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খাবার নিজেই তৈরি করে। 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262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1413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24">
                        <a14:foregroundMark x1="14118" y1="66438" x2="18824" y2="80822"/>
                        <a14:foregroundMark x1="94902" y1="71233" x2="83922" y2="79452"/>
                        <a14:foregroundMark x1="23529" y1="84932" x2="28235" y2="86986"/>
                        <a14:foregroundMark x1="10980" y1="12329" x2="18824" y2="21233"/>
                        <a14:foregroundMark x1="44706" y1="86301" x2="47843" y2="85616"/>
                        <a14:foregroundMark x1="76078" y1="82877" x2="80784" y2="78767"/>
                        <a14:foregroundMark x1="19608" y1="52740" x2="19216" y2="52740"/>
                        <a14:foregroundMark x1="29020" y1="38356" x2="25098" y2="47260"/>
                        <a14:foregroundMark x1="94118" y1="58904" x2="97255" y2="70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63" y="5131845"/>
            <a:ext cx="1759027" cy="1315531"/>
          </a:xfrm>
          <a:prstGeom prst="rect">
            <a:avLst/>
          </a:prstGeom>
        </p:spPr>
      </p:pic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CAB0EC41-5B76-47C9-8D60-58390F412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42460"/>
              </p:ext>
            </p:extLst>
          </p:nvPr>
        </p:nvGraphicFramePr>
        <p:xfrm>
          <a:off x="817039" y="2156924"/>
          <a:ext cx="10547766" cy="392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73883">
                  <a:extLst>
                    <a:ext uri="{9D8B030D-6E8A-4147-A177-3AD203B41FA5}">
                      <a16:colId xmlns:a16="http://schemas.microsoft.com/office/drawing/2014/main" val="4045030431"/>
                    </a:ext>
                  </a:extLst>
                </a:gridCol>
                <a:gridCol w="5273883">
                  <a:extLst>
                    <a:ext uri="{9D8B030D-6E8A-4147-A177-3AD203B41FA5}">
                      <a16:colId xmlns:a16="http://schemas.microsoft.com/office/drawing/2014/main" val="777918004"/>
                    </a:ext>
                  </a:extLst>
                </a:gridCol>
              </a:tblGrid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ৈরির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শীল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33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79150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3618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iv)ক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র্বন</a:t>
                      </a:r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অক্সাইড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44998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 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v) প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6011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8715477-71C4-4B42-ACBC-1F8B3B18BF4D}"/>
              </a:ext>
            </a:extLst>
          </p:cNvPr>
          <p:cNvSpPr txBox="1"/>
          <p:nvPr/>
        </p:nvSpPr>
        <p:spPr>
          <a:xfrm>
            <a:off x="708793" y="1299908"/>
            <a:ext cx="105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48" indent="-586148">
              <a:buFont typeface="Wingdings" panose="05000000000000000000" pitchFamily="2" charset="2"/>
              <a:buChar char="q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বাক্যাং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5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EC037E5-33BA-4B45-B942-77246BB3F9C6}"/>
              </a:ext>
            </a:extLst>
          </p:cNvPr>
          <p:cNvSpPr txBox="1"/>
          <p:nvPr/>
        </p:nvSpPr>
        <p:spPr>
          <a:xfrm>
            <a:off x="1178672" y="625902"/>
            <a:ext cx="9889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বাক্যাং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িলিয়ে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F6F872-86FF-4840-A598-C96F5AF204A9}"/>
              </a:ext>
            </a:extLst>
          </p:cNvPr>
          <p:cNvSpPr txBox="1"/>
          <p:nvPr/>
        </p:nvSpPr>
        <p:spPr>
          <a:xfrm>
            <a:off x="1346522" y="1688296"/>
            <a:ext cx="9971229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খাদ্য তৈরির সময় কার্বন ডাই অক্সাইড গ্রহন করে। </a:t>
            </a:r>
            <a:endParaRPr lang="en-US" sz="410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A8981F-DA74-492D-91D2-40FFAD6915E3}"/>
              </a:ext>
            </a:extLst>
          </p:cNvPr>
          <p:cNvSpPr txBox="1"/>
          <p:nvPr/>
        </p:nvSpPr>
        <p:spPr>
          <a:xfrm>
            <a:off x="1346522" y="2580493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9B9665-8EC1-49E4-B275-3BD3B4EFD83C}"/>
              </a:ext>
            </a:extLst>
          </p:cNvPr>
          <p:cNvSpPr txBox="1"/>
          <p:nvPr/>
        </p:nvSpPr>
        <p:spPr>
          <a:xfrm>
            <a:off x="1346522" y="3373690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প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646D7-58FC-4CAA-B4E2-145595BFCF18}"/>
              </a:ext>
            </a:extLst>
          </p:cNvPr>
          <p:cNvSpPr txBox="1"/>
          <p:nvPr/>
        </p:nvSpPr>
        <p:spPr>
          <a:xfrm>
            <a:off x="1346522" y="4276480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্ভ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7BAD0-C8BD-42A8-85B1-7CE46995BDB5}"/>
              </a:ext>
            </a:extLst>
          </p:cNvPr>
          <p:cNvSpPr txBox="1"/>
          <p:nvPr/>
        </p:nvSpPr>
        <p:spPr>
          <a:xfrm>
            <a:off x="1346522" y="5083745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057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66AA2-8A5F-4482-AA53-97EA6D6A1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/>
          <a:stretch/>
        </p:blipFill>
        <p:spPr>
          <a:xfrm>
            <a:off x="1842873" y="1201536"/>
            <a:ext cx="4121835" cy="4936691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E8823-032C-4876-8483-52D4AD108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84" y="1201537"/>
            <a:ext cx="4121835" cy="4936690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851BD-F0F4-4248-B400-514255E794B1}"/>
              </a:ext>
            </a:extLst>
          </p:cNvPr>
          <p:cNvSpPr txBox="1"/>
          <p:nvPr/>
        </p:nvSpPr>
        <p:spPr>
          <a:xfrm>
            <a:off x="1547445" y="379338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২ ও ৩ নং পৃষ্ঠা বের কর এবং নিরবে পড়।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9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96" b="83691" l="11111" r="91667">
                        <a14:foregroundMark x1="40278" y1="44635" x2="45370" y2="46781"/>
                        <a14:foregroundMark x1="62963" y1="45923" x2="67130" y2="43777"/>
                        <a14:foregroundMark x1="55093" y1="63090" x2="56019" y2="6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16675" r="16884" b="22734"/>
          <a:stretch/>
        </p:blipFill>
        <p:spPr>
          <a:xfrm>
            <a:off x="10620227" y="5013526"/>
            <a:ext cx="1272990" cy="13447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9D8AA3-7BDF-4169-95D2-7D0B9B2C12AA}"/>
              </a:ext>
            </a:extLst>
          </p:cNvPr>
          <p:cNvSpPr txBox="1"/>
          <p:nvPr/>
        </p:nvSpPr>
        <p:spPr>
          <a:xfrm>
            <a:off x="2509432" y="1470573"/>
            <a:ext cx="840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১।বেঁচে থাকার জন্য মানুষ প্রয়োজনীয় শক্তি কোথা থেকে পায়?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658DB0-C9A7-4FFD-964E-77BEDBB73935}"/>
              </a:ext>
            </a:extLst>
          </p:cNvPr>
          <p:cNvSpPr txBox="1"/>
          <p:nvPr/>
        </p:nvSpPr>
        <p:spPr>
          <a:xfrm>
            <a:off x="2612133" y="2988740"/>
            <a:ext cx="519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পাখি আশ্রয় নেয়-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7E8D85-9449-4664-B8FC-A0BB740A9E7C}"/>
              </a:ext>
            </a:extLst>
          </p:cNvPr>
          <p:cNvSpPr txBox="1"/>
          <p:nvPr/>
        </p:nvSpPr>
        <p:spPr>
          <a:xfrm>
            <a:off x="2703360" y="4578141"/>
            <a:ext cx="834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খাদ্য তৈরির সময় বাতাসে কী ত্যাগ কর।  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7F2158-F0A5-4C86-9BAD-B48FC12646FB}"/>
              </a:ext>
            </a:extLst>
          </p:cNvPr>
          <p:cNvSpPr txBox="1"/>
          <p:nvPr/>
        </p:nvSpPr>
        <p:spPr>
          <a:xfrm>
            <a:off x="3130649" y="1931419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মাটি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F736A0-87E9-40BC-82F5-7FF5DDBD4CD1}"/>
              </a:ext>
            </a:extLst>
          </p:cNvPr>
          <p:cNvSpPr txBox="1"/>
          <p:nvPr/>
        </p:nvSpPr>
        <p:spPr>
          <a:xfrm>
            <a:off x="3130649" y="2441766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আলো 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D2BDAE-3256-467B-B025-4F1CAD970599}"/>
              </a:ext>
            </a:extLst>
          </p:cNvPr>
          <p:cNvSpPr txBox="1"/>
          <p:nvPr/>
        </p:nvSpPr>
        <p:spPr>
          <a:xfrm>
            <a:off x="5785896" y="2354480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খাদ্য 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CE01DF-71D8-4190-9202-0DE60C9F9686}"/>
              </a:ext>
            </a:extLst>
          </p:cNvPr>
          <p:cNvSpPr txBox="1"/>
          <p:nvPr/>
        </p:nvSpPr>
        <p:spPr>
          <a:xfrm>
            <a:off x="5803426" y="1841952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পানি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6C1899-9DEC-4E09-8AB6-C1757D7BDCAA}"/>
              </a:ext>
            </a:extLst>
          </p:cNvPr>
          <p:cNvSpPr txBox="1"/>
          <p:nvPr/>
        </p:nvSpPr>
        <p:spPr>
          <a:xfrm>
            <a:off x="5944367" y="3474375"/>
            <a:ext cx="223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আকাশে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0241E1-7FCD-4D07-B82B-C7B68D3D4E92}"/>
              </a:ext>
            </a:extLst>
          </p:cNvPr>
          <p:cNvSpPr txBox="1"/>
          <p:nvPr/>
        </p:nvSpPr>
        <p:spPr>
          <a:xfrm>
            <a:off x="3130650" y="3942987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গাছের ডালে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0030D2-9888-4EB1-9963-9746F15353A3}"/>
              </a:ext>
            </a:extLst>
          </p:cNvPr>
          <p:cNvSpPr txBox="1"/>
          <p:nvPr/>
        </p:nvSpPr>
        <p:spPr>
          <a:xfrm>
            <a:off x="3200510" y="3413502"/>
            <a:ext cx="223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পানিতে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191609-178A-4DB4-8C56-93FC50165B8F}"/>
              </a:ext>
            </a:extLst>
          </p:cNvPr>
          <p:cNvSpPr txBox="1"/>
          <p:nvPr/>
        </p:nvSpPr>
        <p:spPr>
          <a:xfrm>
            <a:off x="5940217" y="3941422"/>
            <a:ext cx="18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মাটিতে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92324D-13BF-4698-B2DB-05F5493A92B2}"/>
              </a:ext>
            </a:extLst>
          </p:cNvPr>
          <p:cNvSpPr txBox="1"/>
          <p:nvPr/>
        </p:nvSpPr>
        <p:spPr>
          <a:xfrm>
            <a:off x="3225101" y="5084029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(ক)সূর্যের আলো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8C2F90-5EAD-4ACC-8A06-25D482BF02F4}"/>
              </a:ext>
            </a:extLst>
          </p:cNvPr>
          <p:cNvSpPr txBox="1"/>
          <p:nvPr/>
        </p:nvSpPr>
        <p:spPr>
          <a:xfrm>
            <a:off x="3225101" y="5684173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অক্সিজেন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356906-EFA2-4F5D-AF02-837E7B648BDC}"/>
              </a:ext>
            </a:extLst>
          </p:cNvPr>
          <p:cNvSpPr txBox="1"/>
          <p:nvPr/>
        </p:nvSpPr>
        <p:spPr>
          <a:xfrm>
            <a:off x="5938226" y="5681279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(ঘ)নাইট্রোজেন  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DE0436-AD0C-404D-B583-AA969877C582}"/>
              </a:ext>
            </a:extLst>
          </p:cNvPr>
          <p:cNvSpPr txBox="1"/>
          <p:nvPr/>
        </p:nvSpPr>
        <p:spPr>
          <a:xfrm>
            <a:off x="5993751" y="5087357"/>
            <a:ext cx="380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(খ)কার্বন ডাই অক্সাইড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55FF5B-4A5C-4A8B-BE55-86F1D5EA521C}"/>
              </a:ext>
            </a:extLst>
          </p:cNvPr>
          <p:cNvSpPr txBox="1"/>
          <p:nvPr/>
        </p:nvSpPr>
        <p:spPr>
          <a:xfrm>
            <a:off x="2770651" y="895594"/>
            <a:ext cx="577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) দাওঃ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218470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55" y="2144817"/>
            <a:ext cx="1184067" cy="9519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36" y="3727129"/>
            <a:ext cx="1184067" cy="9519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46" y="5453525"/>
            <a:ext cx="1184067" cy="95199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55" y="830578"/>
            <a:ext cx="706206" cy="5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5911F2-3772-48F9-B1CA-E75E69893A19}"/>
              </a:ext>
            </a:extLst>
          </p:cNvPr>
          <p:cNvSpPr txBox="1"/>
          <p:nvPr/>
        </p:nvSpPr>
        <p:spPr>
          <a:xfrm>
            <a:off x="1121703" y="923296"/>
            <a:ext cx="44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48" indent="-586148">
              <a:buFont typeface="Wingdings" panose="05000000000000000000" pitchFamily="2" charset="2"/>
              <a:buChar char="q"/>
            </a:pP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95DD-5841-46C4-A547-26C1D3E3DED4}"/>
              </a:ext>
            </a:extLst>
          </p:cNvPr>
          <p:cNvSpPr txBox="1"/>
          <p:nvPr/>
        </p:nvSpPr>
        <p:spPr>
          <a:xfrm>
            <a:off x="1121703" y="2609668"/>
            <a:ext cx="94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উদ্ভিদ খাদ্য তৈরিতে ---------- ব্যবহার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 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17557-1D7C-4DDE-9E54-A15B39A40A2A}"/>
              </a:ext>
            </a:extLst>
          </p:cNvPr>
          <p:cNvSpPr txBox="1"/>
          <p:nvPr/>
        </p:nvSpPr>
        <p:spPr>
          <a:xfrm>
            <a:off x="1160891" y="3425625"/>
            <a:ext cx="1136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জীব তার প্রয়োজনীয় সকল বস্তু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 থাকে।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D4866-1972-4DAD-A9AC-F3C8B5007A24}"/>
              </a:ext>
            </a:extLst>
          </p:cNvPr>
          <p:cNvSpPr txBox="1"/>
          <p:nvPr/>
        </p:nvSpPr>
        <p:spPr>
          <a:xfrm>
            <a:off x="1160893" y="1839149"/>
            <a:ext cx="1041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এমন একটি জায়গা যেখানে প্রাণী নিরাপদে থাকে।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F0151-A86E-4823-9F5D-F9B4033991D5}"/>
              </a:ext>
            </a:extLst>
          </p:cNvPr>
          <p:cNvSpPr txBox="1"/>
          <p:nvPr/>
        </p:nvSpPr>
        <p:spPr>
          <a:xfrm>
            <a:off x="1160891" y="4229856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 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 কোনো জীবই বাঁচতে পারে না। 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2BDC7-786A-4FC0-9ADC-0A27B3562DF5}"/>
              </a:ext>
            </a:extLst>
          </p:cNvPr>
          <p:cNvSpPr txBox="1"/>
          <p:nvPr/>
        </p:nvSpPr>
        <p:spPr>
          <a:xfrm>
            <a:off x="1160891" y="5358872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(ঙ) প্রাণী বায়ু থেকে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 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 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EE12A-DD5F-4FA5-9B68-7798F9C7DF79}"/>
              </a:ext>
            </a:extLst>
          </p:cNvPr>
          <p:cNvSpPr txBox="1"/>
          <p:nvPr/>
        </p:nvSpPr>
        <p:spPr>
          <a:xfrm>
            <a:off x="1991121" y="1595470"/>
            <a:ext cx="18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A265A-83EB-406A-8030-0320E0FD6B6A}"/>
              </a:ext>
            </a:extLst>
          </p:cNvPr>
          <p:cNvSpPr txBox="1"/>
          <p:nvPr/>
        </p:nvSpPr>
        <p:spPr>
          <a:xfrm>
            <a:off x="4846616" y="2362865"/>
            <a:ext cx="99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4F8B1-D74A-4E31-BCC7-A417357BDCB9}"/>
              </a:ext>
            </a:extLst>
          </p:cNvPr>
          <p:cNvSpPr txBox="1"/>
          <p:nvPr/>
        </p:nvSpPr>
        <p:spPr>
          <a:xfrm>
            <a:off x="6317839" y="3185170"/>
            <a:ext cx="161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6DD89-0080-4C6A-9E60-CE4240B5D5DF}"/>
              </a:ext>
            </a:extLst>
          </p:cNvPr>
          <p:cNvSpPr txBox="1"/>
          <p:nvPr/>
        </p:nvSpPr>
        <p:spPr>
          <a:xfrm>
            <a:off x="1964996" y="3990133"/>
            <a:ext cx="104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ED0DC-ADEE-4A19-B827-E387BD00BC54}"/>
              </a:ext>
            </a:extLst>
          </p:cNvPr>
          <p:cNvSpPr txBox="1"/>
          <p:nvPr/>
        </p:nvSpPr>
        <p:spPr>
          <a:xfrm>
            <a:off x="4112512" y="5074895"/>
            <a:ext cx="175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95719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310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7456294" y="443832"/>
            <a:ext cx="3733999" cy="786699"/>
          </a:xfrm>
          <a:prstGeom prst="wedgeRectCallout">
            <a:avLst>
              <a:gd name="adj1" fmla="val -56953"/>
              <a:gd name="adj2" fmla="val 110503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7656006" y="443832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2" l="0" r="100000">
                        <a14:foregroundMark x1="85252" y1="76563" x2="90288" y2="74479"/>
                        <a14:foregroundMark x1="91727" y1="75521" x2="94245" y2="75000"/>
                        <a14:backgroundMark x1="16906" y1="13021" x2="26259" y2="36979"/>
                        <a14:backgroundMark x1="6475" y1="42188" x2="12950" y2="66667"/>
                        <a14:backgroundMark x1="31655" y1="54167" x2="37770" y2="34896"/>
                        <a14:backgroundMark x1="80935" y1="75000" x2="82014" y2="75521"/>
                        <a14:backgroundMark x1="93885" y1="88021" x2="98921" y2="7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43" y="358820"/>
            <a:ext cx="1962191" cy="1355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646024" y="5332213"/>
            <a:ext cx="2366682" cy="1075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B6B6A9-2474-441E-A6D4-8F9B1F9F6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4" y="1904676"/>
            <a:ext cx="3715872" cy="2439171"/>
          </a:xfrm>
          <a:prstGeom prst="roundRect">
            <a:avLst>
              <a:gd name="adj" fmla="val 172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A26EBD-CC4E-4CD9-AA12-6DC789EA1E23}"/>
              </a:ext>
            </a:extLst>
          </p:cNvPr>
          <p:cNvSpPr txBox="1"/>
          <p:nvPr/>
        </p:nvSpPr>
        <p:spPr>
          <a:xfrm>
            <a:off x="1012727" y="4730180"/>
            <a:ext cx="1049347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থলের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376909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6" y="182880"/>
            <a:ext cx="11764471" cy="64661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1337" y="420089"/>
            <a:ext cx="485824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6903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6596391" y="1032639"/>
            <a:ext cx="396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7751" y="1857363"/>
            <a:ext cx="4460703" cy="29238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৪০ মিনিট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.০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.২০২১ ইং</a:t>
            </a: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28"/>
          <a:stretch/>
        </p:blipFill>
        <p:spPr>
          <a:xfrm>
            <a:off x="6736238" y="4002878"/>
            <a:ext cx="3683725" cy="18009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75042" y="441630"/>
            <a:ext cx="5765042" cy="5755340"/>
            <a:chOff x="675042" y="441630"/>
            <a:chExt cx="5765042" cy="57553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7" t="25058" r="16473" b="21818"/>
            <a:stretch/>
          </p:blipFill>
          <p:spPr>
            <a:xfrm>
              <a:off x="675042" y="2360077"/>
              <a:ext cx="2292780" cy="19184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7" t="25058" r="16473" b="21818"/>
            <a:stretch/>
          </p:blipFill>
          <p:spPr>
            <a:xfrm>
              <a:off x="4147304" y="2270431"/>
              <a:ext cx="2292780" cy="19184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7" t="25058" r="16473" b="21818"/>
            <a:stretch/>
          </p:blipFill>
          <p:spPr>
            <a:xfrm>
              <a:off x="2461754" y="441630"/>
              <a:ext cx="2292780" cy="19184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7" t="25058" r="16473" b="21818"/>
            <a:stretch/>
          </p:blipFill>
          <p:spPr>
            <a:xfrm>
              <a:off x="2361521" y="4278523"/>
              <a:ext cx="2292780" cy="191844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79" y="1632268"/>
            <a:ext cx="2446493" cy="3141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2228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CB74BEA-324F-4DD3-BB7D-C493BB92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37" y="1352349"/>
            <a:ext cx="5061772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799B0C-E735-41EF-AB59-805E918B5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" y="1352349"/>
            <a:ext cx="5099152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1CCD6F-FEE2-4440-B4DC-D41F0191440B}"/>
              </a:ext>
            </a:extLst>
          </p:cNvPr>
          <p:cNvSpPr txBox="1"/>
          <p:nvPr/>
        </p:nvSpPr>
        <p:spPr>
          <a:xfrm>
            <a:off x="4224456" y="419868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534E8-6FB8-4A94-95BC-88C1EA177D8E}"/>
              </a:ext>
            </a:extLst>
          </p:cNvPr>
          <p:cNvSpPr txBox="1"/>
          <p:nvPr/>
        </p:nvSpPr>
        <p:spPr>
          <a:xfrm>
            <a:off x="7131680" y="5105403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9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82FF2D-9783-4EF0-831C-71F214A6F1BA}"/>
              </a:ext>
            </a:extLst>
          </p:cNvPr>
          <p:cNvSpPr txBox="1"/>
          <p:nvPr/>
        </p:nvSpPr>
        <p:spPr>
          <a:xfrm>
            <a:off x="1922496" y="5105403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9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পরিবেশ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DE8A57-D75E-4369-A0CB-BB2CDC2CE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9" y="1352349"/>
            <a:ext cx="5019461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73740C-394A-4984-BFFC-47EC72346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9" y="1333936"/>
            <a:ext cx="5019461" cy="3536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0A8A9D-623E-426F-BDDE-471D4E0CC079}"/>
              </a:ext>
            </a:extLst>
          </p:cNvPr>
          <p:cNvSpPr txBox="1"/>
          <p:nvPr/>
        </p:nvSpPr>
        <p:spPr>
          <a:xfrm>
            <a:off x="3855903" y="410113"/>
            <a:ext cx="4472356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9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19565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9909" y="2836453"/>
            <a:ext cx="7679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আলোচ্য বিষয়…</a:t>
            </a:r>
            <a:endParaRPr lang="en-US" sz="48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7062" y="931461"/>
            <a:ext cx="911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জীবঃ বেঁচে থাকার জন্য জীবের যা প্রয়োজন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06" y="1984247"/>
            <a:ext cx="8012388" cy="29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9894" y="1396061"/>
            <a:ext cx="10438189" cy="4270463"/>
            <a:chOff x="1084217" y="1396061"/>
            <a:chExt cx="10438189" cy="4270463"/>
          </a:xfrm>
        </p:grpSpPr>
        <p:sp>
          <p:nvSpPr>
            <p:cNvPr id="43" name="TextBox 42"/>
            <p:cNvSpPr txBox="1"/>
            <p:nvPr/>
          </p:nvSpPr>
          <p:spPr>
            <a:xfrm>
              <a:off x="1265882" y="1396061"/>
              <a:ext cx="4892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H="1">
              <a:off x="2500364" y="2823724"/>
              <a:ext cx="11580" cy="2842800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696325" y="2252878"/>
              <a:ext cx="9826081" cy="1927236"/>
              <a:chOff x="813535" y="2178568"/>
              <a:chExt cx="9826081" cy="184609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813535" y="2178568"/>
                <a:ext cx="9826080" cy="184609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13536" y="2902434"/>
                <a:ext cx="9826080" cy="1122228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32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13537" y="2178568"/>
                <a:ext cx="9826079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2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9BC6F7-818B-4B0B-977A-F6AAC6154115}"/>
                  </a:ext>
                </a:extLst>
              </p:cNvPr>
              <p:cNvSpPr txBox="1"/>
              <p:nvPr/>
            </p:nvSpPr>
            <p:spPr>
              <a:xfrm>
                <a:off x="1077840" y="2248114"/>
                <a:ext cx="9485729" cy="52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১.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ুষসহ জীবের বে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থাকার জন্য কী কী প্রয়োজন তা বলতে পারবে;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96C6A8-C84B-4D2A-8A03-1E6EA8ADF097}"/>
                  </a:ext>
                </a:extLst>
              </p:cNvPr>
              <p:cNvSpPr txBox="1"/>
              <p:nvPr/>
            </p:nvSpPr>
            <p:spPr>
              <a:xfrm>
                <a:off x="983710" y="2947444"/>
                <a:ext cx="94857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১.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.৩ উ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নে আশ্র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বং বাসস্থানের প্রয়োজনীয়তা ব্যাখ্যা</a:t>
                </a:r>
              </a:p>
              <a:p>
                <a:r>
                  <a:rPr lang="en-US" sz="3200" dirty="0">
                    <a:ln>
                      <a:solidFill>
                        <a:schemeClr val="tx1"/>
                      </a:solidFill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করতে পারবে।  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84217" y="2239679"/>
              <a:ext cx="744262" cy="1927372"/>
              <a:chOff x="1407306" y="1629475"/>
              <a:chExt cx="1123970" cy="3189795"/>
            </a:xfrm>
          </p:grpSpPr>
          <p:sp>
            <p:nvSpPr>
              <p:cNvPr id="26" name="Chevron 6"/>
              <p:cNvSpPr/>
              <p:nvPr/>
            </p:nvSpPr>
            <p:spPr>
              <a:xfrm rot="16200000">
                <a:off x="413550" y="2897580"/>
                <a:ext cx="3189795" cy="653586"/>
              </a:xfrm>
              <a:custGeom>
                <a:avLst/>
                <a:gdLst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17831 w 3997234"/>
                  <a:gd name="connsiteY5" fmla="*/ 453934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10200 w 3997234"/>
                  <a:gd name="connsiteY5" fmla="*/ 468005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80538 w 3997234"/>
                  <a:gd name="connsiteY5" fmla="*/ 468008 h 907867"/>
                  <a:gd name="connsiteX6" fmla="*/ 0 w 3997234"/>
                  <a:gd name="connsiteY6" fmla="*/ 0 h 907867"/>
                  <a:gd name="connsiteX0" fmla="*/ 0 w 3979403"/>
                  <a:gd name="connsiteY0" fmla="*/ 0 h 907867"/>
                  <a:gd name="connsiteX1" fmla="*/ 3979403 w 3979403"/>
                  <a:gd name="connsiteY1" fmla="*/ 0 h 907867"/>
                  <a:gd name="connsiteX2" fmla="*/ 3342836 w 3979403"/>
                  <a:gd name="connsiteY2" fmla="*/ 438368 h 907867"/>
                  <a:gd name="connsiteX3" fmla="*/ 3979403 w 3979403"/>
                  <a:gd name="connsiteY3" fmla="*/ 907867 h 907867"/>
                  <a:gd name="connsiteX4" fmla="*/ 0 w 3979403"/>
                  <a:gd name="connsiteY4" fmla="*/ 907867 h 907867"/>
                  <a:gd name="connsiteX5" fmla="*/ 580538 w 3979403"/>
                  <a:gd name="connsiteY5" fmla="*/ 468008 h 907867"/>
                  <a:gd name="connsiteX6" fmla="*/ 0 w 3979403"/>
                  <a:gd name="connsiteY6" fmla="*/ 0 h 90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9403" h="907867">
                    <a:moveTo>
                      <a:pt x="0" y="0"/>
                    </a:moveTo>
                    <a:lnTo>
                      <a:pt x="3979403" y="0"/>
                    </a:lnTo>
                    <a:lnTo>
                      <a:pt x="3342836" y="438368"/>
                    </a:lnTo>
                    <a:lnTo>
                      <a:pt x="3979403" y="907867"/>
                    </a:lnTo>
                    <a:lnTo>
                      <a:pt x="0" y="907867"/>
                    </a:lnTo>
                    <a:lnTo>
                      <a:pt x="580538" y="4680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22225">
                <a:noFill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407306" y="2598378"/>
                <a:ext cx="1123970" cy="1036651"/>
                <a:chOff x="9133268" y="2533189"/>
                <a:chExt cx="1185062" cy="1140985"/>
              </a:xfrm>
            </p:grpSpPr>
            <p:sp>
              <p:nvSpPr>
                <p:cNvPr id="28" name="Donut 27"/>
                <p:cNvSpPr/>
                <p:nvPr/>
              </p:nvSpPr>
              <p:spPr>
                <a:xfrm>
                  <a:off x="9133268" y="2533189"/>
                  <a:ext cx="1185062" cy="1140985"/>
                </a:xfrm>
                <a:prstGeom prst="donut">
                  <a:avLst>
                    <a:gd name="adj" fmla="val 17781"/>
                  </a:avLst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>
                  <a:innerShdw blurRad="63500" dist="50800" dir="189000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9297626" y="2704161"/>
                  <a:ext cx="836423" cy="84035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09900"/>
                  </a:solidFill>
                </a:ln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300000" contourW="12700" prstMaterial="flat">
                  <a:bevelT w="177800" h="254000" prst="convex"/>
                  <a:bevelB w="152400"/>
                </a:sp3d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1440" tIns="91440" rIns="91440" bIns="91440" numCol="1" spcCol="1270" rtlCol="0" anchor="ctr" anchorCtr="0">
                  <a:noAutofit/>
                </a:bodyPr>
                <a:lstStyle/>
                <a:p>
                  <a:pPr algn="l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600" b="1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0396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41BF5BF5-DCC3-4E90-9C56-94B61601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35" y="870933"/>
            <a:ext cx="3209921" cy="2573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F27D2A3-7E9B-46CA-B191-85A4079B26DC}"/>
              </a:ext>
            </a:extLst>
          </p:cNvPr>
          <p:cNvSpPr txBox="1"/>
          <p:nvPr/>
        </p:nvSpPr>
        <p:spPr>
          <a:xfrm>
            <a:off x="3026637" y="186786"/>
            <a:ext cx="678134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কী কী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প্রয়োজন?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AA29C24-C1BE-4AAE-9166-74D60046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17" y="3797371"/>
            <a:ext cx="3784938" cy="232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0D89A7D-2683-4BB3-B66A-F3295EC0B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72" y="870932"/>
            <a:ext cx="3584774" cy="2624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4CF4BE6-8F12-46B2-AB6B-ACD3A74798FC}"/>
              </a:ext>
            </a:extLst>
          </p:cNvPr>
          <p:cNvSpPr txBox="1"/>
          <p:nvPr/>
        </p:nvSpPr>
        <p:spPr>
          <a:xfrm>
            <a:off x="6160483" y="2834581"/>
            <a:ext cx="17272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F5336C-668C-452F-A38D-B909FE6B9683}"/>
              </a:ext>
            </a:extLst>
          </p:cNvPr>
          <p:cNvSpPr txBox="1"/>
          <p:nvPr/>
        </p:nvSpPr>
        <p:spPr>
          <a:xfrm>
            <a:off x="9767646" y="2832200"/>
            <a:ext cx="1739109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4E3AA4D-A85F-4B99-A0AF-C778535B5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4" y="3797371"/>
            <a:ext cx="3533710" cy="232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3B643F17-8940-4197-A0C0-55E0B2DE3EE5}"/>
              </a:ext>
            </a:extLst>
          </p:cNvPr>
          <p:cNvGrpSpPr/>
          <p:nvPr/>
        </p:nvGrpSpPr>
        <p:grpSpPr>
          <a:xfrm>
            <a:off x="4543830" y="4582266"/>
            <a:ext cx="2771201" cy="1341841"/>
            <a:chOff x="4387184" y="4580987"/>
            <a:chExt cx="2701921" cy="130829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F48362D-AF03-49E9-B47B-D4C6977002BF}"/>
                </a:ext>
              </a:extLst>
            </p:cNvPr>
            <p:cNvSpPr txBox="1"/>
            <p:nvPr/>
          </p:nvSpPr>
          <p:spPr>
            <a:xfrm>
              <a:off x="5310139" y="4881191"/>
              <a:ext cx="1175223" cy="6301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Arrow: Left-Right 6">
              <a:extLst>
                <a:ext uri="{FF2B5EF4-FFF2-40B4-BE49-F238E27FC236}">
                  <a16:creationId xmlns:a16="http://schemas.microsoft.com/office/drawing/2014/main" id="{18F5A33E-AEDF-4751-9A00-C933353643E3}"/>
                </a:ext>
              </a:extLst>
            </p:cNvPr>
            <p:cNvSpPr/>
            <p:nvPr/>
          </p:nvSpPr>
          <p:spPr>
            <a:xfrm>
              <a:off x="4387184" y="4580987"/>
              <a:ext cx="2701921" cy="1308295"/>
            </a:xfrm>
            <a:prstGeom prst="leftRightArrow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EAFA19F5-8E07-4C53-A956-EE05138DF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9" y="921359"/>
            <a:ext cx="3131880" cy="2523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EB22361-425C-414E-9C53-67879A57CD18}"/>
              </a:ext>
            </a:extLst>
          </p:cNvPr>
          <p:cNvSpPr txBox="1"/>
          <p:nvPr/>
        </p:nvSpPr>
        <p:spPr>
          <a:xfrm>
            <a:off x="2808768" y="2834582"/>
            <a:ext cx="9429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5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8BE0A-4D26-497F-B8BA-8FBCD6242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5" y="1385048"/>
            <a:ext cx="5155496" cy="3553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2DD66C-39F1-4A5A-878E-158B8A1F5FB5}"/>
              </a:ext>
            </a:extLst>
          </p:cNvPr>
          <p:cNvGrpSpPr/>
          <p:nvPr/>
        </p:nvGrpSpPr>
        <p:grpSpPr>
          <a:xfrm>
            <a:off x="6105348" y="1368564"/>
            <a:ext cx="5365377" cy="3553334"/>
            <a:chOff x="5577099" y="862377"/>
            <a:chExt cx="5019469" cy="31269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625378-1C88-4E3C-B100-3A9AF9F909B8}"/>
                </a:ext>
              </a:extLst>
            </p:cNvPr>
            <p:cNvGrpSpPr/>
            <p:nvPr/>
          </p:nvGrpSpPr>
          <p:grpSpPr>
            <a:xfrm>
              <a:off x="5577099" y="1181172"/>
              <a:ext cx="5019469" cy="2808118"/>
              <a:chOff x="4995700" y="801344"/>
              <a:chExt cx="5019469" cy="280811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DA7B693-150F-46AF-9E51-7EBFEE51E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5700" y="2016876"/>
                <a:ext cx="917697" cy="159258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7740F65-7D99-48BA-8F1D-F732A3C2E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3397" y="1497694"/>
                <a:ext cx="1255450" cy="211176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4A62F04-F4CB-4FA3-AC10-4D2ABFB9A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0287" y="1260964"/>
                <a:ext cx="1396187" cy="234849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3FCE8F-5376-4786-8576-0EFBBCA6B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737" y="801344"/>
                <a:ext cx="1669432" cy="280811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6D4DB5F-31A3-4D9C-BB05-CADB9B171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0815" y="862377"/>
              <a:ext cx="4865753" cy="1421272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5F2CE9-AF8B-4E65-AD5A-6F6CB4E6668D}"/>
              </a:ext>
            </a:extLst>
          </p:cNvPr>
          <p:cNvSpPr txBox="1"/>
          <p:nvPr/>
        </p:nvSpPr>
        <p:spPr>
          <a:xfrm>
            <a:off x="4080609" y="400896"/>
            <a:ext cx="40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F2CE9-AF8B-4E65-AD5A-6F6CB4E6668D}"/>
              </a:ext>
            </a:extLst>
          </p:cNvPr>
          <p:cNvSpPr txBox="1"/>
          <p:nvPr/>
        </p:nvSpPr>
        <p:spPr>
          <a:xfrm>
            <a:off x="2968736" y="5390784"/>
            <a:ext cx="740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এবং বৃদ্ধির জন্য কী প্রয়োজন?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674" y="5376339"/>
            <a:ext cx="320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45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99AAB-740D-444E-9363-F5D24DAA4AA1}"/>
              </a:ext>
            </a:extLst>
          </p:cNvPr>
          <p:cNvSpPr txBox="1"/>
          <p:nvPr/>
        </p:nvSpPr>
        <p:spPr>
          <a:xfrm>
            <a:off x="3792009" y="637969"/>
            <a:ext cx="467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B6CD6-91CD-4CB8-9A04-40704EF81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38" y="1577789"/>
            <a:ext cx="3562183" cy="2913331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99F12-25E7-4A4A-90D8-C91A0253F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2" y="1577788"/>
            <a:ext cx="3646110" cy="2892359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78571-7473-46ED-B6D8-C99707C00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43" y="1577788"/>
            <a:ext cx="3689116" cy="2913332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67709-9AB5-40B2-A767-5EC6DD98E8AE}"/>
              </a:ext>
            </a:extLst>
          </p:cNvPr>
          <p:cNvSpPr txBox="1"/>
          <p:nvPr/>
        </p:nvSpPr>
        <p:spPr>
          <a:xfrm>
            <a:off x="2471180" y="4849091"/>
            <a:ext cx="75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1543" y="4848678"/>
            <a:ext cx="385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1349" y="4843560"/>
            <a:ext cx="400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প্রয়োজন।</a:t>
            </a:r>
          </a:p>
        </p:txBody>
      </p:sp>
    </p:spTree>
    <p:extLst>
      <p:ext uri="{BB962C8B-B14F-4D97-AF65-F5344CB8AC3E}">
        <p14:creationId xmlns:p14="http://schemas.microsoft.com/office/powerpoint/2010/main" val="1212237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2044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1602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887</Words>
  <Application>Microsoft Office PowerPoint</Application>
  <PresentationFormat>Widescreen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</dc:creator>
  <cp:lastModifiedBy>jha</cp:lastModifiedBy>
  <cp:revision>137</cp:revision>
  <dcterms:created xsi:type="dcterms:W3CDTF">2021-06-04T13:32:40Z</dcterms:created>
  <dcterms:modified xsi:type="dcterms:W3CDTF">2021-08-04T16:46:51Z</dcterms:modified>
</cp:coreProperties>
</file>