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9" r:id="rId3"/>
    <p:sldId id="261" r:id="rId4"/>
    <p:sldId id="263" r:id="rId5"/>
    <p:sldId id="264" r:id="rId6"/>
    <p:sldId id="266" r:id="rId7"/>
    <p:sldId id="285" r:id="rId8"/>
    <p:sldId id="286" r:id="rId9"/>
    <p:sldId id="287" r:id="rId10"/>
    <p:sldId id="288" r:id="rId11"/>
    <p:sldId id="305" r:id="rId12"/>
    <p:sldId id="289" r:id="rId13"/>
    <p:sldId id="306" r:id="rId14"/>
    <p:sldId id="307" r:id="rId15"/>
    <p:sldId id="308" r:id="rId16"/>
    <p:sldId id="309" r:id="rId17"/>
    <p:sldId id="310" r:id="rId18"/>
    <p:sldId id="290" r:id="rId19"/>
    <p:sldId id="291" r:id="rId20"/>
    <p:sldId id="292" r:id="rId21"/>
    <p:sldId id="31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6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5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7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51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0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4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3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4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1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5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8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DA1E87-77B7-7146-A6E7-09CD4F30A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867" y="1800692"/>
            <a:ext cx="7766936" cy="1096899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7B560-6DDD-E449-8E71-57AED543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6590"/>
            <a:ext cx="12191999" cy="6786282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0" y="-148426"/>
            <a:ext cx="12191999" cy="1299411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8" y="118464"/>
            <a:ext cx="10768264" cy="7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4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06" y="3392905"/>
            <a:ext cx="3160796" cy="26830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F38021-6DA1-FF41-9AD2-2F99A2FB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2431"/>
            <a:ext cx="6713621" cy="35613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জিসবার্ট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‘Fundamentals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Sociology’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বশ্যতার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স্থায়ী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598821" cy="26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0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932D-2BF9-CE4A-B9AE-A3F75993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0632" y="2160589"/>
            <a:ext cx="10804358" cy="5479464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গোষ্ঠীভুক্ত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করে।শ্রেণী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নিম্নস্তরে,শতকরা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মধ্যস্থরে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Frame 5"/>
          <p:cNvSpPr/>
          <p:nvPr/>
        </p:nvSpPr>
        <p:spPr>
          <a:xfrm>
            <a:off x="204537" y="149406"/>
            <a:ext cx="9069465" cy="11790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6249" y="354232"/>
            <a:ext cx="7612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5800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B4373A-54A4-DD4E-ABE9-E4A98FF24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5282"/>
            <a:ext cx="10190747" cy="481772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শ্রেণীসমূহ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
১.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সচ্ছলভাবে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দিনযাপন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হয়।এদের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অন্যদেরকে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দেয়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মহাজনী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জড়িত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কোনরকমে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বর্গাচাষী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বর্গাচাষী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/>
          <p:cNvSpPr/>
          <p:nvPr/>
        </p:nvSpPr>
        <p:spPr>
          <a:xfrm>
            <a:off x="2382253" y="276726"/>
            <a:ext cx="4283242" cy="10828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8664" y="402648"/>
            <a:ext cx="39824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ক.ভূমি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9491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D960-A9BF-E741-988B-01A31A7F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67262"/>
            <a:ext cx="10250905" cy="4090737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লেখাপড়া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ভূমিহীনরা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Frame 3"/>
          <p:cNvSpPr/>
          <p:nvPr/>
        </p:nvSpPr>
        <p:spPr>
          <a:xfrm>
            <a:off x="1530016" y="155289"/>
            <a:ext cx="3126206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8958" y="324853"/>
            <a:ext cx="3140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শিক্ষা:</a:t>
            </a:r>
            <a:b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as-IN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5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25AFD-F25E-DD47-B93D-DD0CE7FE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শিক্ষাপ্রাপ্ত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43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E47B-F99D-F443-8963-CBD1F744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2528971"/>
            <a:ext cx="9998242" cy="170614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স্তরায়ন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B3A0C-B0CE-2742-B62A-26B36F43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4845217"/>
            <a:ext cx="10323804" cy="143142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ইউনিয়ন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চেয়ারম্যান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মেম্বার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ইউনিয়ন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ইউনিয়ন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চেয়ারম্যান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মেম্বাররা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1130970" y="0"/>
            <a:ext cx="4042610" cy="12031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7378" y="130377"/>
            <a:ext cx="33327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b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607D-C6AB-2846-AC44-D8836B09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২.মাতব্বর: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মোড়ল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মাতব্বররা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ধর্নাঢ্য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নানাবিধ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সালিশের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আহ্বানও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850F-33FE-9246-AC10-EDDF349B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273968"/>
            <a:ext cx="11109159" cy="458403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নেতৃস্থানীয়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পাড়ার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নেতৃস্থানীয়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মাতাব্বর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মাতব্বরের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সালিশের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অসচেতন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সালিশ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বৈঠকে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9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D711-4BA8-E14B-92A6-0DEFF5E8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10166684" cy="4697411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বংশমর্যাদার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বংশমর্যাদার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সৈয়দ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সমমর্যাদার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পাত্র-পাত্রীর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কায়স্থদের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বংশমর্যাদাকে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বংশমর্যাদার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1132593" y="457200"/>
            <a:ext cx="3284621" cy="10347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723" y="620615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বংশমর্যাদা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85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A5CC23-17CA-3A4D-8CBF-FAFC0C1B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8" y="5436764"/>
            <a:ext cx="9264316" cy="142123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Plaque 2"/>
          <p:cNvSpPr/>
          <p:nvPr/>
        </p:nvSpPr>
        <p:spPr>
          <a:xfrm>
            <a:off x="2791326" y="216569"/>
            <a:ext cx="3970421" cy="127534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AC4F8-C444-074C-A90E-8A13B306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399" y="2221788"/>
            <a:ext cx="3919257" cy="27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1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F57ABD-6BAF-EB40-AC69-78756FB1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4651126"/>
            <a:ext cx="10166684" cy="388077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2635526" y="0"/>
            <a:ext cx="4415589" cy="15881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81" y="2133260"/>
            <a:ext cx="495647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7B60-9EE5-784C-8C10-4687E518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810" y="2586789"/>
            <a:ext cx="5844989" cy="41815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email:mansura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akter985@gmail.com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05" y="2695075"/>
            <a:ext cx="3009867" cy="40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E9A249-6D36-084F-A0B1-5376B5D1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28" y="3593870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স্বনামধন্য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মাতব্বর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টঙ্গীপুর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মৌজা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জমি-জমা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।প্রত্যন্ত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বড়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/>
              <a:t>মিয়</a:t>
            </a:r>
            <a:r>
              <a:rPr lang="en-US" dirty="0" err="1"/>
              <a:t>া</a:t>
            </a:r>
            <a:r>
              <a:rPr lang="en-US" dirty="0" err="1" smtClean="0"/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B9FC5-EBCA-6940-AF15-EC351F5A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36" y="1457309"/>
            <a:ext cx="5005137" cy="1966130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102876" y="96253"/>
            <a:ext cx="5005137" cy="119062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2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598820" y="1299411"/>
            <a:ext cx="5823285" cy="1419726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3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442A-3583-E044-801C-6ACA4996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পাঠ:৬ও৭।</a:t>
            </a:r>
          </a:p>
        </p:txBody>
      </p:sp>
      <p:sp>
        <p:nvSpPr>
          <p:cNvPr id="5" name="Wave 4"/>
          <p:cNvSpPr/>
          <p:nvPr/>
        </p:nvSpPr>
        <p:spPr>
          <a:xfrm>
            <a:off x="1612232" y="84221"/>
            <a:ext cx="5751094" cy="1600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43" y="2977227"/>
            <a:ext cx="3271337" cy="29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666C2-21BE-3044-BE90-78E8B91A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91" y="3003176"/>
            <a:ext cx="3200442" cy="3854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1683D-D4CF-8E40-AF04-DCA79275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884" y="3043989"/>
            <a:ext cx="3313196" cy="38140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50D703-C47D-CC43-B12F-01E9F78A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331" y="3043989"/>
            <a:ext cx="3028185" cy="3742293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788555" y="312822"/>
            <a:ext cx="8037094" cy="13956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A75C6F-7E4E-DF4B-B617-7470523F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1130970"/>
            <a:ext cx="5364683" cy="4696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83930-FB56-A246-89BF-040687AD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19" y="1130970"/>
            <a:ext cx="4057931" cy="46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5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F7184-A14B-5F45-A7F5-1D7C9196B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991A7B-868F-3A4D-A127-C755EBA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52" y="3222103"/>
            <a:ext cx="6678705" cy="344244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708484" y="276726"/>
            <a:ext cx="6340642" cy="11670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2190" y="335793"/>
            <a:ext cx="36663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E972E8-6CA1-2F4F-B010-588C29DF7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Bevel 3"/>
          <p:cNvSpPr/>
          <p:nvPr/>
        </p:nvSpPr>
        <p:spPr>
          <a:xfrm>
            <a:off x="228599" y="216568"/>
            <a:ext cx="8915400" cy="12392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101914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309F11-747D-254C-AA91-962DD346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8801"/>
            <a:ext cx="9805736" cy="154004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CBF1CA-8F27-C945-8775-DD3728D8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16" y="3738282"/>
            <a:ext cx="2457450" cy="3119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AD15B8-69BF-244A-9708-43E4D1D2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95" y="3738282"/>
            <a:ext cx="3069291" cy="3119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9D083C-8A64-9048-89C2-BA31B5C26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23" y="3838074"/>
            <a:ext cx="3105853" cy="3019926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660358" y="277624"/>
            <a:ext cx="6064526" cy="12994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162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C905E5-2E4A-E242-8DC8-5C6946F9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48526"/>
            <a:ext cx="11205882" cy="360947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অগবার্ন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‘sociology’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‘Regulated inequality’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উঁচু-নিচু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মোটামুটি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উঁচু-নিচু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DAC77F-7A96-2143-BF50-1FC517C2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25651" cy="244755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2447551"/>
            <a:ext cx="2825651" cy="63767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অগবার্ন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2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872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                 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গ্রামীণ সামাজিক স্তরবিন্যাসের ক্ষেত্রে সব সমাজে শিক্ষার বিশেষ গুরুত্ব বিদ্যমান। বাংলাদেশের গ্রাম সমাজ ও তার ব্যতিক্রম নয়। এক সময় কেবল গ্রামের ধনী কৃষক পরিবারের সন্তানদের কেই লেখাপড়া করতে দেখা যেতো । বর্তমানে সচেতনতা বৃদ্ধির কারণে প্রান্তিক কৃষকদের সন্তানদেরও শিক্ষা গ্রহণ করতে দেখা যায়। অনেক ক্ষেত্রে ভূমিহীনরা তাদের সন্তানদের প্রাথমিক শিক্ষা গ্রহণ করানোর প্রচেষ্টা চালায় । গ্রামাঞ্চলে শিক্ষাক্রম অনুযায়ী যে স্তরবিন্যাস দেখা যায় তা হল-</vt:lpstr>
      <vt:lpstr>PowerPoint Presentation</vt:lpstr>
      <vt:lpstr>সাধারণত অপরের আচরণকে প্রভাবিত করার সামর্থ্য হলো ক্ষমতা। আর বৈধ ক্ষমতাই হলো কর্তৃত্ব। বাংলাদেশের গ্রামাঞ্চলে ক্ষমতা ও কর্তৃত্বের ভিত্তিতে স্তরায়ন নিম্নরূপ:</vt:lpstr>
      <vt:lpstr>২.মাতব্বর: গ্রামীণ মোড়ল বা মাতব্বররা গ্রামের ধর্নাঢ্য ও প্রভাবশালী পরিবারের সদস্য। গ্রামের নানাবিধ সামাজিক সমস্যা মেটানোর লক্ষ্যে এরা সালিশের আহ্বানও সেখানে গুরুত্বপূর্ণ ভূমিকা পালন করেন।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ক্লাসের সবাইকে শুভেচ্ছা ও স্বাগতম</dc:title>
  <dc:creator>mansuraakter985@gmail.com</dc:creator>
  <cp:lastModifiedBy>Mansura Akter</cp:lastModifiedBy>
  <cp:revision>33</cp:revision>
  <dcterms:created xsi:type="dcterms:W3CDTF">2021-04-23T06:06:09Z</dcterms:created>
  <dcterms:modified xsi:type="dcterms:W3CDTF">2021-05-20T13:26:49Z</dcterms:modified>
</cp:coreProperties>
</file>