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2" r:id="rId3"/>
    <p:sldId id="269" r:id="rId4"/>
    <p:sldId id="270" r:id="rId5"/>
    <p:sldId id="259" r:id="rId6"/>
    <p:sldId id="260" r:id="rId7"/>
    <p:sldId id="261" r:id="rId8"/>
    <p:sldId id="272" r:id="rId9"/>
    <p:sldId id="286" r:id="rId10"/>
    <p:sldId id="287" r:id="rId11"/>
    <p:sldId id="277" r:id="rId12"/>
    <p:sldId id="280" r:id="rId13"/>
    <p:sldId id="264" r:id="rId14"/>
    <p:sldId id="273" r:id="rId15"/>
    <p:sldId id="283" r:id="rId16"/>
    <p:sldId id="281" r:id="rId17"/>
    <p:sldId id="262" r:id="rId18"/>
    <p:sldId id="276" r:id="rId19"/>
    <p:sldId id="263" r:id="rId20"/>
    <p:sldId id="285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8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3333"/>
          <a:stretch/>
        </p:blipFill>
        <p:spPr>
          <a:xfrm>
            <a:off x="152400" y="152401"/>
            <a:ext cx="8839200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4419600" cy="1470025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619" y="939225"/>
            <a:ext cx="231024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1007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বর্গ </a:t>
            </a:r>
            <a:endParaRPr lang="en-US" sz="36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4819" y="1893094"/>
            <a:ext cx="178446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1007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</a:t>
            </a:r>
            <a:endParaRPr lang="en-US" sz="3600" baseline="300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4819" y="3721894"/>
            <a:ext cx="493115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1000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2.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1000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.</a:t>
            </a:r>
            <a:r>
              <a:rPr lang="en-US" sz="3600" dirty="0" smtClean="0">
                <a:solidFill>
                  <a:srgbClr val="7030A0"/>
                </a:solidFill>
                <a:cs typeface="NikoshBAN" pitchFamily="2" charset="0"/>
              </a:rPr>
              <a:t>7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(</a:t>
            </a:r>
            <a:r>
              <a:rPr lang="en-US" sz="3600" dirty="0" smtClean="0">
                <a:solidFill>
                  <a:srgbClr val="7030A0"/>
                </a:solidFill>
                <a:cs typeface="NikoshBAN" pitchFamily="2" charset="0"/>
              </a:rPr>
              <a:t>7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</a:t>
            </a:r>
            <a:endParaRPr lang="en-US" sz="3600" baseline="300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4819" y="2807494"/>
            <a:ext cx="256031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1000 + 7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3600" baseline="300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4819" y="4636294"/>
            <a:ext cx="456567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=1000000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14000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49</a:t>
            </a:r>
            <a:endParaRPr lang="en-US" sz="3600" baseline="300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4820" y="5550694"/>
            <a:ext cx="20627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8138" indent="-1608138"/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=1014049</a:t>
            </a:r>
            <a:endParaRPr lang="en-US" sz="3600" baseline="30000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646600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Ans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47218" y="228600"/>
            <a:ext cx="3129581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(জ)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সমাধান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2929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6781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সমস্যা – ২ (ক) সরল কর ।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61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8138" indent="-1608138">
              <a:buNone/>
            </a:pPr>
            <a:r>
              <a:rPr lang="en-US" sz="3200" dirty="0" smtClean="0">
                <a:latin typeface="+mj-lt"/>
                <a:cs typeface="NikoshBAN" pitchFamily="2" charset="0"/>
              </a:rPr>
              <a:t>(3p-4q+5r)</a:t>
            </a:r>
            <a:r>
              <a:rPr lang="en-US" sz="32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3200" dirty="0" smtClean="0">
                <a:latin typeface="+mj-lt"/>
                <a:cs typeface="NikoshBAN" pitchFamily="2" charset="0"/>
              </a:rPr>
              <a:t> –2(3p-4q+5r)(8p –4q+5r)+</a:t>
            </a:r>
            <a:r>
              <a:rPr lang="en-US" sz="3200" dirty="0" smtClean="0">
                <a:cs typeface="NikoshBAN" pitchFamily="2" charset="0"/>
              </a:rPr>
              <a:t>(8p– 4q+5r)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latin typeface="+mj-lt"/>
                <a:cs typeface="NikoshBAN" pitchFamily="2" charset="0"/>
              </a:rPr>
              <a:t> </a:t>
            </a:r>
            <a:endParaRPr lang="en-US" sz="3200" dirty="0">
              <a:latin typeface="+mj-lt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0"/>
            <a:ext cx="162736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8138" indent="-1608138">
              <a:buNone/>
            </a:pPr>
            <a:r>
              <a:rPr lang="bn-BD" sz="3600" dirty="0" smtClean="0">
                <a:latin typeface="+mj-lt"/>
                <a:cs typeface="NikoshBAN" pitchFamily="2" charset="0"/>
              </a:rPr>
              <a:t>প্রদত্ত রাশি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4156" y="1600200"/>
            <a:ext cx="145424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মনেকরি,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667000" y="1636931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3p – 4q +5r = a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2170331"/>
            <a:ext cx="2730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8p– 4q+5r = b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200" y="2778343"/>
            <a:ext cx="3810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5600" y="2703731"/>
            <a:ext cx="48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– 5p = a – b        ( – )   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3733800"/>
            <a:ext cx="861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8138" indent="-1608138">
              <a:buNone/>
            </a:pPr>
            <a:r>
              <a:rPr lang="en-US" sz="3200" dirty="0" smtClean="0">
                <a:latin typeface="+mj-lt"/>
                <a:cs typeface="NikoshBAN" pitchFamily="2" charset="0"/>
              </a:rPr>
              <a:t>(3p+4q-5r)</a:t>
            </a:r>
            <a:r>
              <a:rPr lang="en-US" sz="32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3200" dirty="0" smtClean="0">
                <a:latin typeface="+mj-lt"/>
                <a:cs typeface="NikoshBAN" pitchFamily="2" charset="0"/>
              </a:rPr>
              <a:t> –2(3p+4q-5r)(8p –4q+5r)+</a:t>
            </a:r>
            <a:r>
              <a:rPr lang="en-US" sz="3200" dirty="0" smtClean="0">
                <a:cs typeface="NikoshBAN" pitchFamily="2" charset="0"/>
              </a:rPr>
              <a:t>(8p– 4q+5r)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latin typeface="+mj-lt"/>
                <a:cs typeface="NikoshBAN" pitchFamily="2" charset="0"/>
              </a:rPr>
              <a:t> </a:t>
            </a:r>
            <a:endParaRPr lang="en-US" sz="3200" dirty="0">
              <a:latin typeface="+mj-lt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4419600"/>
            <a:ext cx="257955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2ab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5004375"/>
            <a:ext cx="1752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5602069"/>
            <a:ext cx="175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 (– 5p)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990600" y="6174938"/>
            <a:ext cx="175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 25p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3733800" y="6197025"/>
            <a:ext cx="1066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/>
      <p:bldP spid="13" grpId="0"/>
      <p:bldP spid="16" grpId="0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400" y="4267200"/>
            <a:ext cx="16764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5562600" cy="556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152400"/>
            <a:ext cx="64008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7775" y="152400"/>
          <a:ext cx="1524000" cy="102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152400"/>
                        <a:ext cx="1524000" cy="1027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486400" y="152400"/>
          <a:ext cx="25177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5" imgW="965160" imgH="393480" progId="Equation.3">
                  <p:embed/>
                </p:oleObj>
              </mc:Choice>
              <mc:Fallback>
                <p:oleObj name="Equation" r:id="rId5" imgW="965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"/>
                        <a:ext cx="2517775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38200" y="1227831"/>
          <a:ext cx="3631004" cy="117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7" imgW="1447560" imgH="469800" progId="Equation.3">
                  <p:embed/>
                </p:oleObj>
              </mc:Choice>
              <mc:Fallback>
                <p:oleObj name="Equation" r:id="rId7" imgW="144756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27831"/>
                        <a:ext cx="3631004" cy="1178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094908" y="2393067"/>
          <a:ext cx="3467692" cy="1179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9" imgW="1384200" imgH="469800" progId="Equation.3">
                  <p:embed/>
                </p:oleObj>
              </mc:Choice>
              <mc:Fallback>
                <p:oleObj name="Equation" r:id="rId9" imgW="138420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4908" y="2393067"/>
                        <a:ext cx="3467692" cy="11798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2066146" y="3574212"/>
          <a:ext cx="3849260" cy="140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6" name="Equation" r:id="rId11" imgW="1536480" imgH="558720" progId="Equation.3">
                  <p:embed/>
                </p:oleObj>
              </mc:Choice>
              <mc:Fallback>
                <p:oleObj name="Equation" r:id="rId11" imgW="153648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146" y="3574212"/>
                        <a:ext cx="3849260" cy="1402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2024789" y="5034108"/>
          <a:ext cx="2385564" cy="670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Equation" r:id="rId13" imgW="952200" imgH="266400" progId="Equation.3">
                  <p:embed/>
                </p:oleObj>
              </mc:Choice>
              <mc:Fallback>
                <p:oleObj name="Equation" r:id="rId13" imgW="95220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789" y="5034108"/>
                        <a:ext cx="2385564" cy="670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027183" y="5947269"/>
          <a:ext cx="2036048" cy="60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15" imgW="812520" imgH="241200" progId="Equation.3">
                  <p:embed/>
                </p:oleObj>
              </mc:Choice>
              <mc:Fallback>
                <p:oleObj name="Equation" r:id="rId15" imgW="81252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183" y="5947269"/>
                        <a:ext cx="2036048" cy="605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400800" y="4800600"/>
          <a:ext cx="1527799" cy="60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17" imgW="609480" imgH="241200" progId="Equation.3">
                  <p:embed/>
                </p:oleObj>
              </mc:Choice>
              <mc:Fallback>
                <p:oleObj name="Equation" r:id="rId17" imgW="6094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1527799" cy="605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6475413" y="5707062"/>
          <a:ext cx="13906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19" imgW="533160" imgH="177480" progId="Equation.3">
                  <p:embed/>
                </p:oleObj>
              </mc:Choice>
              <mc:Fallback>
                <p:oleObj name="Equation" r:id="rId19" imgW="53316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5707062"/>
                        <a:ext cx="13906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6477000" y="6270625"/>
          <a:ext cx="8270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21" imgW="317160" imgH="177480" progId="Equation.3">
                  <p:embed/>
                </p:oleObj>
              </mc:Choice>
              <mc:Fallback>
                <p:oleObj name="Equation" r:id="rId21" imgW="31716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270625"/>
                        <a:ext cx="82708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95800" y="381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4058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52400"/>
            <a:ext cx="19812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সমস্যা-৫</a:t>
            </a:r>
            <a:endParaRPr lang="en-US" sz="4800" dirty="0"/>
          </a:p>
        </p:txBody>
      </p:sp>
      <p:sp>
        <p:nvSpPr>
          <p:cNvPr id="18" name="Rectangle 17"/>
          <p:cNvSpPr/>
          <p:nvPr/>
        </p:nvSpPr>
        <p:spPr>
          <a:xfrm>
            <a:off x="7924800" y="6172200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/>
      <p:bldP spid="16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89038"/>
            <a:ext cx="75438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49880"/>
            <a:ext cx="7543800" cy="3017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+mj-lt"/>
                <a:cs typeface="NikoshBAN" pitchFamily="2" charset="0"/>
              </a:rPr>
              <a:t>                           </a:t>
            </a:r>
            <a:r>
              <a:rPr lang="bn-BD" sz="3200" dirty="0" smtClean="0">
                <a:latin typeface="+mj-lt"/>
                <a:cs typeface="NikoshBAN" pitchFamily="2" charset="0"/>
              </a:rPr>
              <a:t>হলে,</a:t>
            </a:r>
            <a:r>
              <a:rPr lang="en-US" sz="3200" dirty="0" smtClean="0">
                <a:latin typeface="+mj-lt"/>
                <a:cs typeface="NikoshBAN" pitchFamily="2" charset="0"/>
              </a:rPr>
              <a:t> </a:t>
            </a:r>
            <a:r>
              <a:rPr lang="bn-BD" sz="3200" dirty="0" smtClean="0">
                <a:latin typeface="+mj-lt"/>
                <a:cs typeface="NikoshBAN" pitchFamily="2" charset="0"/>
              </a:rPr>
              <a:t>প্রমাণ কর যে</a:t>
            </a:r>
            <a:r>
              <a:rPr lang="bn-BD" sz="2800" dirty="0" smtClean="0">
                <a:latin typeface="+mj-lt"/>
                <a:cs typeface="NikoshBAN" pitchFamily="2" charset="0"/>
              </a:rPr>
              <a:t>, </a:t>
            </a:r>
            <a:r>
              <a:rPr lang="en-US" sz="2800" dirty="0" smtClean="0">
                <a:latin typeface="+mj-lt"/>
                <a:cs typeface="NikoshBAN" pitchFamily="2" charset="0"/>
              </a:rPr>
              <a:t> </a:t>
            </a:r>
          </a:p>
          <a:p>
            <a:endParaRPr lang="en-US" sz="28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82688" y="3087688"/>
          <a:ext cx="183356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3087688"/>
                        <a:ext cx="1833562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114800" y="4495800"/>
          <a:ext cx="3325229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685800" imgH="203040" progId="Equation.3">
                  <p:embed/>
                </p:oleObj>
              </mc:Choice>
              <mc:Fallback>
                <p:oleObj name="Equation" r:id="rId5" imgW="685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0"/>
                        <a:ext cx="3325229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1981200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৩ মিনিট</a:t>
            </a:r>
            <a:r>
              <a:rPr lang="bn-BD" sz="2000" dirty="0" smtClean="0">
                <a:cs typeface="NikoshBAN" pitchFamily="2" charset="0"/>
              </a:rPr>
              <a:t> </a:t>
            </a:r>
            <a:r>
              <a:rPr lang="en-US" sz="2000" dirty="0" smtClean="0">
                <a:cs typeface="NikoshBAN" pitchFamily="2" charset="0"/>
              </a:rPr>
              <a:t> </a:t>
            </a:r>
            <a:endParaRPr lang="en-US" sz="2000" dirty="0"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447800" y="1360487"/>
            <a:ext cx="64008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89075" y="1360487"/>
          <a:ext cx="17557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360487"/>
                        <a:ext cx="1755775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572000" y="1360487"/>
          <a:ext cx="25177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5" imgW="965160" imgH="393480" progId="Equation.3">
                  <p:embed/>
                </p:oleObj>
              </mc:Choice>
              <mc:Fallback>
                <p:oleObj name="Equation" r:id="rId5" imgW="965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60487"/>
                        <a:ext cx="2517775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1400" y="1589087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16139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52400"/>
            <a:ext cx="1981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সমস্যা-৬</a:t>
            </a:r>
            <a:endParaRPr lang="en-US" sz="4800" dirty="0"/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5867400" y="2503487"/>
          <a:ext cx="17557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7" imgW="672840" imgH="393480" progId="Equation.3">
                  <p:embed/>
                </p:oleObj>
              </mc:Choice>
              <mc:Fallback>
                <p:oleObj name="Equation" r:id="rId7" imgW="6728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03487"/>
                        <a:ext cx="1755775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821363" y="3646487"/>
          <a:ext cx="215265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9" imgW="825480" imgH="431640" progId="Equation.3">
                  <p:embed/>
                </p:oleObj>
              </mc:Choice>
              <mc:Fallback>
                <p:oleObj name="Equation" r:id="rId9" imgW="82548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3646487"/>
                        <a:ext cx="215265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6037263" y="5067300"/>
          <a:ext cx="16224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11" imgW="622080" imgH="393480" progId="Equation.3">
                  <p:embed/>
                </p:oleObj>
              </mc:Choice>
              <mc:Fallback>
                <p:oleObj name="Equation" r:id="rId11" imgW="6220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067300"/>
                        <a:ext cx="16224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00400" y="2667000"/>
            <a:ext cx="2057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দেওয়া আছে,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2667000"/>
            <a:ext cx="1371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3886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5282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3" grpId="0"/>
      <p:bldP spid="14" grpId="0" animBg="1"/>
      <p:bldP spid="18" grpId="0" animBg="1"/>
      <p:bldP spid="19" grpId="0" animBg="1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5562600" cy="556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838200" y="1227831"/>
          <a:ext cx="3631004" cy="117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3" imgW="1447560" imgH="469800" progId="Equation.3">
                  <p:embed/>
                </p:oleObj>
              </mc:Choice>
              <mc:Fallback>
                <p:oleObj name="Equation" r:id="rId3" imgW="14475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27831"/>
                        <a:ext cx="3631004" cy="1178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094908" y="2393067"/>
          <a:ext cx="3467692" cy="1179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5" imgW="1384200" imgH="469800" progId="Equation.3">
                  <p:embed/>
                </p:oleObj>
              </mc:Choice>
              <mc:Fallback>
                <p:oleObj name="Equation" r:id="rId5" imgW="138420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4908" y="2393067"/>
                        <a:ext cx="3467692" cy="11798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133600" y="3505200"/>
          <a:ext cx="3849260" cy="140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7" imgW="1536480" imgH="558720" progId="Equation.3">
                  <p:embed/>
                </p:oleObj>
              </mc:Choice>
              <mc:Fallback>
                <p:oleObj name="Equation" r:id="rId7" imgW="153648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3849260" cy="1402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078038" y="4921250"/>
          <a:ext cx="279876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Equation" r:id="rId9" imgW="1117440" imgH="558720" progId="Equation.3">
                  <p:embed/>
                </p:oleObj>
              </mc:Choice>
              <mc:Fallback>
                <p:oleObj name="Equation" r:id="rId9" imgW="111744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4921250"/>
                        <a:ext cx="2798762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572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প্রদত্ত রাশি,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0" y="3429000"/>
            <a:ext cx="2209800" cy="3124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457200"/>
            <a:ext cx="3657600" cy="609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641475" y="796925"/>
          <a:ext cx="225901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3" imgW="901440" imgH="469800" progId="Equation.3">
                  <p:embed/>
                </p:oleObj>
              </mc:Choice>
              <mc:Fallback>
                <p:oleObj name="Equation" r:id="rId3" imgW="90144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796925"/>
                        <a:ext cx="2259013" cy="117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857375" y="2325688"/>
          <a:ext cx="213201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5" imgW="850680" imgH="469800" progId="Equation.3">
                  <p:embed/>
                </p:oleObj>
              </mc:Choice>
              <mc:Fallback>
                <p:oleObj name="Equation" r:id="rId5" imgW="8506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325688"/>
                        <a:ext cx="2132013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047875" y="3925888"/>
          <a:ext cx="175101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7" imgW="698400" imgH="469800" progId="Equation.3">
                  <p:embed/>
                </p:oleObj>
              </mc:Choice>
              <mc:Fallback>
                <p:oleObj name="Equation" r:id="rId7" imgW="69840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3925888"/>
                        <a:ext cx="1751013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263775" y="5316538"/>
          <a:ext cx="13366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9" imgW="533160" imgH="393480" progId="Equation.3">
                  <p:embed/>
                </p:oleObj>
              </mc:Choice>
              <mc:Fallback>
                <p:oleObj name="Equation" r:id="rId9" imgW="533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5316538"/>
                        <a:ext cx="133667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5584825" y="3962400"/>
          <a:ext cx="12096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11" imgW="482400" imgH="393480" progId="Equation.3">
                  <p:embed/>
                </p:oleObj>
              </mc:Choice>
              <mc:Fallback>
                <p:oleObj name="Equation" r:id="rId11" imgW="482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962400"/>
                        <a:ext cx="120967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5848350" y="5260975"/>
          <a:ext cx="9874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13" imgW="393480" imgH="393480" progId="Equation.3">
                  <p:embed/>
                </p:oleObj>
              </mc:Choice>
              <mc:Fallback>
                <p:oleObj name="Equation" r:id="rId13" imgW="3934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5260975"/>
                        <a:ext cx="9874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696200" y="5410200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8486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সমস্যা - 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5080"/>
            <a:ext cx="7848600" cy="3627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dirty="0" err="1" smtClean="0"/>
              <a:t>a+b</a:t>
            </a:r>
            <a:r>
              <a:rPr lang="en-US" sz="5400" dirty="0" smtClean="0"/>
              <a:t>=</a:t>
            </a:r>
            <a:r>
              <a:rPr lang="en-US" sz="5400" dirty="0" smtClean="0">
                <a:latin typeface="Algerian"/>
                <a:cs typeface="NikoshBAN" pitchFamily="2" charset="0"/>
              </a:rPr>
              <a:t> √</a:t>
            </a:r>
            <a:r>
              <a:rPr lang="en-US" sz="5400" dirty="0" smtClean="0"/>
              <a:t>7</a:t>
            </a:r>
            <a:r>
              <a:rPr lang="bn-BD" sz="5400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এবং   </a:t>
            </a:r>
            <a:r>
              <a:rPr lang="en-US" sz="5400" dirty="0" smtClean="0">
                <a:latin typeface="+mj-lt"/>
                <a:cs typeface="NikoshBAN" pitchFamily="2" charset="0"/>
              </a:rPr>
              <a:t>a-b=</a:t>
            </a:r>
            <a:r>
              <a:rPr lang="en-US" sz="5400" dirty="0" smtClean="0"/>
              <a:t> </a:t>
            </a:r>
            <a:r>
              <a:rPr lang="en-US" sz="5400" dirty="0" smtClean="0">
                <a:latin typeface="Algerian"/>
                <a:cs typeface="NikoshBAN" pitchFamily="2" charset="0"/>
              </a:rPr>
              <a:t>√</a:t>
            </a:r>
            <a:r>
              <a:rPr lang="en-US" sz="5400" dirty="0" smtClean="0">
                <a:latin typeface="+mj-lt"/>
                <a:cs typeface="NikoshBAN" pitchFamily="2" charset="0"/>
              </a:rPr>
              <a:t>5</a:t>
            </a:r>
            <a:r>
              <a:rPr lang="bn-BD" sz="5400" dirty="0" smtClean="0">
                <a:latin typeface="+mj-lt"/>
                <a:cs typeface="NikoshBAN" pitchFamily="2" charset="0"/>
              </a:rPr>
              <a:t> হলে, </a:t>
            </a:r>
          </a:p>
          <a:p>
            <a:pPr>
              <a:buNone/>
            </a:pPr>
            <a:endParaRPr lang="bn-BD" sz="28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r>
              <a:rPr lang="bn-BD" sz="5400" dirty="0" smtClean="0">
                <a:latin typeface="+mj-lt"/>
                <a:cs typeface="NikoshBAN" pitchFamily="2" charset="0"/>
              </a:rPr>
              <a:t>প্রমাণ কর যে,   </a:t>
            </a:r>
            <a:r>
              <a:rPr lang="en-US" sz="5400" dirty="0" smtClean="0">
                <a:latin typeface="+mj-lt"/>
                <a:cs typeface="NikoshBAN" pitchFamily="2" charset="0"/>
              </a:rPr>
              <a:t>8ab(a</a:t>
            </a:r>
            <a:r>
              <a:rPr lang="en-US" sz="54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5400" dirty="0" smtClean="0">
                <a:latin typeface="+mj-lt"/>
                <a:cs typeface="NikoshBAN" pitchFamily="2" charset="0"/>
              </a:rPr>
              <a:t>+b</a:t>
            </a:r>
            <a:r>
              <a:rPr lang="en-US" sz="54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5400" dirty="0" smtClean="0">
                <a:latin typeface="+mj-lt"/>
                <a:cs typeface="NikoshBAN" pitchFamily="2" charset="0"/>
              </a:rPr>
              <a:t>)=24</a:t>
            </a:r>
            <a:endParaRPr lang="en-US" sz="5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91869"/>
            <a:ext cx="5105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cs typeface="NikoshBAN" pitchFamily="2" charset="0"/>
              </a:rPr>
              <a:t>প্রমাণ কর যে,   </a:t>
            </a:r>
            <a:r>
              <a:rPr lang="en-US" sz="3600" dirty="0" smtClean="0">
                <a:cs typeface="NikoshBAN" pitchFamily="2" charset="0"/>
              </a:rPr>
              <a:t>8ab(a</a:t>
            </a:r>
            <a:r>
              <a:rPr lang="en-US" sz="3600" baseline="30000" dirty="0" smtClean="0">
                <a:cs typeface="NikoshBAN" pitchFamily="2" charset="0"/>
              </a:rPr>
              <a:t>2</a:t>
            </a:r>
            <a:r>
              <a:rPr lang="en-US" sz="3600" dirty="0" smtClean="0">
                <a:cs typeface="NikoshBAN" pitchFamily="2" charset="0"/>
              </a:rPr>
              <a:t>+b</a:t>
            </a:r>
            <a:r>
              <a:rPr lang="en-US" sz="3600" baseline="30000" dirty="0" smtClean="0">
                <a:cs typeface="NikoshBAN" pitchFamily="2" charset="0"/>
              </a:rPr>
              <a:t>2</a:t>
            </a:r>
            <a:r>
              <a:rPr lang="en-US" sz="3600" dirty="0" smtClean="0">
                <a:cs typeface="NikoshBAN" pitchFamily="2" charset="0"/>
              </a:rPr>
              <a:t>)=24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838200"/>
            <a:ext cx="317266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L.H.S</a:t>
            </a:r>
            <a:r>
              <a:rPr lang="en-US" sz="3200" dirty="0" smtClean="0">
                <a:cs typeface="NikoshBAN" pitchFamily="2" charset="0"/>
              </a:rPr>
              <a:t> = 8ab(a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+b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752600" y="1538990"/>
            <a:ext cx="2895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=4ab.2(a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+b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52600" y="2241030"/>
            <a:ext cx="6477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{(</a:t>
            </a:r>
            <a:r>
              <a:rPr lang="en-US" sz="3200" dirty="0" err="1" smtClean="0">
                <a:solidFill>
                  <a:srgbClr val="C00000"/>
                </a:solidFill>
                <a:cs typeface="NikoshBAN" pitchFamily="2" charset="0"/>
              </a:rPr>
              <a:t>a+b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)</a:t>
            </a:r>
            <a:r>
              <a:rPr lang="en-US" sz="3200" baseline="30000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 – (a - b)</a:t>
            </a:r>
            <a:r>
              <a:rPr lang="en-US" sz="3200" baseline="30000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} </a:t>
            </a:r>
            <a:r>
              <a:rPr lang="en-US" sz="3200" dirty="0" smtClean="0">
                <a:cs typeface="NikoshBAN" pitchFamily="2" charset="0"/>
              </a:rPr>
              <a:t>{(</a:t>
            </a:r>
            <a:r>
              <a:rPr lang="en-US" sz="3200" dirty="0" err="1" smtClean="0">
                <a:cs typeface="NikoshBAN" pitchFamily="2" charset="0"/>
              </a:rPr>
              <a:t>a+b</a:t>
            </a:r>
            <a:r>
              <a:rPr lang="en-US" sz="3200" dirty="0" smtClean="0">
                <a:cs typeface="NikoshBAN" pitchFamily="2" charset="0"/>
              </a:rPr>
              <a:t>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+(a - b)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752600" y="3657600"/>
            <a:ext cx="3276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{(7 – 5)} </a:t>
            </a:r>
            <a:r>
              <a:rPr lang="en-US" sz="3200" dirty="0" smtClean="0">
                <a:cs typeface="NikoshBAN" pitchFamily="2" charset="0"/>
              </a:rPr>
              <a:t>{(7+5)}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1752600" y="2956810"/>
            <a:ext cx="6477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{(</a:t>
            </a:r>
            <a:r>
              <a:rPr lang="en-US" sz="3200" dirty="0" smtClean="0">
                <a:latin typeface="Algerian"/>
                <a:cs typeface="NikoshBAN" pitchFamily="2" charset="0"/>
              </a:rPr>
              <a:t>√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7)</a:t>
            </a:r>
            <a:r>
              <a:rPr lang="en-US" sz="3200" baseline="30000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 – (</a:t>
            </a:r>
            <a:r>
              <a:rPr lang="en-US" sz="3200" dirty="0" smtClean="0">
                <a:latin typeface="Algerian"/>
                <a:cs typeface="NikoshBAN" pitchFamily="2" charset="0"/>
              </a:rPr>
              <a:t>√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5)</a:t>
            </a:r>
            <a:r>
              <a:rPr lang="en-US" sz="3200" baseline="30000" dirty="0" smtClean="0">
                <a:solidFill>
                  <a:srgbClr val="C00000"/>
                </a:solidFill>
                <a:cs typeface="NikoshBAN" pitchFamily="2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} </a:t>
            </a:r>
            <a:r>
              <a:rPr lang="en-US" sz="3200" dirty="0" smtClean="0">
                <a:cs typeface="NikoshBAN" pitchFamily="2" charset="0"/>
              </a:rPr>
              <a:t>{(</a:t>
            </a:r>
            <a:r>
              <a:rPr lang="en-US" sz="3200" dirty="0" smtClean="0">
                <a:latin typeface="Algerian"/>
                <a:cs typeface="NikoshBAN" pitchFamily="2" charset="0"/>
              </a:rPr>
              <a:t>√</a:t>
            </a:r>
            <a:r>
              <a:rPr lang="en-US" sz="3200" dirty="0" smtClean="0">
                <a:cs typeface="NikoshBAN" pitchFamily="2" charset="0"/>
              </a:rPr>
              <a:t>7)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+(</a:t>
            </a:r>
            <a:r>
              <a:rPr lang="en-US" sz="3200" dirty="0" smtClean="0">
                <a:latin typeface="Algerian"/>
                <a:cs typeface="NikoshBAN" pitchFamily="2" charset="0"/>
              </a:rPr>
              <a:t>√</a:t>
            </a:r>
            <a:r>
              <a:rPr lang="en-US" sz="3200" dirty="0" smtClean="0">
                <a:cs typeface="NikoshBAN" pitchFamily="2" charset="0"/>
              </a:rPr>
              <a:t>5)</a:t>
            </a:r>
            <a:r>
              <a:rPr lang="en-US" sz="3200" baseline="30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} 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1752600" y="4358390"/>
            <a:ext cx="1828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(2) </a:t>
            </a:r>
            <a:r>
              <a:rPr lang="en-US" sz="3200" dirty="0" smtClean="0">
                <a:cs typeface="NikoshBAN" pitchFamily="2" charset="0"/>
              </a:rPr>
              <a:t>(12) 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1752600" y="5075420"/>
            <a:ext cx="1143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24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1752600" y="5837420"/>
            <a:ext cx="1447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R.H.S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191000" y="5791200"/>
            <a:ext cx="1828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cs typeface="NikoshBAN" pitchFamily="2" charset="0"/>
              </a:rPr>
              <a:t>(Proved)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762000" y="152400"/>
            <a:ext cx="914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3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84238"/>
            <a:ext cx="7620000" cy="1325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620000" cy="31699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1143000" indent="-574675">
              <a:buNone/>
            </a:pPr>
            <a:r>
              <a:rPr lang="bn-BD" sz="4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১।  </a:t>
            </a: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a+b</a:t>
            </a: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)</a:t>
            </a:r>
            <a:r>
              <a:rPr lang="en-US" sz="4000" baseline="30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2</a:t>
            </a:r>
            <a:r>
              <a:rPr lang="bn-BD" sz="4000" baseline="30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সূত্র বল। </a:t>
            </a:r>
          </a:p>
          <a:p>
            <a:pPr marL="1143000" indent="-574675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অনুসিদ্ধান্ত কিভাবে তৈরি হয়?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143000" indent="-574675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ab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অনুসিদ্ধান্ত বল। </a:t>
            </a:r>
            <a:endParaRPr lang="en-US" sz="4000" baseline="30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195315"/>
            <a:ext cx="4114800" cy="3352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 এম আজিজুল হক   </a:t>
            </a:r>
            <a:endParaRPr lang="en-US" sz="40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 এস সি, বি এড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990600"/>
            <a:ext cx="3048000" cy="1279446"/>
          </a:xfrm>
          <a:prstGeom prst="roundRect">
            <a:avLst>
              <a:gd name="adj" fmla="val 2405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234518" y="595718"/>
            <a:ext cx="26185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ziz s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35280"/>
            <a:ext cx="2113547" cy="267716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648200" y="3200400"/>
            <a:ext cx="4114800" cy="3352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buNone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25425"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pPr marL="225425"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marL="225425"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(বীজগণিত)</a:t>
            </a:r>
          </a:p>
          <a:p>
            <a:pPr marL="225425"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৩.১ বর্গের সূত্র (১-৮)</a:t>
            </a:r>
          </a:p>
          <a:p>
            <a:pPr>
              <a:buNone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89038"/>
            <a:ext cx="75438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49880"/>
            <a:ext cx="7543800" cy="3017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+mj-lt"/>
                <a:cs typeface="NikoshBAN" pitchFamily="2" charset="0"/>
              </a:rPr>
              <a:t>                              </a:t>
            </a:r>
            <a:r>
              <a:rPr lang="bn-BD" sz="3200" dirty="0" smtClean="0">
                <a:latin typeface="+mj-lt"/>
                <a:cs typeface="NikoshBAN" pitchFamily="2" charset="0"/>
              </a:rPr>
              <a:t>হলে,</a:t>
            </a:r>
            <a:r>
              <a:rPr lang="en-US" sz="3200" dirty="0" smtClean="0">
                <a:latin typeface="+mj-lt"/>
                <a:cs typeface="NikoshBAN" pitchFamily="2" charset="0"/>
              </a:rPr>
              <a:t> </a:t>
            </a:r>
            <a:r>
              <a:rPr lang="bn-BD" sz="3200" dirty="0" smtClean="0">
                <a:latin typeface="+mj-lt"/>
                <a:cs typeface="NikoshBAN" pitchFamily="2" charset="0"/>
              </a:rPr>
              <a:t>প্রমাণ কর যে</a:t>
            </a:r>
            <a:r>
              <a:rPr lang="bn-BD" sz="2800" dirty="0" smtClean="0">
                <a:latin typeface="+mj-lt"/>
                <a:cs typeface="NikoshBAN" pitchFamily="2" charset="0"/>
              </a:rPr>
              <a:t>, </a:t>
            </a:r>
            <a:r>
              <a:rPr lang="en-US" sz="2800" dirty="0" smtClean="0">
                <a:latin typeface="+mj-lt"/>
                <a:cs typeface="NikoshBAN" pitchFamily="2" charset="0"/>
              </a:rPr>
              <a:t> </a:t>
            </a:r>
          </a:p>
          <a:p>
            <a:endParaRPr lang="en-US" sz="28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43000" y="3048000"/>
          <a:ext cx="1911351" cy="1287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3" imgW="622080" imgH="419040" progId="Equation.3">
                  <p:embed/>
                </p:oleObj>
              </mc:Choice>
              <mc:Fallback>
                <p:oleObj name="Equation" r:id="rId3" imgW="622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0"/>
                        <a:ext cx="1911351" cy="1287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657600" y="4343400"/>
          <a:ext cx="307397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5" imgW="901440" imgH="419040" progId="Equation.3">
                  <p:embed/>
                </p:oleObj>
              </mc:Choice>
              <mc:Fallback>
                <p:oleObj name="Equation" r:id="rId5" imgW="9014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0"/>
                        <a:ext cx="3073977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97" y="276308"/>
            <a:ext cx="8666205" cy="6305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9600"/>
            <a:ext cx="4191000" cy="129539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বর্গের সূত্রাবলি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182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1.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2.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2ab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3. (a + b + c)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 + 2bc + 2ca 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971800"/>
            <a:ext cx="5715000" cy="353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4.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2ab</a:t>
            </a:r>
          </a:p>
          <a:p>
            <a:r>
              <a:rPr lang="en-US" sz="3200" dirty="0" smtClean="0">
                <a:latin typeface="Calibri" pitchFamily="34" charset="0"/>
              </a:rPr>
              <a:t>5.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-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6.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  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7.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+ 4ab</a:t>
            </a:r>
          </a:p>
          <a:p>
            <a:r>
              <a:rPr lang="en-US" sz="3200" dirty="0" smtClean="0">
                <a:latin typeface="Calibri" pitchFamily="34" charset="0"/>
              </a:rPr>
              <a:t>8.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4ab </a:t>
            </a:r>
            <a:endParaRPr lang="en-US" sz="3200" dirty="0">
              <a:latin typeface="Calibri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64626" y="4343400"/>
          <a:ext cx="312174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626" y="4343400"/>
                        <a:ext cx="312174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5257800" cy="3429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9. 4ab =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10.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=   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11.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= </a:t>
            </a:r>
            <a:endParaRPr lang="en-US" sz="3200" dirty="0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38400" y="1295400"/>
          <a:ext cx="457200" cy="1178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457200" cy="1178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14600" y="2438400"/>
          <a:ext cx="317072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218960" imgH="469800" progId="Equation.3">
                  <p:embed/>
                </p:oleObj>
              </mc:Choice>
              <mc:Fallback>
                <p:oleObj name="Equation" r:id="rId5" imgW="121896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38400"/>
                        <a:ext cx="3170726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4038600"/>
            <a:ext cx="6934200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12.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(a+ b+ c)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2(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</a:t>
            </a:r>
            <a:r>
              <a:rPr lang="en-US" sz="3200" dirty="0" err="1" smtClean="0">
                <a:latin typeface="Calibri" pitchFamily="34" charset="0"/>
              </a:rPr>
              <a:t>bc+ca</a:t>
            </a:r>
            <a:r>
              <a:rPr lang="en-US" sz="3200" dirty="0" smtClean="0">
                <a:latin typeface="Calibri" pitchFamily="34" charset="0"/>
              </a:rPr>
              <a:t>)</a:t>
            </a:r>
          </a:p>
          <a:p>
            <a:r>
              <a:rPr lang="en-US" sz="3200" dirty="0" smtClean="0">
                <a:latin typeface="Calibri" pitchFamily="34" charset="0"/>
              </a:rPr>
              <a:t>13. 2(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</a:t>
            </a:r>
            <a:r>
              <a:rPr lang="en-US" sz="3200" dirty="0" err="1" smtClean="0">
                <a:latin typeface="Calibri" pitchFamily="34" charset="0"/>
              </a:rPr>
              <a:t>bc</a:t>
            </a:r>
            <a:r>
              <a:rPr lang="en-US" sz="3200" dirty="0" smtClean="0">
                <a:latin typeface="Calibri" pitchFamily="34" charset="0"/>
              </a:rPr>
              <a:t> +ca) = (</a:t>
            </a:r>
            <a:r>
              <a:rPr lang="en-US" sz="3200" dirty="0" err="1" smtClean="0">
                <a:latin typeface="Calibri" pitchFamily="34" charset="0"/>
              </a:rPr>
              <a:t>a+b+c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5410200"/>
            <a:ext cx="64770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14.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b</a:t>
            </a:r>
            <a:r>
              <a:rPr lang="en-US" sz="3200" baseline="30000" dirty="0" smtClean="0">
                <a:latin typeface="Calibri" pitchFamily="34" charset="0"/>
              </a:rPr>
              <a:t>2 </a:t>
            </a:r>
            <a:r>
              <a:rPr lang="en-US" sz="3200" dirty="0" smtClean="0">
                <a:latin typeface="Calibri" pitchFamily="34" charset="0"/>
              </a:rPr>
              <a:t>= (a+ b) (a – b)</a:t>
            </a:r>
          </a:p>
          <a:p>
            <a:r>
              <a:rPr lang="en-US" sz="3200" dirty="0" smtClean="0">
                <a:latin typeface="Calibri" pitchFamily="34" charset="0"/>
              </a:rPr>
              <a:t>15. (x +a)(</a:t>
            </a:r>
            <a:r>
              <a:rPr lang="en-US" sz="3200" dirty="0" err="1" smtClean="0">
                <a:latin typeface="Calibri" pitchFamily="34" charset="0"/>
              </a:rPr>
              <a:t>x+b</a:t>
            </a:r>
            <a:r>
              <a:rPr lang="en-US" sz="3200" dirty="0" smtClean="0">
                <a:latin typeface="Calibri" pitchFamily="34" charset="0"/>
              </a:rPr>
              <a:t>) = x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(a</a:t>
            </a:r>
            <a:r>
              <a:rPr lang="en-US" sz="3200" baseline="30000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+ b)x +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324600" cy="3124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10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 সূত্রের ব্যবহার</a:t>
            </a:r>
            <a:endParaRPr lang="en-US" sz="10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7772400" cy="304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742950" indent="-1588"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বর্গের সূত্র বলতে পারবে।</a:t>
            </a:r>
          </a:p>
          <a:p>
            <a:pPr marL="742950" indent="-1588"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সূত্রের সাহায্যে বর্গ নির্ণয় করতে পারবে।</a:t>
            </a:r>
          </a:p>
          <a:p>
            <a:pPr marL="742950" indent="-1588"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সূত্রের সাহায্যে মান নির্ণয় করতে পারবে।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959114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এই পাঠ শেষে শিক্ষার্থীরা...</a:t>
            </a:r>
            <a:endParaRPr lang="en-US" sz="4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 - ১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07080"/>
            <a:ext cx="7620000" cy="1874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608138" indent="-1608138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সুত্রের সাহায্যে বর্গ নির্ণয় করঃ-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191000"/>
            <a:ext cx="30476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cs typeface="NikoshBAN" pitchFamily="2" charset="0"/>
              </a:rPr>
              <a:t>3p+4q-5r</a:t>
            </a:r>
            <a:endParaRPr lang="en-US" sz="6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39225"/>
            <a:ext cx="364394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3p</a:t>
            </a:r>
            <a:r>
              <a:rPr lang="bn-BD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+</a:t>
            </a:r>
            <a:r>
              <a:rPr lang="bn-BD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4q</a:t>
            </a:r>
            <a:r>
              <a:rPr lang="bn-BD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-</a:t>
            </a:r>
            <a:r>
              <a:rPr lang="bn-BD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5r  </a:t>
            </a:r>
            <a:r>
              <a:rPr lang="bn-BD" sz="3600" dirty="0" smtClean="0">
                <a:latin typeface="+mj-lt"/>
                <a:cs typeface="NikoshBAN" pitchFamily="2" charset="0"/>
              </a:rPr>
              <a:t>এর বর্গ 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93094"/>
            <a:ext cx="301396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</a:t>
            </a:r>
            <a:r>
              <a:rPr lang="bn-BD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+</a:t>
            </a:r>
            <a:r>
              <a:rPr lang="bn-BD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4q</a:t>
            </a:r>
            <a:r>
              <a:rPr lang="bn-BD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-</a:t>
            </a:r>
            <a:r>
              <a:rPr lang="bn-BD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5r)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endParaRPr lang="en-US" sz="3600" baseline="30000" dirty="0">
              <a:latin typeface="+mj-lt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721894"/>
            <a:ext cx="837280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</a:t>
            </a:r>
            <a:r>
              <a:rPr lang="en-US" sz="3600" dirty="0" smtClean="0">
                <a:latin typeface="+mj-lt"/>
                <a:cs typeface="NikoshBAN" pitchFamily="2" charset="0"/>
              </a:rPr>
              <a:t>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 </a:t>
            </a:r>
            <a:r>
              <a:rPr lang="en-US" sz="3600" dirty="0" smtClean="0">
                <a:latin typeface="+mj-lt"/>
                <a:cs typeface="NikoshBAN" pitchFamily="2" charset="0"/>
              </a:rPr>
              <a:t>+ 2.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</a:t>
            </a:r>
            <a:r>
              <a:rPr lang="en-US" sz="3600" dirty="0" smtClean="0">
                <a:latin typeface="+mj-lt"/>
                <a:cs typeface="NikoshBAN" pitchFamily="2" charset="0"/>
              </a:rPr>
              <a:t>.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4q</a:t>
            </a:r>
            <a:r>
              <a:rPr lang="en-US" sz="3600" dirty="0" smtClean="0">
                <a:latin typeface="+mj-lt"/>
                <a:cs typeface="NikoshBAN" pitchFamily="2" charset="0"/>
              </a:rPr>
              <a:t> + (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4q</a:t>
            </a:r>
            <a:r>
              <a:rPr lang="en-US" sz="3600" dirty="0" smtClean="0">
                <a:latin typeface="+mj-lt"/>
                <a:cs typeface="NikoshBAN" pitchFamily="2" charset="0"/>
              </a:rPr>
              <a:t>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 </a:t>
            </a:r>
            <a:r>
              <a:rPr lang="en-US" sz="3600" dirty="0" smtClean="0">
                <a:latin typeface="+mj-lt"/>
                <a:cs typeface="NikoshBAN" pitchFamily="2" charset="0"/>
              </a:rPr>
              <a:t>- 10r(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 + 4q</a:t>
            </a:r>
            <a:r>
              <a:rPr lang="en-US" sz="3600" dirty="0" smtClean="0">
                <a:latin typeface="+mj-lt"/>
                <a:cs typeface="NikoshBAN" pitchFamily="2" charset="0"/>
              </a:rPr>
              <a:t>) + (5r)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endParaRPr lang="en-US" sz="3600" baseline="30000" dirty="0">
              <a:latin typeface="+mj-lt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807494"/>
            <a:ext cx="647324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=(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 + 4q</a:t>
            </a:r>
            <a:r>
              <a:rPr lang="en-US" sz="3600" dirty="0" smtClean="0">
                <a:latin typeface="+mj-lt"/>
                <a:cs typeface="NikoshBAN" pitchFamily="2" charset="0"/>
              </a:rPr>
              <a:t>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3600" dirty="0" smtClean="0">
                <a:latin typeface="+mj-lt"/>
                <a:cs typeface="NikoshBAN" pitchFamily="2" charset="0"/>
              </a:rPr>
              <a:t> – 2.(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itchFamily="2" charset="0"/>
              </a:rPr>
              <a:t>3p + 4q</a:t>
            </a:r>
            <a:r>
              <a:rPr lang="en-US" sz="3600" dirty="0" smtClean="0">
                <a:latin typeface="+mj-lt"/>
                <a:cs typeface="NikoshBAN" pitchFamily="2" charset="0"/>
              </a:rPr>
              <a:t>).5r + (5r)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endParaRPr lang="en-US" sz="3600" baseline="30000" dirty="0">
              <a:latin typeface="+mj-lt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636294"/>
            <a:ext cx="736451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=9p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3600" dirty="0" smtClean="0">
                <a:latin typeface="+mj-lt"/>
                <a:cs typeface="NikoshBAN" pitchFamily="2" charset="0"/>
              </a:rPr>
              <a:t> + 24pq + 16q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 </a:t>
            </a:r>
            <a:r>
              <a:rPr lang="en-US" sz="3600" dirty="0" smtClean="0">
                <a:latin typeface="+mj-lt"/>
                <a:cs typeface="NikoshBAN" pitchFamily="2" charset="0"/>
              </a:rPr>
              <a:t>- 30rp - 40qr + 25r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endParaRPr lang="en-US" sz="3600" baseline="30000" dirty="0">
              <a:latin typeface="+mj-lt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1" y="5550694"/>
            <a:ext cx="7315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8138" indent="-1608138">
              <a:buNone/>
            </a:pPr>
            <a:r>
              <a:rPr lang="en-US" sz="3600" dirty="0" smtClean="0">
                <a:latin typeface="+mj-lt"/>
                <a:cs typeface="NikoshBAN" pitchFamily="2" charset="0"/>
              </a:rPr>
              <a:t>=9p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</a:t>
            </a:r>
            <a:r>
              <a:rPr lang="en-US" sz="3600" dirty="0" smtClean="0">
                <a:latin typeface="+mj-lt"/>
                <a:cs typeface="NikoshBAN" pitchFamily="2" charset="0"/>
              </a:rPr>
              <a:t> + 16q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 </a:t>
            </a:r>
            <a:r>
              <a:rPr lang="en-US" sz="3600" dirty="0" smtClean="0">
                <a:latin typeface="+mj-lt"/>
                <a:cs typeface="NikoshBAN" pitchFamily="2" charset="0"/>
              </a:rPr>
              <a:t>+ 25r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2 </a:t>
            </a:r>
            <a:r>
              <a:rPr lang="en-US" sz="3600" dirty="0" smtClean="0">
                <a:latin typeface="+mj-lt"/>
                <a:cs typeface="NikoshBAN" pitchFamily="2" charset="0"/>
              </a:rPr>
              <a:t>+ 24pq - 40qr - 30rp </a:t>
            </a:r>
            <a:endParaRPr lang="en-US" sz="3600" baseline="30000" dirty="0">
              <a:latin typeface="+mj-lt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77200" y="5663625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228600"/>
            <a:ext cx="21336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১। সমাধান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143000"/>
            <a:ext cx="7620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 -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(জ)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3307080"/>
            <a:ext cx="7620000" cy="1874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8138" indent="-1608138">
              <a:buFont typeface="Arial" pitchFamily="34" charset="0"/>
              <a:buNone/>
            </a:pPr>
            <a:r>
              <a:rPr lang="bn-BD" sz="5400" smtClean="0">
                <a:latin typeface="NikoshBAN" pitchFamily="2" charset="0"/>
                <a:cs typeface="NikoshBAN" pitchFamily="2" charset="0"/>
              </a:rPr>
              <a:t>সুত্রের সাহায্যে বর্গ নির্ণয় করঃ-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5372" y="4165937"/>
            <a:ext cx="17427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cs typeface="NikoshBAN" pitchFamily="2" charset="0"/>
              </a:rPr>
              <a:t>1007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6513759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638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Algerian</vt:lpstr>
      <vt:lpstr>Arial</vt:lpstr>
      <vt:lpstr>Calibri</vt:lpstr>
      <vt:lpstr>NikoshBAN</vt:lpstr>
      <vt:lpstr>Vrinda</vt:lpstr>
      <vt:lpstr>Office Theme</vt:lpstr>
      <vt:lpstr>Equation</vt:lpstr>
      <vt:lpstr>স্বাগতম</vt:lpstr>
      <vt:lpstr>PowerPoint Presentation</vt:lpstr>
      <vt:lpstr>বর্গের সূত্রাবলি</vt:lpstr>
      <vt:lpstr>PowerPoint Presentation</vt:lpstr>
      <vt:lpstr>PowerPoint Presentation</vt:lpstr>
      <vt:lpstr>শিখনফল</vt:lpstr>
      <vt:lpstr>সমস্যা - 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সমস্যা - ৮</vt:lpstr>
      <vt:lpstr>PowerPoint Presentation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 AZIZ</dc:creator>
  <cp:lastModifiedBy>DOEL</cp:lastModifiedBy>
  <cp:revision>181</cp:revision>
  <dcterms:created xsi:type="dcterms:W3CDTF">2006-08-16T00:00:00Z</dcterms:created>
  <dcterms:modified xsi:type="dcterms:W3CDTF">2021-08-05T06:54:11Z</dcterms:modified>
</cp:coreProperties>
</file>