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4" r:id="rId6"/>
    <p:sldId id="263" r:id="rId7"/>
    <p:sldId id="268" r:id="rId8"/>
    <p:sldId id="273" r:id="rId9"/>
    <p:sldId id="272" r:id="rId10"/>
    <p:sldId id="271" r:id="rId11"/>
    <p:sldId id="270" r:id="rId12"/>
    <p:sldId id="269" r:id="rId13"/>
    <p:sldId id="262" r:id="rId14"/>
    <p:sldId id="261" r:id="rId15"/>
    <p:sldId id="260" r:id="rId16"/>
    <p:sldId id="257" r:id="rId17"/>
    <p:sldId id="25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50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DB07B-C96A-484C-8B3C-25EE42728F0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B5BBE-E432-4BB0-B643-16BBA4AA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DB07B-C96A-484C-8B3C-25EE42728F0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B5BBE-E432-4BB0-B643-16BBA4AA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9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DB07B-C96A-484C-8B3C-25EE42728F0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B5BBE-E432-4BB0-B643-16BBA4AA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DB07B-C96A-484C-8B3C-25EE42728F0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B5BBE-E432-4BB0-B643-16BBA4AA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5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DB07B-C96A-484C-8B3C-25EE42728F0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B5BBE-E432-4BB0-B643-16BBA4AA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DB07B-C96A-484C-8B3C-25EE42728F0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B5BBE-E432-4BB0-B643-16BBA4AA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DB07B-C96A-484C-8B3C-25EE42728F0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B5BBE-E432-4BB0-B643-16BBA4AA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DB07B-C96A-484C-8B3C-25EE42728F0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B5BBE-E432-4BB0-B643-16BBA4AA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4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DB07B-C96A-484C-8B3C-25EE42728F0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B5BBE-E432-4BB0-B643-16BBA4AA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5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DB07B-C96A-484C-8B3C-25EE42728F0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B5BBE-E432-4BB0-B643-16BBA4AA6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3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mailto:marufulhoque311@gmail.com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gradFill flip="none" rotWithShape="1">
            <a:gsLst>
              <a:gs pos="42000">
                <a:srgbClr val="0070C0"/>
              </a:gs>
              <a:gs pos="88000">
                <a:srgbClr val="00B050"/>
              </a:gs>
              <a:gs pos="12000">
                <a:srgbClr val="00FF00"/>
              </a:gs>
              <a:gs pos="17000">
                <a:srgbClr val="FFFF00"/>
              </a:gs>
              <a:gs pos="50000">
                <a:srgbClr val="FF00FF"/>
              </a:gs>
              <a:gs pos="65000">
                <a:srgbClr val="0070C0"/>
              </a:gs>
              <a:gs pos="24000">
                <a:schemeClr val="accent2"/>
              </a:gs>
              <a:gs pos="20000">
                <a:srgbClr val="FF0000"/>
              </a:gs>
              <a:gs pos="74000">
                <a:srgbClr val="FFFF00"/>
              </a:gs>
              <a:gs pos="66000">
                <a:srgbClr val="00B0F0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99985" y="194754"/>
            <a:ext cx="660358" cy="818120"/>
            <a:chOff x="212678" y="163773"/>
            <a:chExt cx="879142" cy="903596"/>
          </a:xfrm>
          <a:solidFill>
            <a:srgbClr val="FF0000"/>
          </a:solidFill>
        </p:grpSpPr>
        <p:sp>
          <p:nvSpPr>
            <p:cNvPr id="9" name="Half Frame 8"/>
            <p:cNvSpPr/>
            <p:nvPr/>
          </p:nvSpPr>
          <p:spPr>
            <a:xfrm>
              <a:off x="212678" y="163773"/>
              <a:ext cx="879142" cy="903596"/>
            </a:xfrm>
            <a:prstGeom prst="halfFrame">
              <a:avLst>
                <a:gd name="adj1" fmla="val 31810"/>
                <a:gd name="adj2" fmla="val 28233"/>
              </a:avLst>
            </a:prstGeom>
            <a:solidFill>
              <a:srgbClr val="FF0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409433" y="321860"/>
              <a:ext cx="530367" cy="516340"/>
            </a:xfrm>
            <a:prstGeom prst="halfFrame">
              <a:avLst>
                <a:gd name="adj1" fmla="val 29964"/>
                <a:gd name="adj2" fmla="val 2561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39974" y="6317003"/>
            <a:ext cx="11742557" cy="310896"/>
            <a:chOff x="239974" y="6317003"/>
            <a:chExt cx="11742557" cy="3108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74" y="6317003"/>
              <a:ext cx="1871472" cy="3108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83" y="6317003"/>
              <a:ext cx="1871472" cy="310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92" y="6317003"/>
              <a:ext cx="1871472" cy="3108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64" y="6317003"/>
              <a:ext cx="1871472" cy="3108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5312" y="6317003"/>
              <a:ext cx="1871472" cy="31089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784" y="6317003"/>
              <a:ext cx="1871472" cy="3108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059" y="6317003"/>
              <a:ext cx="1871472" cy="310896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39" y="194754"/>
            <a:ext cx="941492" cy="937092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30164" y="6068992"/>
            <a:ext cx="1145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" dirty="0" smtClean="0">
                <a:solidFill>
                  <a:srgbClr val="92D050"/>
                </a:solidFill>
              </a:rPr>
              <a:t>মোঃ</a:t>
            </a:r>
            <a:r>
              <a:rPr lang="bn-IN" sz="1200" baseline="0" dirty="0" smtClean="0">
                <a:solidFill>
                  <a:srgbClr val="92D050"/>
                </a:solidFill>
              </a:rPr>
              <a:t> মারুফুল হক,সহকারী শিক্ষক ,গণিত ,বঙ্গবাসী মাধ্যমিক বিদ্যালয় ,খালিশপুর,খুলনা। ইমেলঃ </a:t>
            </a:r>
            <a:r>
              <a:rPr lang="en-US" sz="1200" baseline="0" dirty="0" smtClean="0">
                <a:solidFill>
                  <a:srgbClr val="92D050"/>
                </a:solidFill>
                <a:hlinkClick r:id="rId15"/>
              </a:rPr>
              <a:t>marufulhoque311@gmail.com</a:t>
            </a:r>
            <a:r>
              <a:rPr lang="en-US" sz="1200" baseline="0" dirty="0" smtClean="0">
                <a:solidFill>
                  <a:srgbClr val="92D050"/>
                </a:solidFill>
              </a:rPr>
              <a:t> ,</a:t>
            </a:r>
            <a:r>
              <a:rPr lang="bn-IN" sz="1200" baseline="0" dirty="0" smtClean="0">
                <a:solidFill>
                  <a:srgbClr val="92D050"/>
                </a:solidFill>
              </a:rPr>
              <a:t>মোবাইল ০১৯২৯৬৬৮১৪৬ </a:t>
            </a:r>
            <a:endParaRPr lang="en-US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mailto:marufulhoque31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340981"/>
            <a:ext cx="7670042" cy="5760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3106003"/>
            <a:ext cx="1971675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62" y="3221112"/>
            <a:ext cx="1015995" cy="7411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97792" y="4663679"/>
            <a:ext cx="2782685" cy="1437564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2513970" y="291359"/>
            <a:ext cx="6140918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প্রক্রিয়াটি কোথায় হয়?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9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2"/>
          <a:srcRect l="4293" t="7843" r="24150" b="19608"/>
          <a:stretch/>
        </p:blipFill>
        <p:spPr bwMode="auto">
          <a:xfrm>
            <a:off x="1521167" y="1371600"/>
            <a:ext cx="4165179" cy="3025078"/>
          </a:xfrm>
          <a:prstGeom prst="rect">
            <a:avLst/>
          </a:prstGeom>
          <a:noFill/>
        </p:spPr>
      </p:pic>
      <p:sp>
        <p:nvSpPr>
          <p:cNvPr id="110" name="Rectangle 109"/>
          <p:cNvSpPr/>
          <p:nvPr/>
        </p:nvSpPr>
        <p:spPr>
          <a:xfrm>
            <a:off x="2213640" y="4489534"/>
            <a:ext cx="2275839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সপুস্পক উদ্ভিদের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 flipV="1">
            <a:off x="2444087" y="3037942"/>
            <a:ext cx="76200" cy="1358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4383337" y="4260292"/>
            <a:ext cx="667718" cy="297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58" y="968990"/>
            <a:ext cx="4285584" cy="4288809"/>
          </a:xfrm>
          <a:prstGeom prst="rect">
            <a:avLst/>
          </a:prstGeom>
        </p:spPr>
      </p:pic>
      <p:sp>
        <p:nvSpPr>
          <p:cNvPr id="114" name="Rectangle 113"/>
          <p:cNvSpPr/>
          <p:nvPr/>
        </p:nvSpPr>
        <p:spPr>
          <a:xfrm>
            <a:off x="2125394" y="5495749"/>
            <a:ext cx="2404394" cy="4247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ফার্ণ উদ্ভিদ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368545" y="1162247"/>
            <a:ext cx="4792176" cy="4494693"/>
            <a:chOff x="4786241" y="807788"/>
            <a:chExt cx="4216531" cy="4171753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241" y="807788"/>
              <a:ext cx="4216531" cy="4171753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4786241" y="1524000"/>
              <a:ext cx="1638810" cy="428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মিয়োসিস</a:t>
              </a:r>
              <a:endParaRPr lang="en-US" sz="2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315826" y="902773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n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87285" y="2172225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2n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02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0" grpId="1" animBg="1"/>
      <p:bldP spid="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25598" y="361490"/>
            <a:ext cx="5184158" cy="49090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একোষ বিভাজনের বৈশিষ্ট্য গুলো কী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446" y="4475427"/>
            <a:ext cx="3013268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চারটি কোষের সৃষ্টি হয় ।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160" y="3854506"/>
            <a:ext cx="434795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ডিপ্লয়েড জীবের জনন মাতৃকোষে ঘটে।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410" y="5033389"/>
            <a:ext cx="6181512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ক্রোমোজোম একবার , নিউক্লিয়াস দুবার বিভাজিত হয়। 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1100" y="314326"/>
            <a:ext cx="3652073" cy="49090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-     ৫ মিনিট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410" y="5669495"/>
            <a:ext cx="8229821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75512" y="1374651"/>
            <a:ext cx="7505247" cy="3402895"/>
            <a:chOff x="1143000" y="1397705"/>
            <a:chExt cx="6672018" cy="3402895"/>
          </a:xfrm>
        </p:grpSpPr>
        <p:grpSp>
          <p:nvGrpSpPr>
            <p:cNvPr id="10" name="Group 9"/>
            <p:cNvGrpSpPr/>
            <p:nvPr/>
          </p:nvGrpSpPr>
          <p:grpSpPr>
            <a:xfrm>
              <a:off x="3907651" y="3045090"/>
              <a:ext cx="1321192" cy="1197813"/>
              <a:chOff x="440795" y="308141"/>
              <a:chExt cx="2025191" cy="19812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40795" y="308141"/>
                <a:ext cx="1807502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904341" y="681872"/>
                <a:ext cx="914400" cy="990601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361399" y="863476"/>
                <a:ext cx="1104587" cy="865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966803" y="1397705"/>
              <a:ext cx="837855" cy="727893"/>
              <a:chOff x="330868" y="189131"/>
              <a:chExt cx="1970379" cy="19812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1196661" y="705867"/>
                <a:ext cx="1104586" cy="117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007780" y="3167950"/>
              <a:ext cx="807238" cy="778047"/>
              <a:chOff x="330868" y="189131"/>
              <a:chExt cx="1998801" cy="1981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225081" y="717728"/>
                <a:ext cx="1104588" cy="1149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976016" y="2228303"/>
              <a:ext cx="818111" cy="816787"/>
              <a:chOff x="330868" y="189131"/>
              <a:chExt cx="1901326" cy="1981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127606" y="687631"/>
                <a:ext cx="1104588" cy="141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023637" y="4081934"/>
              <a:ext cx="770490" cy="718666"/>
              <a:chOff x="330868" y="189131"/>
              <a:chExt cx="1877420" cy="1981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103700" y="564703"/>
                <a:ext cx="1104588" cy="137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907651" y="1545112"/>
              <a:ext cx="1392906" cy="1186888"/>
              <a:chOff x="330868" y="189131"/>
              <a:chExt cx="2135118" cy="1981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361399" y="863475"/>
                <a:ext cx="1104587" cy="87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143000" y="1809764"/>
              <a:ext cx="1659517" cy="1720158"/>
              <a:chOff x="330868" y="189131"/>
              <a:chExt cx="1807502" cy="1981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399734" y="1029603"/>
                <a:ext cx="7386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2n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2944999" y="2369846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963891" y="2758126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374911" y="3425001"/>
              <a:ext cx="1352636" cy="314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257800" y="3739308"/>
              <a:ext cx="1531538" cy="5664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436800" y="1688988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455692" y="2077268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1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05559" y="3030446"/>
            <a:ext cx="2584807" cy="465829"/>
            <a:chOff x="3426404" y="3799771"/>
            <a:chExt cx="2618212" cy="957117"/>
          </a:xfrm>
        </p:grpSpPr>
        <p:sp>
          <p:nvSpPr>
            <p:cNvPr id="4" name="Left-Right Arrow 3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33029" y="4196656"/>
            <a:ext cx="1741152" cy="426354"/>
            <a:chOff x="3426404" y="3799771"/>
            <a:chExt cx="2618212" cy="957117"/>
          </a:xfrm>
        </p:grpSpPr>
        <p:sp>
          <p:nvSpPr>
            <p:cNvPr id="7" name="Left-Right Arrow 6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2482390" y="2824247"/>
            <a:ext cx="974975" cy="84386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81727" y="2869514"/>
            <a:ext cx="1172613" cy="877952"/>
            <a:chOff x="330868" y="189131"/>
            <a:chExt cx="2135118" cy="1981200"/>
          </a:xfrm>
        </p:grpSpPr>
        <p:sp>
          <p:nvSpPr>
            <p:cNvPr id="11" name="Oval 10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61400" y="863476"/>
              <a:ext cx="1104586" cy="114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2246681" y="2618171"/>
            <a:ext cx="366904" cy="334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32118" y="2636336"/>
            <a:ext cx="384723" cy="276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87273" y="3030446"/>
            <a:ext cx="381936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মিয়োসিস-১, হ্রাস বিভাজন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7273" y="4196656"/>
            <a:ext cx="3646724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মিয়োসিস-২, সমবিভাজন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627486" y="4711149"/>
            <a:ext cx="219724" cy="76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86139" y="5502303"/>
            <a:ext cx="7024994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মাইটোসিস বিভাজনের অনুরুপ,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সংখ্যা মাতৃকোষের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54988" y="1107445"/>
            <a:ext cx="7060283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6567985" y="2142503"/>
            <a:ext cx="258966" cy="859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521104" y="2988857"/>
            <a:ext cx="931120" cy="528804"/>
            <a:chOff x="10367028" y="2831262"/>
            <a:chExt cx="1079969" cy="1088438"/>
          </a:xfrm>
        </p:grpSpPr>
        <p:grpSp>
          <p:nvGrpSpPr>
            <p:cNvPr id="22" name="Group 21"/>
            <p:cNvGrpSpPr/>
            <p:nvPr/>
          </p:nvGrpSpPr>
          <p:grpSpPr>
            <a:xfrm>
              <a:off x="10516497" y="3190214"/>
              <a:ext cx="930500" cy="729486"/>
              <a:chOff x="3526277" y="3621583"/>
              <a:chExt cx="537680" cy="751008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0367028" y="2831262"/>
              <a:ext cx="909762" cy="995768"/>
              <a:chOff x="4968706" y="4045569"/>
              <a:chExt cx="365293" cy="374031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4968706" y="4347896"/>
                <a:ext cx="118301" cy="717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102714" y="4045569"/>
                <a:ext cx="231285" cy="302327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062506" y="4335989"/>
                <a:ext cx="80418" cy="26156"/>
              </a:xfrm>
              <a:prstGeom prst="ellips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694820" y="1421836"/>
            <a:ext cx="1349633" cy="1137940"/>
            <a:chOff x="6847739" y="2053027"/>
            <a:chExt cx="1462105" cy="1358790"/>
          </a:xfrm>
        </p:grpSpPr>
        <p:sp>
          <p:nvSpPr>
            <p:cNvPr id="31" name="Oval 30"/>
            <p:cNvSpPr/>
            <p:nvPr/>
          </p:nvSpPr>
          <p:spPr>
            <a:xfrm>
              <a:off x="6847739" y="2053027"/>
              <a:ext cx="1462105" cy="13587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120867" y="2278852"/>
              <a:ext cx="759702" cy="646149"/>
              <a:chOff x="10642848" y="4462456"/>
              <a:chExt cx="962433" cy="884715"/>
            </a:xfrm>
          </p:grpSpPr>
          <p:grpSp>
            <p:nvGrpSpPr>
              <p:cNvPr id="42" name="Group 41"/>
              <p:cNvGrpSpPr/>
              <p:nvPr/>
            </p:nvGrpSpPr>
            <p:grpSpPr>
              <a:xfrm rot="236297">
                <a:off x="10854425" y="4642260"/>
                <a:ext cx="750856" cy="704911"/>
                <a:chOff x="3526277" y="3621583"/>
                <a:chExt cx="537680" cy="751008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0642848" y="4462456"/>
                <a:ext cx="775820" cy="682229"/>
                <a:chOff x="3526277" y="3621583"/>
                <a:chExt cx="537680" cy="751008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" name="Group 32"/>
            <p:cNvGrpSpPr/>
            <p:nvPr/>
          </p:nvGrpSpPr>
          <p:grpSpPr>
            <a:xfrm>
              <a:off x="7218768" y="2527984"/>
              <a:ext cx="896113" cy="682305"/>
              <a:chOff x="10367028" y="2831262"/>
              <a:chExt cx="1079969" cy="108843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0516497" y="3190214"/>
                <a:ext cx="930500" cy="729486"/>
                <a:chOff x="3526277" y="3621583"/>
                <a:chExt cx="537680" cy="751008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0367028" y="2831262"/>
                <a:ext cx="909762" cy="995768"/>
                <a:chOff x="4968706" y="4045569"/>
                <a:chExt cx="365293" cy="374031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4968706" y="4347896"/>
                  <a:ext cx="118301" cy="717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5102714" y="4045569"/>
                  <a:ext cx="231285" cy="302327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062506" y="4335989"/>
                  <a:ext cx="80418" cy="26156"/>
                </a:xfrm>
                <a:prstGeom prst="ellips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1347061" y="3026323"/>
            <a:ext cx="701263" cy="541128"/>
            <a:chOff x="10642848" y="4462456"/>
            <a:chExt cx="962433" cy="884715"/>
          </a:xfrm>
        </p:grpSpPr>
        <p:grpSp>
          <p:nvGrpSpPr>
            <p:cNvPr id="51" name="Group 50"/>
            <p:cNvGrpSpPr/>
            <p:nvPr/>
          </p:nvGrpSpPr>
          <p:grpSpPr>
            <a:xfrm rot="236297">
              <a:off x="10854425" y="4642260"/>
              <a:ext cx="750856" cy="704911"/>
              <a:chOff x="3526277" y="3621583"/>
              <a:chExt cx="537680" cy="751008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0642848" y="4462456"/>
              <a:ext cx="775820" cy="682229"/>
              <a:chOff x="3526277" y="3621583"/>
              <a:chExt cx="537680" cy="751008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23564" y="3705904"/>
            <a:ext cx="4133317" cy="1342551"/>
            <a:chOff x="227780" y="3705904"/>
            <a:chExt cx="3648646" cy="1342551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227780" y="3705904"/>
              <a:ext cx="3648646" cy="1342551"/>
              <a:chOff x="229564" y="3753276"/>
              <a:chExt cx="3648646" cy="134255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29564" y="3753276"/>
                <a:ext cx="3648646" cy="1342551"/>
                <a:chOff x="229564" y="3753276"/>
                <a:chExt cx="3648646" cy="1342551"/>
              </a:xfrm>
            </p:grpSpPr>
            <p:grpSp>
              <p:nvGrpSpPr>
                <p:cNvPr id="99" name="Group 98"/>
                <p:cNvGrpSpPr/>
                <p:nvPr/>
              </p:nvGrpSpPr>
              <p:grpSpPr>
                <a:xfrm>
                  <a:off x="229564" y="4142365"/>
                  <a:ext cx="766398" cy="953462"/>
                  <a:chOff x="1012784" y="4906981"/>
                  <a:chExt cx="957045" cy="1092595"/>
                </a:xfrm>
              </p:grpSpPr>
              <p:sp>
                <p:nvSpPr>
                  <p:cNvPr id="110" name="Oval 109"/>
                  <p:cNvSpPr/>
                  <p:nvPr/>
                </p:nvSpPr>
                <p:spPr>
                  <a:xfrm>
                    <a:off x="1012784" y="4906981"/>
                    <a:ext cx="957045" cy="902389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1101773" y="5400006"/>
                    <a:ext cx="230684" cy="599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00" name="Oval 99"/>
                <p:cNvSpPr/>
                <p:nvPr/>
              </p:nvSpPr>
              <p:spPr>
                <a:xfrm>
                  <a:off x="1087957" y="4121150"/>
                  <a:ext cx="872778" cy="777212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grpSp>
              <p:nvGrpSpPr>
                <p:cNvPr id="101" name="Group 100"/>
                <p:cNvGrpSpPr/>
                <p:nvPr/>
              </p:nvGrpSpPr>
              <p:grpSpPr>
                <a:xfrm>
                  <a:off x="2150339" y="4234543"/>
                  <a:ext cx="864113" cy="790509"/>
                  <a:chOff x="405190" y="674581"/>
                  <a:chExt cx="2060796" cy="1981200"/>
                </a:xfrm>
              </p:grpSpPr>
              <p:sp>
                <p:nvSpPr>
                  <p:cNvPr id="108" name="Oval 107"/>
                  <p:cNvSpPr/>
                  <p:nvPr/>
                </p:nvSpPr>
                <p:spPr>
                  <a:xfrm>
                    <a:off x="405190" y="67458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3013421" y="4121150"/>
                  <a:ext cx="864789" cy="750640"/>
                  <a:chOff x="405366" y="229096"/>
                  <a:chExt cx="2060620" cy="1981200"/>
                </a:xfrm>
              </p:grpSpPr>
              <p:sp>
                <p:nvSpPr>
                  <p:cNvPr id="106" name="Oval 105"/>
                  <p:cNvSpPr/>
                  <p:nvPr/>
                </p:nvSpPr>
                <p:spPr>
                  <a:xfrm>
                    <a:off x="405366" y="229096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03" name="Straight Arrow Connector 102"/>
                <p:cNvCxnSpPr/>
                <p:nvPr/>
              </p:nvCxnSpPr>
              <p:spPr>
                <a:xfrm flipH="1">
                  <a:off x="642808" y="3772269"/>
                  <a:ext cx="414903" cy="2917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048818" y="3753276"/>
                  <a:ext cx="328057" cy="3800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flipH="1">
                  <a:off x="2483210" y="3753276"/>
                  <a:ext cx="275992" cy="4624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1227857" y="4214336"/>
                <a:ext cx="549300" cy="582402"/>
                <a:chOff x="10642848" y="4462456"/>
                <a:chExt cx="962433" cy="884715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96" name="Freeform 95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Freeform 96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93" name="Freeform 9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Freeform 9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/>
              <p:cNvGrpSpPr/>
              <p:nvPr/>
            </p:nvGrpSpPr>
            <p:grpSpPr>
              <a:xfrm>
                <a:off x="232433" y="4227135"/>
                <a:ext cx="619033" cy="541128"/>
                <a:chOff x="10642848" y="4462456"/>
                <a:chExt cx="962433" cy="884715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88" name="Freeform 8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85" name="Freeform 8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reeform 8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/>
              <p:cNvGrpSpPr/>
              <p:nvPr/>
            </p:nvGrpSpPr>
            <p:grpSpPr>
              <a:xfrm>
                <a:off x="3169350" y="4201839"/>
                <a:ext cx="390456" cy="485721"/>
                <a:chOff x="10367028" y="2831262"/>
                <a:chExt cx="1079969" cy="1088438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80" name="Freeform 7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77" name="Freeform 76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reeform 77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6" name="Group 65"/>
              <p:cNvGrpSpPr/>
              <p:nvPr/>
            </p:nvGrpSpPr>
            <p:grpSpPr>
              <a:xfrm>
                <a:off x="2239076" y="4251012"/>
                <a:ext cx="500631" cy="412431"/>
                <a:chOff x="10367028" y="2831262"/>
                <a:chExt cx="1079969" cy="1088438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72" name="Freeform 7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Freeform 7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69" name="Freeform 68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Freeform 69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28973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6897" y="5752041"/>
            <a:ext cx="988291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প্রক্রিয়ায় জিনের অংশের আদান প্রদান ঘটে, ফলে প্রজাতির মধ্যে বৈচিত্র্য দেখা যায়।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01" y="685800"/>
            <a:ext cx="5569904" cy="4991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92425" y="291460"/>
            <a:ext cx="417844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গঠন লক্ষ্য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1415" y="2645188"/>
            <a:ext cx="78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4405" y="1383723"/>
            <a:ext cx="155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2785" y="1925213"/>
            <a:ext cx="78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7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1886" y="2932403"/>
            <a:ext cx="6477870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লক্ষ্য কর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94263"/>
              </p:ext>
            </p:extLst>
          </p:nvPr>
        </p:nvGraphicFramePr>
        <p:xfrm>
          <a:off x="8610049" y="1543989"/>
          <a:ext cx="2037098" cy="16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10049" y="1543989"/>
                        <a:ext cx="2037098" cy="1615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634995" y="530000"/>
            <a:ext cx="3946877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InflateBottom">
              <a:avLst/>
            </a:prstTxWarp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01886" y="3835011"/>
            <a:ext cx="8962363" cy="107721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মিয়োসিস বিভাজন হয় বলেই প্রজাতির বৈশিষ্ট্য বংশপরম্পরায় টিকে থাকে কেন? যুক্তি দেখাও।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3" y="341198"/>
            <a:ext cx="2797789" cy="2077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283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16743" y="381000"/>
            <a:ext cx="3780676" cy="73466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prstTxWarp prst="textTriangleInverted">
              <a:avLst/>
            </a:prstTxWarp>
          </a:bodyPr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312" y="3078554"/>
            <a:ext cx="5479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দেহকোষে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ডিম্বকে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শুক্রাশয়ে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।   খ)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 ,  ।।।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।।,  ।।।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6852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6" name="Donut 5"/>
          <p:cNvSpPr/>
          <p:nvPr/>
        </p:nvSpPr>
        <p:spPr>
          <a:xfrm>
            <a:off x="4148080" y="45720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31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মিয়োসিস বিভাজন কে হ্রাসমূলক বিভাজন বলে কেন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312" y="2280664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মাতৃকোষ ও অপত্য কোষ বলতে কী বুঝ ?</a:t>
            </a:r>
          </a:p>
        </p:txBody>
      </p:sp>
    </p:spTree>
    <p:extLst>
      <p:ext uri="{BB962C8B-B14F-4D97-AF65-F5344CB8AC3E}">
        <p14:creationId xmlns:p14="http://schemas.microsoft.com/office/powerpoint/2010/main" val="248785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82337" y="228600"/>
            <a:ext cx="6853905" cy="7620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3867" y="1219199"/>
            <a:ext cx="48227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জাইগোট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শুক্রাশয়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26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4575412" y="467768"/>
            <a:ext cx="3721649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prstTxWarp prst="textCanDown">
                <a:avLst/>
              </a:prstTxWarp>
            </a:bodyPr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809517" y="3807725"/>
            <a:ext cx="8752764" cy="100621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জীবের দেহকোষে ক্রোমোজোম সংখ্যা ৪৬টি সেই জীবের মিয়োসিস কোষ বিভাজনের নমুনা চিত্র আকঁ।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5412" y="1230526"/>
            <a:ext cx="2217388" cy="2268218"/>
            <a:chOff x="6050836" y="1371600"/>
            <a:chExt cx="2135211" cy="2344768"/>
          </a:xfrm>
        </p:grpSpPr>
        <p:grpSp>
          <p:nvGrpSpPr>
            <p:cNvPr id="8" name="Group 7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" name="Straight Arrow Connector 10"/>
            <p:cNvCxnSpPr>
              <a:stCxn id="21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1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2" descr="C:\Users\MARUF\Desktop\pic contin\বাডি 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7" y="504967"/>
            <a:ext cx="2665018" cy="1589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80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99" y="553818"/>
            <a:ext cx="1805535" cy="17936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4440813" y="358045"/>
            <a:ext cx="1975395" cy="4764510"/>
            <a:chOff x="2661194" y="1250561"/>
            <a:chExt cx="1975395" cy="4178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9" r="10925"/>
            <a:stretch/>
          </p:blipFill>
          <p:spPr>
            <a:xfrm>
              <a:off x="2661194" y="1250561"/>
              <a:ext cx="1905001" cy="4178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8042" t="20848" r="5933" b="60932"/>
            <a:stretch/>
          </p:blipFill>
          <p:spPr>
            <a:xfrm rot="1976228">
              <a:off x="3834951" y="2523042"/>
              <a:ext cx="801638" cy="980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14" y="1752602"/>
            <a:ext cx="4286250" cy="480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435574">
            <a:off x="6968713" y="4590903"/>
            <a:ext cx="3572456" cy="154038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8800" b="1" dirty="0" err="1" smtClean="0">
                <a:ln/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/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293" y="360639"/>
            <a:ext cx="3481656" cy="4267565"/>
            <a:chOff x="4198635" y="238191"/>
            <a:chExt cx="3523617" cy="37489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8635" y="238191"/>
              <a:ext cx="3523617" cy="296389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622" y="673250"/>
              <a:ext cx="2740396" cy="33138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759026" y="3806824"/>
            <a:ext cx="4512366" cy="2308324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বিজ্ঞান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তৃতীয়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endParaRPr lang="en-US" sz="2800" dirty="0">
              <a:solidFill>
                <a:srgbClr val="08A81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240" y="3945323"/>
            <a:ext cx="4503762" cy="203132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 মারুফুল হক </a:t>
            </a:r>
            <a:endParaRPr lang="bn-BD" sz="3200" dirty="0" smtClean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 (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অর্নাস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গণিত, এম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(গণিত),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 এড   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শিক্ষক, গণিত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বঙ্গবাসী মাধ্যমিক বিদ্যালয় , খালিশপুর ,খুলনা </a:t>
            </a:r>
          </a:p>
          <a:p>
            <a:pPr algn="just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  <a:endParaRPr lang="b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marufulhoque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311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endParaRPr lang="en-US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4723901" y="360639"/>
            <a:ext cx="4512366" cy="990488"/>
          </a:xfrm>
          <a:prstGeom prst="snip1Rect">
            <a:avLst/>
          </a:prstGeom>
          <a:noFill/>
          <a:ln w="38100">
            <a:solidFill>
              <a:srgbClr val="08A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E7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 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651" y="1457220"/>
            <a:ext cx="1476375" cy="4487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51" y="1137187"/>
            <a:ext cx="1866900" cy="2457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5920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624849">
            <a:off x="5519427" y="5815365"/>
            <a:ext cx="1439046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68359" y="2029345"/>
            <a:ext cx="2810836" cy="1950733"/>
            <a:chOff x="4232894" y="1216349"/>
            <a:chExt cx="2322146" cy="1950733"/>
          </a:xfrm>
        </p:grpSpPr>
        <p:grpSp>
          <p:nvGrpSpPr>
            <p:cNvPr id="5" name="Group 4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42" name="Freeform 4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40" name="Freeform 3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Freeform 3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32" name="Freeform 3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" name="Group 5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23" name="Freeform 2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0" name="Freeform 1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5" name="Freeform 1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2" name="Freeform 1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44" name="Group 43"/>
          <p:cNvGrpSpPr/>
          <p:nvPr/>
        </p:nvGrpSpPr>
        <p:grpSpPr>
          <a:xfrm>
            <a:off x="2206637" y="2745467"/>
            <a:ext cx="2810836" cy="1950733"/>
            <a:chOff x="4232894" y="1216349"/>
            <a:chExt cx="2322146" cy="1950733"/>
          </a:xfrm>
        </p:grpSpPr>
        <p:grpSp>
          <p:nvGrpSpPr>
            <p:cNvPr id="45" name="Group 44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67" name="Group 66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82" name="Freeform 8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Oval 82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80" name="Freeform 7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70" name="Group 69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72" name="Freeform 7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Freeform 7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46" name="Group 45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63" name="Freeform 6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Freeform 6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60" name="Freeform 5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Freeform 6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55" name="Freeform 5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Freeform 5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52" name="Freeform 5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Freeform 5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84" name="Group 83"/>
          <p:cNvGrpSpPr/>
          <p:nvPr/>
        </p:nvGrpSpPr>
        <p:grpSpPr>
          <a:xfrm>
            <a:off x="543404" y="1864791"/>
            <a:ext cx="5212068" cy="4667901"/>
            <a:chOff x="4267200" y="838200"/>
            <a:chExt cx="4305901" cy="4667901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838200"/>
              <a:ext cx="4305901" cy="4667901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6299321" y="2280172"/>
              <a:ext cx="1070095" cy="1098770"/>
              <a:chOff x="6916327" y="1566256"/>
              <a:chExt cx="1852275" cy="186047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6916327" y="1566256"/>
                <a:ext cx="1852275" cy="186047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7371583" y="2032045"/>
                <a:ext cx="1079969" cy="1088438"/>
                <a:chOff x="10367028" y="2831262"/>
                <a:chExt cx="1079969" cy="1088438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03" name="Freeform 10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reeform 10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00" name="Freeform 99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Freeform 100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9" name="Group 88"/>
              <p:cNvGrpSpPr/>
              <p:nvPr/>
            </p:nvGrpSpPr>
            <p:grpSpPr>
              <a:xfrm>
                <a:off x="6989767" y="1911614"/>
                <a:ext cx="962433" cy="884715"/>
                <a:chOff x="10642848" y="4462456"/>
                <a:chExt cx="962433" cy="884715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95" name="Freeform 9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reeform 9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92" name="Freeform 9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Freeform 9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22" y="1681634"/>
            <a:ext cx="4581247" cy="410956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91" y="4633068"/>
            <a:ext cx="2125832" cy="1906959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4270202" y="4893602"/>
            <a:ext cx="1525808" cy="1476670"/>
            <a:chOff x="4232894" y="1216349"/>
            <a:chExt cx="2322146" cy="1950733"/>
          </a:xfrm>
        </p:grpSpPr>
        <p:grpSp>
          <p:nvGrpSpPr>
            <p:cNvPr id="109" name="Group 108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131" name="Group 130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46" name="Freeform 145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Oval 14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Oval 144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134" name="Group 133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Oval 14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Oval 137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10" name="Group 109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27" name="Freeform 12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Freeform 12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24" name="Freeform 123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Freeform 124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3" name="Group 112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19" name="Freeform 118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 11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16" name="Freeform 115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Freeform 116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48" name="Group 147"/>
          <p:cNvGrpSpPr/>
          <p:nvPr/>
        </p:nvGrpSpPr>
        <p:grpSpPr>
          <a:xfrm>
            <a:off x="6770876" y="4264276"/>
            <a:ext cx="1312450" cy="1294603"/>
            <a:chOff x="4232894" y="1216349"/>
            <a:chExt cx="2322146" cy="1950733"/>
          </a:xfrm>
        </p:grpSpPr>
        <p:grpSp>
          <p:nvGrpSpPr>
            <p:cNvPr id="149" name="Group 148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86" name="Freeform 185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Oval 18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" name="Oval 184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3" name="Group 172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174" name="Group 173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Oval 18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76" name="Freeform 175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Oval 177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50" name="Group 149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62" name="Group 161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67" name="Freeform 16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64" name="Freeform 163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Freeform 164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3" name="Group 152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54" name="Group 153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59" name="Freeform 158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5" name="Group 154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56" name="Freeform 155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88" name="Group 187"/>
          <p:cNvGrpSpPr/>
          <p:nvPr/>
        </p:nvGrpSpPr>
        <p:grpSpPr>
          <a:xfrm>
            <a:off x="6662479" y="5513315"/>
            <a:ext cx="1420848" cy="1019377"/>
            <a:chOff x="4232894" y="1216349"/>
            <a:chExt cx="2322146" cy="1950733"/>
          </a:xfrm>
        </p:grpSpPr>
        <p:grpSp>
          <p:nvGrpSpPr>
            <p:cNvPr id="189" name="Group 188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210" name="Picture 2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211" name="Group 210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212" name="Group 211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222" name="Group 221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226" name="Freeform 225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Oval 22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224" name="Freeform 223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" name="Oval 224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3" name="Group 212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214" name="Group 213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219" name="Freeform 21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0" name="Freeform 21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Oval 22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5" name="Group 214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216" name="Freeform 215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Freeform 216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Oval 217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90" name="Group 189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2" name="Group 191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02" name="Group 201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207" name="Freeform 20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Freeform 20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3" name="Group 202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04" name="Freeform 203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Freeform 204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94" name="Group 193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99" name="Freeform 198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Freeform 19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5" name="Group 194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96" name="Freeform 195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228" name="Right Arrow 227"/>
          <p:cNvSpPr/>
          <p:nvPr/>
        </p:nvSpPr>
        <p:spPr>
          <a:xfrm rot="20748896">
            <a:off x="5631319" y="4966299"/>
            <a:ext cx="1403047" cy="31886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ight Arrow 228"/>
          <p:cNvSpPr/>
          <p:nvPr/>
        </p:nvSpPr>
        <p:spPr>
          <a:xfrm>
            <a:off x="3424219" y="5476106"/>
            <a:ext cx="902158" cy="2572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74337" y="648316"/>
            <a:ext cx="10393997" cy="4801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বিভাজন প্রক্রিয়ায় মাতৃকোষ ও অপত্যকোষের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ক্রোমোজোম সংখ্যা কি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693510" y="2533584"/>
            <a:ext cx="6077366" cy="49090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প্রক্রিয়ার নাম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674337" y="3178557"/>
            <a:ext cx="9229227" cy="4247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জীবদেহের </a:t>
            </a:r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 এক ধরনের  বিভাজন ঘটে, এর নাম বলতে পার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2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06914 -0.07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39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3.95833E-6 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685800"/>
            <a:ext cx="9032092" cy="5729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77469" y="838200"/>
            <a:ext cx="4376840" cy="76944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</a:p>
        </p:txBody>
      </p:sp>
    </p:spTree>
    <p:extLst>
      <p:ext uri="{BB962C8B-B14F-4D97-AF65-F5344CB8AC3E}">
        <p14:creationId xmlns:p14="http://schemas.microsoft.com/office/powerpoint/2010/main" val="65064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/>
        </p:nvSpPr>
        <p:spPr>
          <a:xfrm>
            <a:off x="3242403" y="3583800"/>
            <a:ext cx="6045717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1704" y="436729"/>
            <a:ext cx="3300029" cy="1132764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8439" y="1801504"/>
            <a:ext cx="8546228" cy="393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40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হয় তা 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7030A0"/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495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14968" y="2734888"/>
            <a:ext cx="1816198" cy="1580242"/>
            <a:chOff x="330868" y="189131"/>
            <a:chExt cx="1807502" cy="1981200"/>
          </a:xfrm>
        </p:grpSpPr>
        <p:sp>
          <p:nvSpPr>
            <p:cNvPr id="4" name="Oval 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99734" y="1029603"/>
              <a:ext cx="73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10376" y="3842578"/>
            <a:ext cx="1611676" cy="1186622"/>
            <a:chOff x="330868" y="189131"/>
            <a:chExt cx="2068480" cy="1981200"/>
          </a:xfrm>
        </p:grpSpPr>
        <p:sp>
          <p:nvSpPr>
            <p:cNvPr id="8" name="Oval 7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53670" y="1056825"/>
              <a:ext cx="1145678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5959894" y="3454898"/>
            <a:ext cx="538357" cy="34276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27799" y="495201"/>
            <a:ext cx="6469995" cy="4801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 বৃদ্ধি কোন প্রক্রিয়ায় হয়?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29168" y="3380594"/>
            <a:ext cx="760730" cy="2978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21738" y="2285999"/>
            <a:ext cx="1630110" cy="1168899"/>
            <a:chOff x="330868" y="189131"/>
            <a:chExt cx="2135118" cy="1981200"/>
          </a:xfrm>
        </p:grpSpPr>
        <p:sp>
          <p:nvSpPr>
            <p:cNvPr id="15" name="Oval 14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61399" y="863476"/>
              <a:ext cx="1104587" cy="76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00935" y="5511874"/>
            <a:ext cx="9708722" cy="4801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 জীবদেহের বৃদ্ধি ও অযৌন জননের জন্য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প্রকৃয়া অপরিহার্য।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5" y="1163787"/>
            <a:ext cx="3334897" cy="428633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69848" y="1552849"/>
            <a:ext cx="2025476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মাতৃকোষের ক্রোমোজোম সংখ্যা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1190" y="1498878"/>
            <a:ext cx="2002113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অপত্যকোষের ক্রোমোজোম সংখ্যা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Equal 21"/>
          <p:cNvSpPr/>
          <p:nvPr/>
        </p:nvSpPr>
        <p:spPr>
          <a:xfrm>
            <a:off x="5959894" y="1629781"/>
            <a:ext cx="538357" cy="388307"/>
          </a:xfrm>
          <a:prstGeom prst="mathEqual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64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8949" y="269445"/>
            <a:ext cx="925096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পুং ও স্ত্রী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 মিলনের প্রকৃয়াকে কী বলে?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502" y="5932618"/>
            <a:ext cx="10211707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ক্রোমোজোম সংখ্যা দেহকোষের সমান হলে প্রতিবার মিলনে কী ঘটবে?</a:t>
            </a:r>
          </a:p>
        </p:txBody>
      </p:sp>
      <p:pic>
        <p:nvPicPr>
          <p:cNvPr id="5" name="Picture 5" descr="C:\Users\user\Pictures\carpel13508605473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749" y="1127077"/>
            <a:ext cx="6127120" cy="3886200"/>
          </a:xfrm>
          <a:prstGeom prst="rect">
            <a:avLst/>
          </a:prstGeom>
          <a:noFill/>
        </p:spPr>
      </p:pic>
      <p:pic>
        <p:nvPicPr>
          <p:cNvPr id="6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2948" y="1431877"/>
            <a:ext cx="3770535" cy="3962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62728" y="4610534"/>
            <a:ext cx="2903587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rved Up Arrow 7"/>
          <p:cNvSpPr/>
          <p:nvPr/>
        </p:nvSpPr>
        <p:spPr>
          <a:xfrm rot="17443948">
            <a:off x="2724723" y="3982043"/>
            <a:ext cx="1782546" cy="490503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6200000">
            <a:off x="405326" y="2969561"/>
            <a:ext cx="2550151" cy="731791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675" y="5437835"/>
            <a:ext cx="10259363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দুটিতে যদি ৪টি করে ক্রোমোজোম থাকে তবে জাইগোটে কত এবং দেহকোষে কত?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8749" y="794582"/>
            <a:ext cx="2749836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 প্রক্রিয়া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186512" y="4251277"/>
            <a:ext cx="1873184" cy="762000"/>
          </a:xfrm>
          <a:prstGeom prst="wedgeEllipseCallout">
            <a:avLst>
              <a:gd name="adj1" fmla="val 125231"/>
              <a:gd name="adj2" fmla="val -641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জাইগোট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34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7158" y="354021"/>
            <a:ext cx="9064594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</a:t>
            </a:r>
            <a:r>
              <a:rPr lang="bn-IN" sz="2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 এই দুধরনের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অবস্থাকে কী বলে?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2096" y="1198508"/>
            <a:ext cx="2651336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মাতৃকোষ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47790" y="3991516"/>
            <a:ext cx="838494" cy="1154914"/>
            <a:chOff x="330868" y="189131"/>
            <a:chExt cx="1822293" cy="3143477"/>
          </a:xfrm>
          <a:noFill/>
        </p:grpSpPr>
        <p:sp>
          <p:nvSpPr>
            <p:cNvPr id="6" name="Oval 5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8" name="TextBox 7"/>
            <p:cNvSpPr txBox="1"/>
            <p:nvPr/>
          </p:nvSpPr>
          <p:spPr>
            <a:xfrm>
              <a:off x="354176" y="1908493"/>
              <a:ext cx="1798985" cy="1424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n</a:t>
              </a:r>
              <a:r>
                <a:rPr lang="bn-IN" sz="2800" dirty="0" smtClean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08976" y="3993332"/>
            <a:ext cx="845510" cy="1192134"/>
            <a:chOff x="330868" y="189131"/>
            <a:chExt cx="1815933" cy="2891642"/>
          </a:xfrm>
          <a:noFill/>
        </p:grpSpPr>
        <p:sp>
          <p:nvSpPr>
            <p:cNvPr id="10" name="Oval 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12" name="TextBox 11"/>
            <p:cNvSpPr txBox="1"/>
            <p:nvPr/>
          </p:nvSpPr>
          <p:spPr>
            <a:xfrm>
              <a:off x="345486" y="1811650"/>
              <a:ext cx="1801315" cy="12691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</a:t>
              </a:r>
              <a:r>
                <a:rPr lang="bn-IN" sz="2800" dirty="0" smtClean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92259" y="1806512"/>
            <a:ext cx="1409805" cy="1638023"/>
            <a:chOff x="330868" y="189131"/>
            <a:chExt cx="1849488" cy="2625360"/>
          </a:xfrm>
        </p:grpSpPr>
        <p:sp>
          <p:nvSpPr>
            <p:cNvPr id="14" name="Oval 1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71281" y="1975894"/>
              <a:ext cx="1609075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r>
                <a:rPr lang="bn-IN" sz="2800" dirty="0" smtClean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33912" y="4092512"/>
            <a:ext cx="1102977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ডিম্বানু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67347" y="4026382"/>
            <a:ext cx="971176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শুক্রাণু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340" y="967359"/>
            <a:ext cx="3013432" cy="3367698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523305" y="1840985"/>
            <a:ext cx="1518934" cy="1659812"/>
            <a:chOff x="330868" y="189131"/>
            <a:chExt cx="1992651" cy="2660281"/>
          </a:xfrm>
        </p:grpSpPr>
        <p:sp>
          <p:nvSpPr>
            <p:cNvPr id="21" name="Oval 20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67219" y="2010815"/>
              <a:ext cx="1856300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</a:t>
              </a:r>
              <a:r>
                <a:rPr lang="bn-IN" sz="2800" dirty="0" smtClean="0">
                  <a:solidFill>
                    <a:srgbClr val="FF0000"/>
                  </a:solidFill>
                </a:rPr>
                <a:t>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977861" y="3175515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79264" y="3151421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481389" y="5208054"/>
            <a:ext cx="1167960" cy="1123834"/>
            <a:chOff x="321595" y="189131"/>
            <a:chExt cx="1856301" cy="2507517"/>
          </a:xfrm>
        </p:grpSpPr>
        <p:sp>
          <p:nvSpPr>
            <p:cNvPr id="27" name="Oval 2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21595" y="1858052"/>
              <a:ext cx="1856301" cy="83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</a:t>
              </a:r>
              <a:r>
                <a:rPr lang="bn-IN" sz="2800" dirty="0" smtClean="0">
                  <a:solidFill>
                    <a:srgbClr val="FF0000"/>
                  </a:solidFill>
                </a:rPr>
                <a:t>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6323591" y="4688026"/>
            <a:ext cx="719289" cy="648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042880" y="4613290"/>
            <a:ext cx="566686" cy="722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786179" y="5358916"/>
            <a:ext cx="2242062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নিষেকের পর সৃষ্ট জাইগোট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17425" y="5160334"/>
            <a:ext cx="2263353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45414" y="2033520"/>
            <a:ext cx="1389100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পুংজনন কোষ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50001" y="2033520"/>
            <a:ext cx="1100402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স্ত্রীজনন কোষ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62791" y="5377671"/>
            <a:ext cx="599751" cy="775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3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8308" y="309270"/>
            <a:ext cx="4798807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প্রক্রিয়ার নাম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3907" y="178723"/>
            <a:ext cx="2269597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6" y="5359604"/>
            <a:ext cx="10463724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ও নিউক্লিয়াস কোনটি কত বার করে বিভাজিত হচ্ছে বলতে পার?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2"/>
          <a:srcRect l="4293" t="7843" r="24150" b="19608"/>
          <a:stretch/>
        </p:blipFill>
        <p:spPr bwMode="auto">
          <a:xfrm>
            <a:off x="4278006" y="1143000"/>
            <a:ext cx="2502489" cy="182250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961540" y="3030446"/>
            <a:ext cx="3188721" cy="465829"/>
            <a:chOff x="3426404" y="3799771"/>
            <a:chExt cx="2618212" cy="957117"/>
          </a:xfrm>
        </p:grpSpPr>
        <p:sp>
          <p:nvSpPr>
            <p:cNvPr id="8" name="Left-Right Arrow 7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96284" y="3982131"/>
            <a:ext cx="1939474" cy="426354"/>
            <a:chOff x="3426404" y="3799771"/>
            <a:chExt cx="2618212" cy="957117"/>
          </a:xfrm>
        </p:grpSpPr>
        <p:sp>
          <p:nvSpPr>
            <p:cNvPr id="11" name="Left-Right Arrow 10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56761" y="1645756"/>
            <a:ext cx="2453849" cy="2164243"/>
            <a:chOff x="685800" y="1447800"/>
            <a:chExt cx="2362200" cy="2362200"/>
          </a:xfrm>
        </p:grpSpPr>
        <p:grpSp>
          <p:nvGrpSpPr>
            <p:cNvPr id="14" name="Group 13"/>
            <p:cNvGrpSpPr/>
            <p:nvPr/>
          </p:nvGrpSpPr>
          <p:grpSpPr>
            <a:xfrm>
              <a:off x="2149010" y="2734084"/>
              <a:ext cx="898990" cy="978364"/>
              <a:chOff x="330868" y="189131"/>
              <a:chExt cx="1807501" cy="210447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96469" y="1285248"/>
                <a:ext cx="1145677" cy="1008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85800" y="2704283"/>
              <a:ext cx="1081225" cy="1105717"/>
              <a:chOff x="916425" y="4881972"/>
              <a:chExt cx="1130513" cy="104125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1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68721" y="3753276"/>
            <a:ext cx="4042782" cy="1275924"/>
            <a:chOff x="152400" y="3753276"/>
            <a:chExt cx="3725810" cy="1275924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152400" y="3753276"/>
              <a:ext cx="3725810" cy="1275924"/>
              <a:chOff x="152400" y="3753276"/>
              <a:chExt cx="3725810" cy="127592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52400" y="4120541"/>
                <a:ext cx="905311" cy="908659"/>
                <a:chOff x="916425" y="4881972"/>
                <a:chExt cx="1130513" cy="1041254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128576" y="4120541"/>
                <a:ext cx="896802" cy="908659"/>
                <a:chOff x="916425" y="4881972"/>
                <a:chExt cx="1130513" cy="1041254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119175" y="4097194"/>
                <a:ext cx="895277" cy="855806"/>
                <a:chOff x="916425" y="4946298"/>
                <a:chExt cx="1130513" cy="976928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48" name="Picture 4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46" name="Rectangle 45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982156" y="4106008"/>
                <a:ext cx="896054" cy="866153"/>
                <a:chOff x="916425" y="4881972"/>
                <a:chExt cx="1130513" cy="1041254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42" name="Oval 41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41" name="Rectangle 40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37" name="Straight Arrow Connector 36"/>
              <p:cNvCxnSpPr>
                <a:stCxn id="20" idx="2"/>
              </p:cNvCxnSpPr>
              <p:nvPr/>
            </p:nvCxnSpPr>
            <p:spPr>
              <a:xfrm>
                <a:off x="1191341" y="3809999"/>
                <a:ext cx="391829" cy="2540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20" idx="2"/>
              </p:cNvCxnSpPr>
              <p:nvPr/>
            </p:nvCxnSpPr>
            <p:spPr>
              <a:xfrm>
                <a:off x="1191341" y="3809999"/>
                <a:ext cx="1125897" cy="323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6227731" y="3689092"/>
            <a:ext cx="4198713" cy="1492787"/>
            <a:chOff x="5410200" y="3689092"/>
            <a:chExt cx="3869516" cy="1492787"/>
          </a:xfrm>
        </p:grpSpPr>
        <p:grpSp>
          <p:nvGrpSpPr>
            <p:cNvPr id="61" name="Group 60"/>
            <p:cNvGrpSpPr/>
            <p:nvPr/>
          </p:nvGrpSpPr>
          <p:grpSpPr>
            <a:xfrm>
              <a:off x="7282684" y="4301678"/>
              <a:ext cx="870716" cy="791146"/>
              <a:chOff x="916425" y="4941921"/>
              <a:chExt cx="1130513" cy="98130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16425" y="4941921"/>
                <a:ext cx="1130513" cy="902389"/>
                <a:chOff x="330868" y="320750"/>
                <a:chExt cx="2135118" cy="19812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330868" y="320750"/>
                  <a:ext cx="1807502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273661" y="4267202"/>
              <a:ext cx="932875" cy="833393"/>
              <a:chOff x="916425" y="4881972"/>
              <a:chExt cx="1130513" cy="902389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83" name="TextBox 82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>
                <a:off x="1122276" y="5261141"/>
                <a:ext cx="5453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099458" y="4296710"/>
              <a:ext cx="892142" cy="796117"/>
              <a:chOff x="916425" y="4942456"/>
              <a:chExt cx="1130513" cy="98077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916425" y="4942456"/>
                <a:ext cx="1130513" cy="902389"/>
                <a:chOff x="330868" y="321923"/>
                <a:chExt cx="2135118" cy="1981200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330868" y="321923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78" name="TextBox 77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410200" y="4313510"/>
              <a:ext cx="915582" cy="868369"/>
              <a:chOff x="916425" y="4881972"/>
              <a:chExt cx="1130513" cy="104125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7" cy="1981200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1361400" y="863476"/>
                  <a:ext cx="1104585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0" name="Rectangle 69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65" name="Straight Arrow Connector 64"/>
            <p:cNvCxnSpPr>
              <a:stCxn id="100" idx="2"/>
            </p:cNvCxnSpPr>
            <p:nvPr/>
          </p:nvCxnSpPr>
          <p:spPr>
            <a:xfrm>
              <a:off x="8028957" y="3714014"/>
              <a:ext cx="1250759" cy="4155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472828" y="3741056"/>
              <a:ext cx="253102" cy="491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00" idx="2"/>
            </p:cNvCxnSpPr>
            <p:nvPr/>
          </p:nvCxnSpPr>
          <p:spPr>
            <a:xfrm>
              <a:off x="8028958" y="3714014"/>
              <a:ext cx="590462" cy="5266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959131" y="3689092"/>
              <a:ext cx="458141" cy="62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056891" y="1445796"/>
            <a:ext cx="2178434" cy="2268218"/>
            <a:chOff x="6050836" y="1371600"/>
            <a:chExt cx="2135211" cy="2344768"/>
          </a:xfrm>
        </p:grpSpPr>
        <p:grpSp>
          <p:nvGrpSpPr>
            <p:cNvPr id="90" name="Group 89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99" name="Picture 9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00" name="TextBox 99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3" name="Straight Arrow Connector 92"/>
            <p:cNvCxnSpPr>
              <a:stCxn id="103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103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4" name="Straight Arrow Connector 103"/>
          <p:cNvCxnSpPr/>
          <p:nvPr/>
        </p:nvCxnSpPr>
        <p:spPr>
          <a:xfrm flipV="1">
            <a:off x="6132944" y="2100690"/>
            <a:ext cx="1239672" cy="12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3437234" y="1430611"/>
            <a:ext cx="1396320" cy="504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228694" y="3133639"/>
            <a:ext cx="591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3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529</Words>
  <Application>Microsoft Office PowerPoint</Application>
  <PresentationFormat>Widescreen</PresentationFormat>
  <Paragraphs>125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2021-08-02T04:59:21Z</dcterms:created>
  <dcterms:modified xsi:type="dcterms:W3CDTF">2021-08-05T14:22:12Z</dcterms:modified>
</cp:coreProperties>
</file>