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1" d="100"/>
          <a:sy n="71" d="100"/>
        </p:scale>
        <p:origin x="5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0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539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154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052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723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7517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898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71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12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827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D0865E4-99AF-4365-B2EF-3B4869A87F6C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0DA6C34-98D3-44EE-AA51-4D7147376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3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12081164" cy="6858000"/>
          </a:xfrm>
          <a:prstGeom prst="frame">
            <a:avLst>
              <a:gd name="adj1" fmla="val 1793"/>
            </a:avLst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Frame 8"/>
          <p:cNvSpPr/>
          <p:nvPr userDrawn="1"/>
        </p:nvSpPr>
        <p:spPr>
          <a:xfrm>
            <a:off x="96983" y="131618"/>
            <a:ext cx="11914909" cy="6594764"/>
          </a:xfrm>
          <a:prstGeom prst="frame">
            <a:avLst>
              <a:gd name="adj1" fmla="val 1156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5842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605412" y="388306"/>
            <a:ext cx="2455102" cy="2342368"/>
          </a:xfrm>
          <a:prstGeom prst="roundRect">
            <a:avLst>
              <a:gd name="adj" fmla="val 3298"/>
            </a:avLst>
          </a:prstGeom>
          <a:solidFill>
            <a:schemeClr val="bg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2763" y="690690"/>
            <a:ext cx="1280400" cy="1737600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6414247" y="388306"/>
            <a:ext cx="5163671" cy="2342368"/>
          </a:xfrm>
          <a:prstGeom prst="roundRect">
            <a:avLst>
              <a:gd name="adj" fmla="val 18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INTRODUCTION</a:t>
            </a:r>
          </a:p>
          <a:p>
            <a:pPr algn="ctr"/>
            <a:r>
              <a:rPr lang="en-US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MD </a:t>
            </a:r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MANZURUL ISLAM 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AT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ANDHARIJHAR A M A HIGH SCHOOL </a:t>
            </a:r>
          </a:p>
          <a:p>
            <a:pPr algn="ctr"/>
            <a:r>
              <a:rPr lang="en-US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KURIGRAM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Plaque 4"/>
          <p:cNvSpPr/>
          <p:nvPr/>
        </p:nvSpPr>
        <p:spPr>
          <a:xfrm>
            <a:off x="2605412" y="3883069"/>
            <a:ext cx="6565011" cy="2141950"/>
          </a:xfrm>
          <a:prstGeom prst="plaque">
            <a:avLst>
              <a:gd name="adj" fmla="val 8480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Class: Six</a:t>
            </a:r>
          </a:p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English Second Paper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304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0416" y="300625"/>
            <a:ext cx="11724362" cy="6237961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600" b="1" dirty="0" smtClean="0">
                <a:latin typeface="Book Antiqua" pitchFamily="18" charset="0"/>
              </a:rPr>
              <a:t>                               </a:t>
            </a:r>
          </a:p>
          <a:p>
            <a:endParaRPr lang="en-US" sz="3600" b="1" dirty="0">
              <a:latin typeface="Book Antiqua" pitchFamily="18" charset="0"/>
            </a:endParaRPr>
          </a:p>
          <a:p>
            <a:endParaRPr lang="en-US" sz="3600" b="1" dirty="0" smtClean="0">
              <a:latin typeface="Book Antiqua" pitchFamily="18" charset="0"/>
            </a:endParaRPr>
          </a:p>
          <a:p>
            <a:r>
              <a:rPr lang="en-US" sz="8500" b="1" dirty="0" smtClean="0">
                <a:latin typeface="Book Antiqua" pitchFamily="18" charset="0"/>
              </a:rPr>
              <a:t>Our </a:t>
            </a:r>
            <a:r>
              <a:rPr lang="en-US" sz="8500" b="1" dirty="0">
                <a:latin typeface="Book Antiqua" pitchFamily="18" charset="0"/>
              </a:rPr>
              <a:t>today’s </a:t>
            </a:r>
            <a:r>
              <a:rPr lang="en-US" sz="8500" b="1" dirty="0" smtClean="0">
                <a:latin typeface="Book Antiqua" pitchFamily="18" charset="0"/>
              </a:rPr>
              <a:t>TOPICE is-</a:t>
            </a:r>
            <a:r>
              <a:rPr lang="en-US" sz="3600" b="1" dirty="0" smtClean="0">
                <a:latin typeface="Book Antiqua" pitchFamily="18" charset="0"/>
              </a:rPr>
              <a:t> </a:t>
            </a:r>
            <a:r>
              <a:rPr lang="en-US" sz="6000" b="1" dirty="0" smtClean="0">
                <a:solidFill>
                  <a:srgbClr val="FF0000"/>
                </a:solidFill>
                <a:latin typeface="Book Antiqua" pitchFamily="18" charset="0"/>
              </a:rPr>
              <a:t>WH QUESTION</a:t>
            </a:r>
            <a:endParaRPr lang="en-US" sz="3600" b="1" dirty="0">
              <a:solidFill>
                <a:srgbClr val="FF0000"/>
              </a:solidFill>
              <a:latin typeface="Book Antiqua" pitchFamily="18" charset="0"/>
            </a:endParaRP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317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Magnetic Disk 1"/>
          <p:cNvSpPr/>
          <p:nvPr/>
        </p:nvSpPr>
        <p:spPr>
          <a:xfrm>
            <a:off x="3657600" y="626301"/>
            <a:ext cx="5073041" cy="1377863"/>
          </a:xfrm>
          <a:prstGeom prst="flowChartMagneticDisk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Book Antiqua" pitchFamily="18" charset="0"/>
              </a:rPr>
              <a:t>Learning outcomes</a:t>
            </a:r>
          </a:p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2031058" y="2434655"/>
            <a:ext cx="8693063" cy="1991639"/>
          </a:xfrm>
          <a:prstGeom prst="roundRect">
            <a:avLst>
              <a:gd name="adj" fmla="val 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After completing this lesson, we will be able to</a:t>
            </a:r>
            <a:r>
              <a:rPr lang="en-US" sz="2400" b="1" dirty="0" smtClean="0">
                <a:solidFill>
                  <a:schemeClr val="tx1"/>
                </a:solidFill>
                <a:latin typeface="Book Antiqua" pitchFamily="18" charset="0"/>
              </a:rPr>
              <a:t>—</a:t>
            </a:r>
            <a:endParaRPr lang="en-US" sz="2400" b="1" dirty="0">
              <a:solidFill>
                <a:schemeClr val="tx1"/>
              </a:solidFill>
              <a:latin typeface="Book Antiqua" pitchFamily="18" charset="0"/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apply the use of </a:t>
            </a:r>
            <a:r>
              <a:rPr lang="en-US" sz="2400" b="1" dirty="0" smtClean="0">
                <a:solidFill>
                  <a:schemeClr val="tx1"/>
                </a:solidFill>
                <a:latin typeface="Book Antiqua" pitchFamily="18" charset="0"/>
              </a:rPr>
              <a:t>auxiliary/principal </a:t>
            </a:r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verbs with negative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apply question word (‘</a:t>
            </a:r>
            <a:r>
              <a:rPr lang="en-US" sz="2400" b="1" dirty="0" err="1">
                <a:solidFill>
                  <a:schemeClr val="tx1"/>
                </a:solidFill>
                <a:latin typeface="Book Antiqua" pitchFamily="18" charset="0"/>
              </a:rPr>
              <a:t>wh</a:t>
            </a:r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’ word) in interrogative 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1"/>
                </a:solidFill>
                <a:latin typeface="Book Antiqua" pitchFamily="18" charset="0"/>
              </a:rPr>
              <a:t>change from assertive to interrogative</a:t>
            </a: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6666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evel 2"/>
          <p:cNvSpPr/>
          <p:nvPr/>
        </p:nvSpPr>
        <p:spPr>
          <a:xfrm>
            <a:off x="826718" y="488515"/>
            <a:ext cx="10559441" cy="889348"/>
          </a:xfrm>
          <a:prstGeom prst="bevel">
            <a:avLst>
              <a:gd name="adj" fmla="val 1232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                                          Change </a:t>
            </a:r>
            <a:r>
              <a:rPr lang="en-US" b="1" dirty="0">
                <a:solidFill>
                  <a:schemeClr val="tx1"/>
                </a:solidFill>
                <a:latin typeface="Book Antiqua" pitchFamily="18" charset="0"/>
              </a:rPr>
              <a:t>the sentences into </a:t>
            </a:r>
            <a:r>
              <a:rPr lang="en-US" b="1" dirty="0" smtClean="0">
                <a:solidFill>
                  <a:schemeClr val="tx1"/>
                </a:solidFill>
                <a:latin typeface="Book Antiqua" pitchFamily="18" charset="0"/>
              </a:rPr>
              <a:t>WH Question (Home work)</a:t>
            </a:r>
            <a:endParaRPr lang="en-US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6718" y="1615858"/>
            <a:ext cx="10559441" cy="472231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1.He is </a:t>
            </a:r>
            <a:r>
              <a:rPr lang="en-US" sz="2400" b="1" u="sng" dirty="0" smtClean="0"/>
              <a:t>a teacher</a:t>
            </a:r>
            <a:r>
              <a:rPr lang="en-US" sz="2400" b="1" dirty="0" smtClean="0"/>
              <a:t>.</a:t>
            </a:r>
          </a:p>
          <a:p>
            <a:pPr algn="ctr"/>
            <a:r>
              <a:rPr lang="en-US" sz="2400" b="1" dirty="0" smtClean="0"/>
              <a:t>          2.They live in </a:t>
            </a:r>
            <a:r>
              <a:rPr lang="en-US" sz="2400" b="1" u="sng" dirty="0" err="1" smtClean="0"/>
              <a:t>Kurigram</a:t>
            </a:r>
            <a:r>
              <a:rPr lang="en-US" sz="2400" b="1" u="sng" dirty="0" smtClean="0"/>
              <a:t>.</a:t>
            </a:r>
          </a:p>
          <a:p>
            <a:pPr algn="ctr"/>
            <a:r>
              <a:rPr lang="en-US" sz="2400" b="1" dirty="0" smtClean="0"/>
              <a:t>        3. </a:t>
            </a:r>
            <a:r>
              <a:rPr lang="en-US" sz="2400" b="1" u="sng" dirty="0" err="1" smtClean="0"/>
              <a:t>Rana</a:t>
            </a:r>
            <a:r>
              <a:rPr lang="en-US" sz="2400" b="1" dirty="0" smtClean="0"/>
              <a:t> plays </a:t>
            </a:r>
            <a:r>
              <a:rPr lang="en-US" sz="2400" b="1" dirty="0" err="1" smtClean="0"/>
              <a:t>foodball</a:t>
            </a:r>
            <a:r>
              <a:rPr lang="en-US" sz="2400" b="1" dirty="0" smtClean="0"/>
              <a:t>.</a:t>
            </a:r>
          </a:p>
          <a:p>
            <a:pPr algn="ctr"/>
            <a:r>
              <a:rPr lang="en-US" sz="2400" b="1" dirty="0" smtClean="0"/>
              <a:t>    4. I am </a:t>
            </a:r>
            <a:r>
              <a:rPr lang="en-US" sz="2400" b="1" u="sng" dirty="0" smtClean="0"/>
              <a:t>12 years old</a:t>
            </a:r>
            <a:r>
              <a:rPr lang="en-US" sz="2400" b="1" dirty="0" smtClean="0"/>
              <a:t>. </a:t>
            </a:r>
          </a:p>
          <a:p>
            <a:pPr algn="ctr"/>
            <a:r>
              <a:rPr lang="en-US" sz="2400" b="1" dirty="0" smtClean="0"/>
              <a:t>  5. She spoke </a:t>
            </a:r>
            <a:r>
              <a:rPr lang="en-US" sz="2400" b="1" u="sng" dirty="0" smtClean="0"/>
              <a:t>them.</a:t>
            </a:r>
          </a:p>
          <a:p>
            <a:pPr algn="ctr"/>
            <a:r>
              <a:rPr lang="en-US" sz="2400" b="1" dirty="0" smtClean="0"/>
              <a:t>              6. We get up </a:t>
            </a:r>
            <a:r>
              <a:rPr lang="en-US" sz="2400" b="1" u="sng" dirty="0" smtClean="0"/>
              <a:t>at 6, o clock</a:t>
            </a:r>
            <a:r>
              <a:rPr lang="en-US" sz="2400" b="1" dirty="0" smtClean="0"/>
              <a:t>. </a:t>
            </a:r>
          </a:p>
          <a:p>
            <a:pPr algn="ctr"/>
            <a:r>
              <a:rPr lang="en-US" sz="2400" b="1" dirty="0" smtClean="0"/>
              <a:t>7. </a:t>
            </a:r>
            <a:r>
              <a:rPr lang="en-US" sz="2400" b="1" u="sng" dirty="0" smtClean="0"/>
              <a:t>That</a:t>
            </a:r>
            <a:r>
              <a:rPr lang="en-US" sz="2400" b="1" dirty="0" smtClean="0"/>
              <a:t> is my pen.</a:t>
            </a:r>
          </a:p>
          <a:p>
            <a:pPr algn="ctr"/>
            <a:r>
              <a:rPr lang="en-US" sz="2400" b="1" dirty="0" smtClean="0"/>
              <a:t> 8.Mango was </a:t>
            </a:r>
            <a:r>
              <a:rPr lang="en-US" sz="2400" b="1" u="sng" dirty="0" smtClean="0"/>
              <a:t>ripe</a:t>
            </a:r>
            <a:r>
              <a:rPr lang="en-US" sz="2400" b="1" dirty="0" smtClean="0"/>
              <a:t>. </a:t>
            </a:r>
          </a:p>
          <a:p>
            <a:pPr algn="ctr"/>
            <a:r>
              <a:rPr lang="en-US" sz="2400" b="1" dirty="0" smtClean="0"/>
              <a:t>             </a:t>
            </a:r>
            <a:r>
              <a:rPr lang="en-US" sz="2400" b="1" u="sng" dirty="0" smtClean="0"/>
              <a:t>9.Mr </a:t>
            </a:r>
            <a:r>
              <a:rPr lang="en-US" sz="2400" b="1" u="sng" dirty="0" err="1" smtClean="0"/>
              <a:t>Alam</a:t>
            </a:r>
            <a:r>
              <a:rPr lang="en-US" sz="2400" b="1" u="sng" dirty="0" smtClean="0"/>
              <a:t>  </a:t>
            </a:r>
            <a:r>
              <a:rPr lang="en-US" sz="2400" b="1" dirty="0" smtClean="0"/>
              <a:t>is new person.</a:t>
            </a:r>
          </a:p>
          <a:p>
            <a:pPr algn="ctr"/>
            <a:r>
              <a:rPr lang="en-US" sz="2400" b="1" dirty="0" smtClean="0"/>
              <a:t>            10. </a:t>
            </a:r>
            <a:r>
              <a:rPr lang="en-US" sz="2400" b="1" u="sng" dirty="0" smtClean="0"/>
              <a:t>My mother </a:t>
            </a:r>
            <a:r>
              <a:rPr lang="en-US" sz="2400" b="1" dirty="0" smtClean="0"/>
              <a:t>is a teacher.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9150791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342367" y="1440493"/>
            <a:ext cx="7753611" cy="3858017"/>
          </a:xfrm>
          <a:prstGeom prst="plaque">
            <a:avLst>
              <a:gd name="adj" fmla="val 13263"/>
            </a:avLst>
          </a:prstGeom>
          <a:solidFill>
            <a:srgbClr val="FFC0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দেশকে ভালবাস</a:t>
            </a:r>
            <a:r>
              <a:rPr lang="bn-IN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</a:t>
            </a:r>
            <a:r>
              <a:rPr lang="bn-BD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মাতৃভাষাকে শ্রদ্ধা করো। </a:t>
            </a:r>
            <a:endParaRPr lang="en-US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2726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153</Words>
  <Application>Microsoft Office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Book Antiqua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MIM ONLINE SENTER</dc:creator>
  <cp:lastModifiedBy>MIM ONLINE SENTER</cp:lastModifiedBy>
  <cp:revision>15</cp:revision>
  <dcterms:created xsi:type="dcterms:W3CDTF">2021-08-05T04:30:11Z</dcterms:created>
  <dcterms:modified xsi:type="dcterms:W3CDTF">2021-08-06T00:22:55Z</dcterms:modified>
</cp:coreProperties>
</file>