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5" r:id="rId2"/>
    <p:sldId id="302" r:id="rId3"/>
    <p:sldId id="327" r:id="rId4"/>
    <p:sldId id="326" r:id="rId5"/>
    <p:sldId id="289" r:id="rId6"/>
    <p:sldId id="297" r:id="rId7"/>
    <p:sldId id="258" r:id="rId8"/>
    <p:sldId id="259" r:id="rId9"/>
    <p:sldId id="265" r:id="rId10"/>
    <p:sldId id="261" r:id="rId11"/>
    <p:sldId id="318" r:id="rId12"/>
    <p:sldId id="321" r:id="rId13"/>
    <p:sldId id="316" r:id="rId14"/>
    <p:sldId id="317" r:id="rId15"/>
    <p:sldId id="313" r:id="rId16"/>
    <p:sldId id="319" r:id="rId17"/>
    <p:sldId id="310" r:id="rId18"/>
    <p:sldId id="293" r:id="rId19"/>
    <p:sldId id="287" r:id="rId20"/>
    <p:sldId id="294" r:id="rId21"/>
    <p:sldId id="30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14" autoAdjust="0"/>
  </p:normalViewPr>
  <p:slideViewPr>
    <p:cSldViewPr>
      <p:cViewPr varScale="1">
        <p:scale>
          <a:sx n="61" d="100"/>
          <a:sy n="61" d="100"/>
        </p:scale>
        <p:origin x="16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3C9FE-BD2C-42EB-BC9A-84F173C080EB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4F6B6-F2C3-40BE-9F73-D684317AF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14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F498C-36E0-4169-9B4D-DFA529BED52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E0740-E995-49ED-A505-8F98F3BE2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3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kern="1200" dirty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এই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Slide-</a:t>
            </a:r>
            <a:r>
              <a:rPr lang="bn-IN" sz="1200" kern="1200" dirty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এর ছবিগুলো দেখিয়ে শিক্ষার্থীদের প্রশ্নোত্তরের মাধ্যমে পাঠ ঘোষণা করা হবে।</a:t>
            </a:r>
            <a:endParaRPr lang="en-US" sz="1200" kern="1200" dirty="0">
              <a:solidFill>
                <a:schemeClr val="tx1"/>
              </a:solidFill>
              <a:effectLst/>
              <a:latin typeface="NikoshBAN" pitchFamily="2" charset="0"/>
              <a:ea typeface="+mn-ea"/>
              <a:cs typeface="NikoshBAN" pitchFamily="2" charset="0"/>
            </a:endParaRPr>
          </a:p>
          <a:p>
            <a:r>
              <a:rPr lang="bn-IN" sz="1200" kern="1200" dirty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যেমন- ছবিতে কে কী কাজ করছে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? </a:t>
            </a:r>
            <a:r>
              <a:rPr lang="bn-IN" sz="1200" kern="1200" dirty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১ম ছবি</a:t>
            </a:r>
            <a:r>
              <a:rPr lang="bn-IN" sz="1200" kern="1200" baseline="0" dirty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থেকে ২য় ছবি, ২য় ছবি থেকে ৩য় ছবি, ৩য় ছবি থেকে ৪র্থ ছবিতে কি কোনো পার্থক্য, উন্নয়ন বা বিকাশ লক্ষ্য করা যায়</a:t>
            </a:r>
            <a:r>
              <a:rPr lang="bn-I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2494-2780-4604-BC43-3E09934D6A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62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="0" dirty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="0" baseline="0" dirty="0">
                <a:latin typeface="NikoshBAN" pitchFamily="2" charset="0"/>
                <a:cs typeface="NikoshBAN" pitchFamily="2" charset="0"/>
              </a:rPr>
              <a:t>  প্রশ্ন করা হবে – </a:t>
            </a:r>
            <a:r>
              <a:rPr lang="bn-IN" sz="1200" b="0" dirty="0">
                <a:ln/>
                <a:latin typeface="NikoshBAN" pitchFamily="2" charset="0"/>
                <a:cs typeface="NikoshBAN" pitchFamily="2" charset="0"/>
              </a:rPr>
              <a:t>পরিবার গড়ে ওঠে</a:t>
            </a:r>
            <a:r>
              <a:rPr lang="bn-IN" sz="1200" b="0" baseline="0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0" dirty="0">
                <a:ln/>
                <a:latin typeface="NikoshBAN" pitchFamily="2" charset="0"/>
                <a:cs typeface="NikoshBAN" pitchFamily="2" charset="0"/>
              </a:rPr>
              <a:t>কখন?</a:t>
            </a:r>
            <a:r>
              <a:rPr lang="bn-IN" sz="1200" b="0" baseline="0" dirty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E0740-E995-49ED-A505-8F98F3BE2C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08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দৈব-চয়নের</a:t>
            </a:r>
            <a:r>
              <a:rPr lang="bn-IN" baseline="0" dirty="0"/>
              <a:t> মাধ্যমে নির্বাচিত দু-একজন শিক্ষার্থী মৌখিক বা বোর্ডে লিখিতভাবে উপস্থাপন করবে । অন্যান্য শিক্ষার্থীদেরকেও উপস্থাপনের জন্য উৎসাহিত করা হবে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E0740-E995-49ED-A505-8F98F3BE2C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49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E0740-E995-49ED-A505-8F98F3BE2C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53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 প্রশ্ন করা হবে – লাঙলের  উদ্ভাবন হয় কখন?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E0740-E995-49ED-A505-8F98F3BE2C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16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মাধ্যমে শিক্ষার্থীদের  লাঙলের ফলার  পরিবর্তন সম্পর্কে ধারণা দেওয়া হবে।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E0740-E995-49ED-A505-8F98F3BE2C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28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0" dirty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="0" baseline="0" dirty="0">
                <a:latin typeface="NikoshBAN" pitchFamily="2" charset="0"/>
                <a:cs typeface="NikoshBAN" pitchFamily="2" charset="0"/>
              </a:rPr>
              <a:t>  প্রশ্ন করা হবে – </a:t>
            </a:r>
            <a:r>
              <a:rPr lang="bn-IN" sz="1200" b="0" dirty="0">
                <a:ln/>
                <a:latin typeface="NikoshBAN" pitchFamily="2" charset="0"/>
                <a:cs typeface="NikoshBAN" pitchFamily="2" charset="0"/>
              </a:rPr>
              <a:t>কৃষিতে হালের বলদ ব্যবহার শুরু হয় কখন?</a:t>
            </a:r>
            <a:r>
              <a:rPr lang="bn-IN" sz="1200" b="0" baseline="0" dirty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800" b="0" dirty="0">
              <a:ln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E0740-E995-49ED-A505-8F98F3BE2C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02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0" dirty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="0" baseline="0" dirty="0">
                <a:latin typeface="NikoshBAN" pitchFamily="2" charset="0"/>
                <a:cs typeface="NikoshBAN" pitchFamily="2" charset="0"/>
              </a:rPr>
              <a:t>  প্রশ্ন করা হবে – </a:t>
            </a:r>
            <a:r>
              <a:rPr lang="bn-IN" sz="1200" b="0" dirty="0">
                <a:ln/>
                <a:latin typeface="NikoshBAN" pitchFamily="2" charset="0"/>
                <a:cs typeface="NikoshBAN" pitchFamily="2" charset="0"/>
              </a:rPr>
              <a:t>কৃষিতে হালের বলদ ব্যবহার শুরু হয় কখন? </a:t>
            </a:r>
            <a:r>
              <a:rPr lang="bn-IN" sz="1200" b="0" baseline="0" dirty="0">
                <a:ln/>
                <a:latin typeface="NikoshBAN" pitchFamily="2" charset="0"/>
                <a:cs typeface="NikoshBAN" pitchFamily="2" charset="0"/>
              </a:rPr>
              <a:t>এবং কেন? </a:t>
            </a:r>
            <a:endParaRPr lang="en-US" sz="800" b="0" dirty="0">
              <a:ln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E0740-E995-49ED-A505-8F98F3BE2C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39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0" dirty="0"/>
              <a:t>শিক্ষার্থীদের</a:t>
            </a:r>
            <a:r>
              <a:rPr lang="bn-IN" b="0" baseline="0" dirty="0"/>
              <a:t> প্রশ্ন করা হবে – ছবির লোকজন কী করছে? </a:t>
            </a:r>
            <a:r>
              <a:rPr lang="bn-IN" sz="1200" b="0" baseline="0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800" b="0" baseline="0" dirty="0">
                <a:ln/>
                <a:latin typeface="NikoshBAN" pitchFamily="2" charset="0"/>
                <a:cs typeface="NikoshBAN" pitchFamily="2" charset="0"/>
              </a:rPr>
              <a:t>এবং কেন?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00" dirty="0"/>
              <a:t>দৈব-চয়নের</a:t>
            </a:r>
            <a:r>
              <a:rPr lang="bn-IN" sz="800" baseline="0" dirty="0"/>
              <a:t> মাধ্যমে নির্বাচিত দু-একজন শিক্ষার্থী মৌখিক বা বোর্ডে লিখিতভাবে উপস্থাপন করবে । অন্যান্য শিক্ষার্থীদেরকেও উপস্থাপনের জন্য উৎসাহিত করা হবে ।</a:t>
            </a:r>
            <a:endParaRPr lang="en-US" sz="80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800" b="0" baseline="0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2494-2780-4604-BC43-3E09934D6A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9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0" dirty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="0" baseline="0" dirty="0">
                <a:latin typeface="NikoshBAN" pitchFamily="2" charset="0"/>
                <a:cs typeface="NikoshBAN" pitchFamily="2" charset="0"/>
              </a:rPr>
              <a:t>  প্রশ্ন করা হবে – </a:t>
            </a:r>
            <a:r>
              <a:rPr lang="bn-IN" sz="1200" b="0" dirty="0">
                <a:ln/>
                <a:latin typeface="NikoshBAN" pitchFamily="2" charset="0"/>
                <a:cs typeface="NikoshBAN" pitchFamily="2" charset="0"/>
              </a:rPr>
              <a:t>লিখিত ভাষার ব্যবহার শুরু হয় কখন?</a:t>
            </a:r>
            <a:r>
              <a:rPr lang="bn-IN" sz="1200" b="0" baseline="0" dirty="0">
                <a:ln/>
                <a:latin typeface="NikoshBAN" pitchFamily="2" charset="0"/>
                <a:cs typeface="NikoshBAN" pitchFamily="2" charset="0"/>
              </a:rPr>
              <a:t> এবং কেন?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E0740-E995-49ED-A505-8F98F3BE2C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39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="0" dirty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="0" baseline="0" dirty="0">
                <a:latin typeface="NikoshBAN" pitchFamily="2" charset="0"/>
                <a:cs typeface="NikoshBAN" pitchFamily="2" charset="0"/>
              </a:rPr>
              <a:t>  প্রশ্ন করা হবে – </a:t>
            </a:r>
            <a:r>
              <a:rPr lang="bn-IN" sz="1200" b="0" dirty="0">
                <a:ln/>
                <a:latin typeface="NikoshBAN" pitchFamily="2" charset="0"/>
                <a:cs typeface="NikoshBAN" pitchFamily="2" charset="0"/>
              </a:rPr>
              <a:t>নগর গড়ে ওঠে</a:t>
            </a:r>
            <a:r>
              <a:rPr lang="bn-IN" sz="1200" b="0" baseline="0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0" dirty="0">
                <a:ln/>
                <a:latin typeface="NikoshBAN" pitchFamily="2" charset="0"/>
                <a:cs typeface="NikoshBAN" pitchFamily="2" charset="0"/>
              </a:rPr>
              <a:t>কখন?</a:t>
            </a:r>
            <a:r>
              <a:rPr lang="bn-IN" sz="1200" b="0" baseline="0" dirty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E0740-E995-49ED-A505-8F98F3BE2C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45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0" dirty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="0" baseline="0" dirty="0">
                <a:latin typeface="NikoshBAN" pitchFamily="2" charset="0"/>
                <a:cs typeface="NikoshBAN" pitchFamily="2" charset="0"/>
              </a:rPr>
              <a:t>  প্রশ্ন করা হবে – </a:t>
            </a:r>
            <a:r>
              <a:rPr lang="bn-IN" sz="1200" b="0" dirty="0">
                <a:ln/>
                <a:latin typeface="NikoshBAN" pitchFamily="2" charset="0"/>
                <a:cs typeface="NikoshBAN" pitchFamily="2" charset="0"/>
              </a:rPr>
              <a:t>বিয়ের প্রথা</a:t>
            </a:r>
            <a:r>
              <a:rPr lang="bn-IN" sz="1200" b="0" baseline="0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0" dirty="0">
                <a:ln/>
                <a:latin typeface="NikoshBAN" pitchFamily="2" charset="0"/>
                <a:cs typeface="NikoshBAN" pitchFamily="2" charset="0"/>
              </a:rPr>
              <a:t>শুরু হয় কখন?</a:t>
            </a:r>
            <a:r>
              <a:rPr lang="bn-IN" sz="1200" b="0" baseline="0" dirty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800" b="0" dirty="0">
              <a:ln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E0740-E995-49ED-A505-8F98F3BE2C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7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mehedulslam190179@gmal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865055"/>
            <a:ext cx="7467600" cy="2554545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4000" b="1" dirty="0">
                <a:ln/>
                <a:latin typeface="NikoshBAN" pitchFamily="2" charset="0"/>
                <a:cs typeface="NikoshBAN" pitchFamily="2" charset="0"/>
              </a:rPr>
              <a:t>এই কন্টেন্টের স্লাইডগুলোর নিচে প্রয়োজনীয় </a:t>
            </a:r>
          </a:p>
          <a:p>
            <a:r>
              <a:rPr lang="bn-IN" sz="40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‘দিক-নির্দেশনা’ </a:t>
            </a:r>
            <a:r>
              <a:rPr lang="bn-IN" sz="4000" b="1" dirty="0">
                <a:ln/>
                <a:latin typeface="NikoshBAN" pitchFamily="2" charset="0"/>
                <a:cs typeface="NikoshBAN" pitchFamily="2" charset="0"/>
              </a:rPr>
              <a:t>দেওয়া আছে। </a:t>
            </a:r>
          </a:p>
          <a:p>
            <a:r>
              <a:rPr lang="bn-IN" sz="4000" b="1" dirty="0">
                <a:ln/>
                <a:latin typeface="NikoshBAN" pitchFamily="2" charset="0"/>
                <a:cs typeface="NikoshBAN" pitchFamily="2" charset="0"/>
              </a:rPr>
              <a:t>উপস্থাপনের পূর্বে </a:t>
            </a:r>
            <a:r>
              <a:rPr lang="bn-IN" sz="40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‘স্লাইড-নোটগুলো’ </a:t>
            </a:r>
            <a:r>
              <a:rPr lang="bn-IN" sz="4000" b="1" dirty="0">
                <a:ln/>
                <a:latin typeface="NikoshBAN" pitchFamily="2" charset="0"/>
                <a:cs typeface="NikoshBAN" pitchFamily="2" charset="0"/>
              </a:rPr>
              <a:t>দেখে নিলে পাঠটি অধিক ফলপ্রসূ হতে পারে। </a:t>
            </a:r>
            <a:endParaRPr lang="en-US" sz="40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387965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613737"/>
            <a:ext cx="8651728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dirty="0">
                <a:ln/>
                <a:latin typeface="NikoshBAN" pitchFamily="2" charset="0"/>
                <a:cs typeface="NikoshBAN" pitchFamily="2" charset="0"/>
              </a:rPr>
              <a:t>কৃষিতে হালের বলদ ব্যবহার শুরু হয় </a:t>
            </a:r>
            <a:endParaRPr lang="en-US" sz="2800" b="1" dirty="0">
              <a:ln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7"/>
          <a:stretch/>
        </p:blipFill>
        <p:spPr>
          <a:xfrm>
            <a:off x="128532" y="152400"/>
            <a:ext cx="886306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8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8" y="414338"/>
            <a:ext cx="8610598" cy="48434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26045" y="5562600"/>
            <a:ext cx="6256842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dirty="0">
                <a:ln/>
                <a:latin typeface="NikoshBAN" pitchFamily="2" charset="0"/>
                <a:cs typeface="NikoshBAN" pitchFamily="2" charset="0"/>
              </a:rPr>
              <a:t>স্থায়ীভাবে বসবাস শুরু হয়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410614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1" y="5105400"/>
            <a:ext cx="6781799" cy="1200329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dirty="0">
                <a:ln/>
                <a:latin typeface="NikoshBAN" pitchFamily="2" charset="0"/>
                <a:cs typeface="NikoshBAN" pitchFamily="2" charset="0"/>
              </a:rPr>
              <a:t>পণ্য বিনিময়</a:t>
            </a:r>
            <a:endParaRPr lang="en-US" sz="2800" b="1" dirty="0">
              <a:ln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2" y="661114"/>
            <a:ext cx="3165845" cy="383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5" r="22953"/>
          <a:stretch/>
        </p:blipFill>
        <p:spPr>
          <a:xfrm>
            <a:off x="3931050" y="661114"/>
            <a:ext cx="4984350" cy="383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6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6"/>
          <a:stretch/>
        </p:blipFill>
        <p:spPr>
          <a:xfrm>
            <a:off x="2190750" y="182360"/>
            <a:ext cx="4762500" cy="5685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7285" y="5791200"/>
            <a:ext cx="7494359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dirty="0">
                <a:ln/>
                <a:latin typeface="NikoshBAN" pitchFamily="2" charset="0"/>
                <a:cs typeface="NikoshBAN" pitchFamily="2" charset="0"/>
              </a:rPr>
              <a:t>লিখিত ভাষার ব্যবহার শুরু হয় </a:t>
            </a:r>
            <a:endParaRPr lang="en-US" sz="2800" b="1" dirty="0">
              <a:ln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8" t="18270" r="1129" b="72332"/>
          <a:stretch/>
        </p:blipFill>
        <p:spPr>
          <a:xfrm>
            <a:off x="6019800" y="1780309"/>
            <a:ext cx="299259" cy="5818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8" t="18270" r="1129" b="72332"/>
          <a:stretch/>
        </p:blipFill>
        <p:spPr>
          <a:xfrm>
            <a:off x="6019800" y="1524000"/>
            <a:ext cx="299259" cy="5818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8" t="18270" r="1129" b="72332"/>
          <a:stretch/>
        </p:blipFill>
        <p:spPr>
          <a:xfrm>
            <a:off x="6406341" y="1447800"/>
            <a:ext cx="299259" cy="5818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8" t="18270" r="1129" b="72332"/>
          <a:stretch/>
        </p:blipFill>
        <p:spPr>
          <a:xfrm>
            <a:off x="5943600" y="1856509"/>
            <a:ext cx="299259" cy="5818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8" t="18270" r="1129" b="72332"/>
          <a:stretch/>
        </p:blipFill>
        <p:spPr>
          <a:xfrm>
            <a:off x="6172200" y="1447800"/>
            <a:ext cx="299259" cy="5818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8" t="18270" r="1129" b="72332"/>
          <a:stretch/>
        </p:blipFill>
        <p:spPr>
          <a:xfrm>
            <a:off x="6172200" y="1704109"/>
            <a:ext cx="299259" cy="5818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8" t="18270" r="1129" b="72332"/>
          <a:stretch/>
        </p:blipFill>
        <p:spPr>
          <a:xfrm>
            <a:off x="6482541" y="1828800"/>
            <a:ext cx="299259" cy="5818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8" t="18270" r="1129" b="72332"/>
          <a:stretch/>
        </p:blipFill>
        <p:spPr>
          <a:xfrm>
            <a:off x="5943600" y="1447800"/>
            <a:ext cx="299259" cy="5818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8" t="18270" r="1129" b="72332"/>
          <a:stretch/>
        </p:blipFill>
        <p:spPr>
          <a:xfrm>
            <a:off x="6253941" y="1447800"/>
            <a:ext cx="299259" cy="5818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8" t="18270" r="1129" b="72332"/>
          <a:stretch/>
        </p:blipFill>
        <p:spPr>
          <a:xfrm>
            <a:off x="6558741" y="1447800"/>
            <a:ext cx="299259" cy="5818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8" t="18270" r="1129" b="72332"/>
          <a:stretch/>
        </p:blipFill>
        <p:spPr>
          <a:xfrm>
            <a:off x="5867400" y="1856509"/>
            <a:ext cx="299259" cy="5818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8" t="18270" r="1129" b="72332"/>
          <a:stretch/>
        </p:blipFill>
        <p:spPr>
          <a:xfrm>
            <a:off x="5867400" y="1447800"/>
            <a:ext cx="299259" cy="5818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8" t="18270" r="1129" b="72332"/>
          <a:stretch/>
        </p:blipFill>
        <p:spPr>
          <a:xfrm>
            <a:off x="6482541" y="2008909"/>
            <a:ext cx="299259" cy="5818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8" t="18270" r="1129" b="72332"/>
          <a:stretch/>
        </p:blipFill>
        <p:spPr>
          <a:xfrm>
            <a:off x="5943600" y="2161309"/>
            <a:ext cx="299259" cy="5818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8" t="18270" r="1129" b="72332"/>
          <a:stretch/>
        </p:blipFill>
        <p:spPr>
          <a:xfrm>
            <a:off x="6019800" y="1981200"/>
            <a:ext cx="299259" cy="5818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8" t="18270" r="1129" b="72332"/>
          <a:stretch/>
        </p:blipFill>
        <p:spPr>
          <a:xfrm>
            <a:off x="6101541" y="1981200"/>
            <a:ext cx="299259" cy="5818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8" t="18270" r="1129" b="72332"/>
          <a:stretch/>
        </p:blipFill>
        <p:spPr>
          <a:xfrm>
            <a:off x="6330141" y="1600200"/>
            <a:ext cx="299259" cy="5818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8" t="18270" r="1129" b="72332"/>
          <a:stretch/>
        </p:blipFill>
        <p:spPr>
          <a:xfrm>
            <a:off x="6477000" y="2313709"/>
            <a:ext cx="299259" cy="5818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8" t="18270" r="1129" b="72332"/>
          <a:stretch/>
        </p:blipFill>
        <p:spPr>
          <a:xfrm>
            <a:off x="6629400" y="2362200"/>
            <a:ext cx="299259" cy="5818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8" t="18270" r="1129" b="72332"/>
          <a:stretch/>
        </p:blipFill>
        <p:spPr>
          <a:xfrm>
            <a:off x="6634941" y="1295400"/>
            <a:ext cx="299259" cy="5818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8" t="18270" r="1129" b="72332"/>
          <a:stretch/>
        </p:blipFill>
        <p:spPr>
          <a:xfrm>
            <a:off x="6482541" y="1371600"/>
            <a:ext cx="299259" cy="5818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8" t="18270" r="1129" b="72332"/>
          <a:stretch/>
        </p:blipFill>
        <p:spPr>
          <a:xfrm>
            <a:off x="6248400" y="1399309"/>
            <a:ext cx="299259" cy="5818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8" t="18270" r="1129" b="72332"/>
          <a:stretch/>
        </p:blipFill>
        <p:spPr>
          <a:xfrm>
            <a:off x="6019800" y="1399309"/>
            <a:ext cx="299259" cy="5818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1888" r="76531" b="89788"/>
          <a:stretch/>
        </p:blipFill>
        <p:spPr>
          <a:xfrm>
            <a:off x="5715000" y="1676400"/>
            <a:ext cx="1106128" cy="6858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5270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7" y="152400"/>
            <a:ext cx="8004853" cy="37355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1" y="3887998"/>
            <a:ext cx="2911232" cy="28424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14800" y="4851737"/>
            <a:ext cx="3581430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dirty="0">
                <a:ln/>
                <a:latin typeface="NikoshBAN" pitchFamily="2" charset="0"/>
                <a:cs typeface="NikoshBAN" pitchFamily="2" charset="0"/>
              </a:rPr>
              <a:t>নগর গড়ে ওঠে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12798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9033" y="5613737"/>
            <a:ext cx="4770858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dirty="0">
                <a:ln/>
                <a:latin typeface="NikoshBAN" pitchFamily="2" charset="0"/>
                <a:cs typeface="NikoshBAN" pitchFamily="2" charset="0"/>
              </a:rPr>
              <a:t>বিয়ের প্রথা শুরু হয় </a:t>
            </a:r>
            <a:endParaRPr lang="en-US" sz="2800" b="1" dirty="0">
              <a:ln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3"/>
          <a:stretch/>
        </p:blipFill>
        <p:spPr>
          <a:xfrm>
            <a:off x="0" y="-76200"/>
            <a:ext cx="9090510" cy="556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9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" t="6122" r="2300" b="14843"/>
          <a:stretch/>
        </p:blipFill>
        <p:spPr>
          <a:xfrm>
            <a:off x="762000" y="152400"/>
            <a:ext cx="7543800" cy="55028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08496" y="5766137"/>
            <a:ext cx="4491934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dirty="0">
                <a:ln/>
                <a:latin typeface="NikoshBAN" pitchFamily="2" charset="0"/>
                <a:cs typeface="NikoshBAN" pitchFamily="2" charset="0"/>
              </a:rPr>
              <a:t>পরিবার গড়ে ওঠে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167682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9833" y="1572161"/>
            <a:ext cx="4504759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dirty="0">
                <a:ln/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000" b="1" dirty="0">
              <a:ln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441" y="3657600"/>
            <a:ext cx="8491427" cy="156966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‘কৃষিকে সভ্যতার সোপান’ বলা হয় কেন?</a:t>
            </a:r>
          </a:p>
          <a:p>
            <a:pPr algn="ctr"/>
            <a:r>
              <a:rPr lang="bn-IN" sz="48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ব্যাখ্যা করো।</a:t>
            </a:r>
          </a:p>
        </p:txBody>
      </p:sp>
    </p:spTree>
    <p:extLst>
      <p:ext uri="{BB962C8B-B14F-4D97-AF65-F5344CB8AC3E}">
        <p14:creationId xmlns:p14="http://schemas.microsoft.com/office/powerpoint/2010/main" val="177558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4114"/>
            <a:ext cx="90678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000" b="1" cap="none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5830669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ছ</a:t>
            </a:r>
            <a:r>
              <a:rPr lang="bn-BD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বিতে</a:t>
            </a:r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ইঙ্গিতকারী সমাজের বৈশিষ্ট্যগুলো লেখ। </a:t>
            </a:r>
            <a:endParaRPr 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t="8581" r="6667" b="3699"/>
          <a:stretch/>
        </p:blipFill>
        <p:spPr>
          <a:xfrm>
            <a:off x="1143000" y="882685"/>
            <a:ext cx="7018317" cy="460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9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041737"/>
            <a:ext cx="8686800" cy="101566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352800"/>
            <a:ext cx="7924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4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</a:t>
            </a:r>
            <a:r>
              <a:rPr lang="bn-IN" sz="44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লিখিত ভাষার ব্যবহার শুরু হয় কখন?</a:t>
            </a:r>
            <a:endParaRPr lang="en-US" sz="44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354759"/>
            <a:ext cx="8229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4400" b="1" dirty="0">
                <a:ln/>
                <a:latin typeface="NikoshBAN" pitchFamily="2" charset="0"/>
                <a:cs typeface="NikoshBAN" pitchFamily="2" charset="0"/>
              </a:rPr>
              <a:t>১। কারা কীভাবে কৃষি কাজের সূচনা করে?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4335959"/>
            <a:ext cx="6248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4400" b="1" dirty="0">
                <a:ln/>
                <a:latin typeface="NikoshBAN" pitchFamily="2" charset="0"/>
                <a:cs typeface="NikoshBAN" pitchFamily="2" charset="0"/>
              </a:rPr>
              <a:t>৩। পরিবার গড়ে ওঠে কখন? </a:t>
            </a:r>
          </a:p>
        </p:txBody>
      </p:sp>
    </p:spTree>
    <p:extLst>
      <p:ext uri="{BB962C8B-B14F-4D97-AF65-F5344CB8AC3E}">
        <p14:creationId xmlns:p14="http://schemas.microsoft.com/office/powerpoint/2010/main" val="226937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482248" cy="63738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28600" y="1371600"/>
            <a:ext cx="4876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13800" b="1" cap="none" spc="150" dirty="0">
                <a:ln w="11430"/>
                <a:solidFill>
                  <a:srgbClr val="0033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13800" b="1" cap="none" spc="150" dirty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697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85671"/>
            <a:ext cx="8839200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cap="none" spc="150" dirty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667000"/>
            <a:ext cx="88392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IN" sz="60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কৃষিকাজ সমাজ ও সভ্যতার বিকাশকে গতিশীল করেছে’ – বক্তব্যটি বিশ্লেষণ করো। </a:t>
            </a:r>
            <a:endParaRPr lang="en-US" sz="60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9BF43C-231E-4848-8A76-3F0F12912678}"/>
              </a:ext>
            </a:extLst>
          </p:cNvPr>
          <p:cNvSpPr txBox="1"/>
          <p:nvPr/>
        </p:nvSpPr>
        <p:spPr>
          <a:xfrm>
            <a:off x="457200" y="609600"/>
            <a:ext cx="8305800" cy="30469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ক্লাস শেষে সবাইকে ধন্যবাদ </a:t>
            </a:r>
            <a:endParaRPr lang="en-US" sz="9600" dirty="0">
              <a:solidFill>
                <a:srgbClr val="00B0F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4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28600" y="1371600"/>
            <a:ext cx="4876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13800" b="1" cap="none" spc="150" dirty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792F04-D760-4932-BFAC-B84C661639B0}"/>
              </a:ext>
            </a:extLst>
          </p:cNvPr>
          <p:cNvSpPr txBox="1"/>
          <p:nvPr/>
        </p:nvSpPr>
        <p:spPr>
          <a:xfrm>
            <a:off x="838200" y="3276600"/>
            <a:ext cx="65532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মোঃমেহেদুল ইসলাম</a:t>
            </a:r>
          </a:p>
          <a:p>
            <a:pPr algn="ctr"/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সিনিয়র শিক্ষক</a:t>
            </a:r>
          </a:p>
          <a:p>
            <a:pPr algn="ctr"/>
            <a:r>
              <a:rPr lang="bn-BD" sz="36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মাহমুদপুর উচ্চ বিদ্যালয়</a:t>
            </a:r>
          </a:p>
          <a:p>
            <a:pPr algn="ctr"/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ক্ষেতলাল,জয়পুরহাট</a:t>
            </a:r>
          </a:p>
          <a:p>
            <a:pPr algn="ctr"/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মোবাইল নং০১৮৫৫৯৩১৭৫৯</a:t>
            </a:r>
          </a:p>
          <a:p>
            <a:pPr algn="ctr"/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  <a:hlinkClick r:id="rId2"/>
              </a:rPr>
              <a:t>mehedulslam190179@gmal.com</a:t>
            </a:r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076B20-7579-4264-A36F-29F8FB0F3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907253"/>
            <a:ext cx="2545080" cy="233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3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rrow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312" y="1148444"/>
            <a:ext cx="962888" cy="756556"/>
          </a:xfrm>
          <a:prstGeom prst="rect">
            <a:avLst/>
          </a:prstGeom>
        </p:spPr>
      </p:pic>
      <p:pic>
        <p:nvPicPr>
          <p:cNvPr id="16" name="Picture 15" descr="arrow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455478" y="3255078"/>
            <a:ext cx="962888" cy="756556"/>
          </a:xfrm>
          <a:prstGeom prst="rect">
            <a:avLst/>
          </a:prstGeom>
        </p:spPr>
      </p:pic>
      <p:pic>
        <p:nvPicPr>
          <p:cNvPr id="17" name="Picture 16" descr="arrow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038601" y="4946888"/>
            <a:ext cx="962888" cy="7565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8" b="5726"/>
          <a:stretch/>
        </p:blipFill>
        <p:spPr>
          <a:xfrm>
            <a:off x="152400" y="152400"/>
            <a:ext cx="4367644" cy="3007506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18007" b="5746"/>
          <a:stretch/>
        </p:blipFill>
        <p:spPr>
          <a:xfrm>
            <a:off x="4836425" y="4033665"/>
            <a:ext cx="4087655" cy="26719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0" b="2124"/>
          <a:stretch/>
        </p:blipFill>
        <p:spPr>
          <a:xfrm>
            <a:off x="5334000" y="152400"/>
            <a:ext cx="3124200" cy="33502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9"/>
          <a:stretch/>
        </p:blipFill>
        <p:spPr>
          <a:xfrm>
            <a:off x="152400" y="4008927"/>
            <a:ext cx="4038600" cy="269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1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49" y="1286619"/>
            <a:ext cx="9182101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কৃষি, শিল্প ও শিল্পবিপ্লব পরবর্তী সমাজ</a:t>
            </a:r>
            <a:endParaRPr lang="en-US" sz="5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cap="none" spc="150" dirty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(১ম অধিবেশন)</a:t>
            </a:r>
            <a:endParaRPr lang="en-US" sz="5400" b="1" cap="none" spc="150" dirty="0">
              <a:ln w="11430"/>
              <a:solidFill>
                <a:srgbClr val="0066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1" y="762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000" b="1" cap="none" spc="150" dirty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5597604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66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৬ষ্ঠ</a:t>
            </a:r>
            <a:r>
              <a:rPr lang="bn-BD" sz="6600" b="1" cap="none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 </a:t>
            </a:r>
            <a:endParaRPr lang="en-US" sz="66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4546937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60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60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60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 ও বিশ্ব পরিচয়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3505200"/>
            <a:ext cx="9067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60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অধ্যায়-১, পাঠ-৪ ও ৫ </a:t>
            </a:r>
            <a:endParaRPr lang="en-US" sz="60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703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406604"/>
            <a:ext cx="8763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cap="none" spc="150" dirty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797076"/>
            <a:ext cx="8305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3600" b="1" cap="none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bn-IN" sz="36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3600" b="1" cap="none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কৃষিভিত্তিক সমাজের বৈশিষ্ট্য বর্ণনা করতে পারবে;</a:t>
            </a:r>
            <a:endParaRPr lang="bn-BD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কৃষিকে সভ্যতার সোপান বলার কারণ ব্যাখ্যা করতে পারবে।</a:t>
            </a:r>
            <a:r>
              <a:rPr lang="bn-BD" sz="36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61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3273" y="2545140"/>
            <a:ext cx="7237879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9600" b="1" dirty="0">
                <a:ln/>
                <a:latin typeface="NikoshBAN" pitchFamily="2" charset="0"/>
                <a:cs typeface="NikoshBAN" pitchFamily="2" charset="0"/>
              </a:rPr>
              <a:t>কৃষিভিত্তিক সমাজ </a:t>
            </a:r>
            <a:endParaRPr lang="en-US" sz="4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9530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3008" y="5689937"/>
            <a:ext cx="5107488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dirty="0">
                <a:ln/>
                <a:latin typeface="NikoshBAN" pitchFamily="2" charset="0"/>
                <a:cs typeface="NikoshBAN" pitchFamily="2" charset="0"/>
              </a:rPr>
              <a:t> লাঙলের উদ্ভাবন হয় </a:t>
            </a:r>
            <a:endParaRPr lang="en-US" sz="2800" b="1" dirty="0">
              <a:ln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" r="1252" b="51752"/>
          <a:stretch/>
        </p:blipFill>
        <p:spPr>
          <a:xfrm>
            <a:off x="83127" y="228600"/>
            <a:ext cx="898467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3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8" y="5936159"/>
            <a:ext cx="8610601" cy="769441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>
                <a:ln/>
                <a:latin typeface="NikoshBAN" pitchFamily="2" charset="0"/>
                <a:cs typeface="NikoshBAN" pitchFamily="2" charset="0"/>
              </a:rPr>
              <a:t>লাঙলে কাঠের ফলার পরে পাথরের ফলা </a:t>
            </a:r>
            <a:endParaRPr lang="en-US" b="1" dirty="0">
              <a:ln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821"/>
          <a:stretch/>
        </p:blipFill>
        <p:spPr>
          <a:xfrm>
            <a:off x="4853150" y="87636"/>
            <a:ext cx="3986050" cy="56273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2" r="6598"/>
          <a:stretch/>
        </p:blipFill>
        <p:spPr>
          <a:xfrm>
            <a:off x="228599" y="87637"/>
            <a:ext cx="3971327" cy="562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2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415</Words>
  <Application>Microsoft Office PowerPoint</Application>
  <PresentationFormat>On-screen Show (4:3)</PresentationFormat>
  <Paragraphs>68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Khurshed Alam Akand</dc:creator>
  <cp:lastModifiedBy>Mahadul Islam</cp:lastModifiedBy>
  <cp:revision>87</cp:revision>
  <dcterms:created xsi:type="dcterms:W3CDTF">2006-08-16T00:00:00Z</dcterms:created>
  <dcterms:modified xsi:type="dcterms:W3CDTF">2021-08-05T13:48:25Z</dcterms:modified>
</cp:coreProperties>
</file>