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3" r:id="rId7"/>
    <p:sldId id="262" r:id="rId8"/>
    <p:sldId id="264" r:id="rId9"/>
    <p:sldId id="265" r:id="rId10"/>
    <p:sldId id="266" r:id="rId11"/>
    <p:sldId id="267" r:id="rId12"/>
    <p:sldId id="268" r:id="rId13"/>
    <p:sldId id="270" r:id="rId14"/>
    <p:sldId id="271" r:id="rId15"/>
    <p:sldId id="269" r:id="rId16"/>
    <p:sldId id="274" r:id="rId17"/>
    <p:sldId id="273" r:id="rId18"/>
    <p:sldId id="276" r:id="rId19"/>
    <p:sldId id="275" r:id="rId20"/>
    <p:sldId id="277" r:id="rId21"/>
    <p:sldId id="278" r:id="rId22"/>
    <p:sldId id="281" r:id="rId23"/>
    <p:sldId id="280" r:id="rId24"/>
    <p:sldId id="298" r:id="rId25"/>
    <p:sldId id="315" r:id="rId26"/>
    <p:sldId id="314" r:id="rId27"/>
    <p:sldId id="311" r:id="rId28"/>
    <p:sldId id="316" r:id="rId29"/>
    <p:sldId id="317" r:id="rId30"/>
    <p:sldId id="302" r:id="rId31"/>
    <p:sldId id="318" r:id="rId32"/>
    <p:sldId id="319" r:id="rId33"/>
    <p:sldId id="312" r:id="rId34"/>
    <p:sldId id="320" r:id="rId35"/>
    <p:sldId id="321" r:id="rId36"/>
    <p:sldId id="303" r:id="rId37"/>
    <p:sldId id="322" r:id="rId38"/>
    <p:sldId id="323" r:id="rId39"/>
    <p:sldId id="313" r:id="rId40"/>
    <p:sldId id="324" r:id="rId41"/>
    <p:sldId id="325" r:id="rId42"/>
    <p:sldId id="307" r:id="rId43"/>
    <p:sldId id="297" r:id="rId44"/>
    <p:sldId id="326" r:id="rId45"/>
    <p:sldId id="287" r:id="rId46"/>
    <p:sldId id="30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FF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snapToGrid="0">
      <p:cViewPr varScale="1">
        <p:scale>
          <a:sx n="68" d="100"/>
          <a:sy n="68"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482AC-1D27-4A3A-8363-1C62604337B8}" type="datetimeFigureOut">
              <a:rPr lang="en-US" smtClean="0"/>
              <a:t>8/5/2021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406D9-E574-49F9-ADE2-4601853B59D1}" type="slidenum">
              <a:rPr lang="en-US" smtClean="0"/>
              <a:t>‹#›</a:t>
            </a:fld>
            <a:endParaRPr lang="en-US"/>
          </a:p>
        </p:txBody>
      </p:sp>
    </p:spTree>
    <p:extLst>
      <p:ext uri="{BB962C8B-B14F-4D97-AF65-F5344CB8AC3E}">
        <p14:creationId xmlns:p14="http://schemas.microsoft.com/office/powerpoint/2010/main" val="209418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1</a:t>
            </a:fld>
            <a:endParaRPr lang="en-US"/>
          </a:p>
        </p:txBody>
      </p:sp>
    </p:spTree>
    <p:extLst>
      <p:ext uri="{BB962C8B-B14F-4D97-AF65-F5344CB8AC3E}">
        <p14:creationId xmlns:p14="http://schemas.microsoft.com/office/powerpoint/2010/main" val="181601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10</a:t>
            </a:fld>
            <a:endParaRPr lang="en-US"/>
          </a:p>
        </p:txBody>
      </p:sp>
    </p:spTree>
    <p:extLst>
      <p:ext uri="{BB962C8B-B14F-4D97-AF65-F5344CB8AC3E}">
        <p14:creationId xmlns:p14="http://schemas.microsoft.com/office/powerpoint/2010/main" val="131521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11</a:t>
            </a:fld>
            <a:endParaRPr lang="en-US"/>
          </a:p>
        </p:txBody>
      </p:sp>
    </p:spTree>
    <p:extLst>
      <p:ext uri="{BB962C8B-B14F-4D97-AF65-F5344CB8AC3E}">
        <p14:creationId xmlns:p14="http://schemas.microsoft.com/office/powerpoint/2010/main" val="71701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12</a:t>
            </a:fld>
            <a:endParaRPr lang="en-US"/>
          </a:p>
        </p:txBody>
      </p:sp>
    </p:spTree>
    <p:extLst>
      <p:ext uri="{BB962C8B-B14F-4D97-AF65-F5344CB8AC3E}">
        <p14:creationId xmlns:p14="http://schemas.microsoft.com/office/powerpoint/2010/main" val="54510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13</a:t>
            </a:fld>
            <a:endParaRPr lang="en-US"/>
          </a:p>
        </p:txBody>
      </p:sp>
    </p:spTree>
    <p:extLst>
      <p:ext uri="{BB962C8B-B14F-4D97-AF65-F5344CB8AC3E}">
        <p14:creationId xmlns:p14="http://schemas.microsoft.com/office/powerpoint/2010/main" val="608906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14</a:t>
            </a:fld>
            <a:endParaRPr lang="en-US"/>
          </a:p>
        </p:txBody>
      </p:sp>
    </p:spTree>
    <p:extLst>
      <p:ext uri="{BB962C8B-B14F-4D97-AF65-F5344CB8AC3E}">
        <p14:creationId xmlns:p14="http://schemas.microsoft.com/office/powerpoint/2010/main" val="1907572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15</a:t>
            </a:fld>
            <a:endParaRPr lang="en-US"/>
          </a:p>
        </p:txBody>
      </p:sp>
    </p:spTree>
    <p:extLst>
      <p:ext uri="{BB962C8B-B14F-4D97-AF65-F5344CB8AC3E}">
        <p14:creationId xmlns:p14="http://schemas.microsoft.com/office/powerpoint/2010/main" val="2363176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16</a:t>
            </a:fld>
            <a:endParaRPr lang="en-US"/>
          </a:p>
        </p:txBody>
      </p:sp>
    </p:spTree>
    <p:extLst>
      <p:ext uri="{BB962C8B-B14F-4D97-AF65-F5344CB8AC3E}">
        <p14:creationId xmlns:p14="http://schemas.microsoft.com/office/powerpoint/2010/main" val="235224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17</a:t>
            </a:fld>
            <a:endParaRPr lang="en-US"/>
          </a:p>
        </p:txBody>
      </p:sp>
    </p:spTree>
    <p:extLst>
      <p:ext uri="{BB962C8B-B14F-4D97-AF65-F5344CB8AC3E}">
        <p14:creationId xmlns:p14="http://schemas.microsoft.com/office/powerpoint/2010/main" val="3584996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18</a:t>
            </a:fld>
            <a:endParaRPr lang="en-US"/>
          </a:p>
        </p:txBody>
      </p:sp>
    </p:spTree>
    <p:extLst>
      <p:ext uri="{BB962C8B-B14F-4D97-AF65-F5344CB8AC3E}">
        <p14:creationId xmlns:p14="http://schemas.microsoft.com/office/powerpoint/2010/main" val="2649836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19</a:t>
            </a:fld>
            <a:endParaRPr lang="en-US"/>
          </a:p>
        </p:txBody>
      </p:sp>
    </p:spTree>
    <p:extLst>
      <p:ext uri="{BB962C8B-B14F-4D97-AF65-F5344CB8AC3E}">
        <p14:creationId xmlns:p14="http://schemas.microsoft.com/office/powerpoint/2010/main" val="414647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2</a:t>
            </a:fld>
            <a:endParaRPr lang="en-US"/>
          </a:p>
        </p:txBody>
      </p:sp>
    </p:spTree>
    <p:extLst>
      <p:ext uri="{BB962C8B-B14F-4D97-AF65-F5344CB8AC3E}">
        <p14:creationId xmlns:p14="http://schemas.microsoft.com/office/powerpoint/2010/main" val="2797293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20</a:t>
            </a:fld>
            <a:endParaRPr lang="en-US"/>
          </a:p>
        </p:txBody>
      </p:sp>
    </p:spTree>
    <p:extLst>
      <p:ext uri="{BB962C8B-B14F-4D97-AF65-F5344CB8AC3E}">
        <p14:creationId xmlns:p14="http://schemas.microsoft.com/office/powerpoint/2010/main" val="2485387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21</a:t>
            </a:fld>
            <a:endParaRPr lang="en-US"/>
          </a:p>
        </p:txBody>
      </p:sp>
    </p:spTree>
    <p:extLst>
      <p:ext uri="{BB962C8B-B14F-4D97-AF65-F5344CB8AC3E}">
        <p14:creationId xmlns:p14="http://schemas.microsoft.com/office/powerpoint/2010/main" val="3569085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22</a:t>
            </a:fld>
            <a:endParaRPr lang="en-US"/>
          </a:p>
        </p:txBody>
      </p:sp>
    </p:spTree>
    <p:extLst>
      <p:ext uri="{BB962C8B-B14F-4D97-AF65-F5344CB8AC3E}">
        <p14:creationId xmlns:p14="http://schemas.microsoft.com/office/powerpoint/2010/main" val="2673713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23</a:t>
            </a:fld>
            <a:endParaRPr lang="en-US"/>
          </a:p>
        </p:txBody>
      </p:sp>
    </p:spTree>
    <p:extLst>
      <p:ext uri="{BB962C8B-B14F-4D97-AF65-F5344CB8AC3E}">
        <p14:creationId xmlns:p14="http://schemas.microsoft.com/office/powerpoint/2010/main" val="3241832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36</a:t>
            </a:fld>
            <a:endParaRPr lang="en-US"/>
          </a:p>
        </p:txBody>
      </p:sp>
    </p:spTree>
    <p:extLst>
      <p:ext uri="{BB962C8B-B14F-4D97-AF65-F5344CB8AC3E}">
        <p14:creationId xmlns:p14="http://schemas.microsoft.com/office/powerpoint/2010/main" val="1936754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39</a:t>
            </a:fld>
            <a:endParaRPr lang="en-US"/>
          </a:p>
        </p:txBody>
      </p:sp>
    </p:spTree>
    <p:extLst>
      <p:ext uri="{BB962C8B-B14F-4D97-AF65-F5344CB8AC3E}">
        <p14:creationId xmlns:p14="http://schemas.microsoft.com/office/powerpoint/2010/main" val="352924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BFC655-AB42-4238-A2F6-9AF8B8444AA1}" type="slidenum">
              <a:rPr lang="en-US" smtClean="0"/>
              <a:t>42</a:t>
            </a:fld>
            <a:endParaRPr lang="en-US"/>
          </a:p>
        </p:txBody>
      </p:sp>
    </p:spTree>
    <p:extLst>
      <p:ext uri="{BB962C8B-B14F-4D97-AF65-F5344CB8AC3E}">
        <p14:creationId xmlns:p14="http://schemas.microsoft.com/office/powerpoint/2010/main" val="290076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3</a:t>
            </a:fld>
            <a:endParaRPr lang="en-US"/>
          </a:p>
        </p:txBody>
      </p:sp>
    </p:spTree>
    <p:extLst>
      <p:ext uri="{BB962C8B-B14F-4D97-AF65-F5344CB8AC3E}">
        <p14:creationId xmlns:p14="http://schemas.microsoft.com/office/powerpoint/2010/main" val="348432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4</a:t>
            </a:fld>
            <a:endParaRPr lang="en-US"/>
          </a:p>
        </p:txBody>
      </p:sp>
    </p:spTree>
    <p:extLst>
      <p:ext uri="{BB962C8B-B14F-4D97-AF65-F5344CB8AC3E}">
        <p14:creationId xmlns:p14="http://schemas.microsoft.com/office/powerpoint/2010/main" val="54767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5</a:t>
            </a:fld>
            <a:endParaRPr lang="en-US"/>
          </a:p>
        </p:txBody>
      </p:sp>
    </p:spTree>
    <p:extLst>
      <p:ext uri="{BB962C8B-B14F-4D97-AF65-F5344CB8AC3E}">
        <p14:creationId xmlns:p14="http://schemas.microsoft.com/office/powerpoint/2010/main" val="2382780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6</a:t>
            </a:fld>
            <a:endParaRPr lang="en-US"/>
          </a:p>
        </p:txBody>
      </p:sp>
    </p:spTree>
    <p:extLst>
      <p:ext uri="{BB962C8B-B14F-4D97-AF65-F5344CB8AC3E}">
        <p14:creationId xmlns:p14="http://schemas.microsoft.com/office/powerpoint/2010/main" val="243208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7</a:t>
            </a:fld>
            <a:endParaRPr lang="en-US"/>
          </a:p>
        </p:txBody>
      </p:sp>
    </p:spTree>
    <p:extLst>
      <p:ext uri="{BB962C8B-B14F-4D97-AF65-F5344CB8AC3E}">
        <p14:creationId xmlns:p14="http://schemas.microsoft.com/office/powerpoint/2010/main" val="82705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406D9-E574-49F9-ADE2-4601853B59D1}" type="slidenum">
              <a:rPr lang="en-US" smtClean="0"/>
              <a:t>8</a:t>
            </a:fld>
            <a:endParaRPr lang="en-US"/>
          </a:p>
        </p:txBody>
      </p:sp>
    </p:spTree>
    <p:extLst>
      <p:ext uri="{BB962C8B-B14F-4D97-AF65-F5344CB8AC3E}">
        <p14:creationId xmlns:p14="http://schemas.microsoft.com/office/powerpoint/2010/main" val="934413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teacher will show the location of Bhutan with a stick.</a:t>
            </a:r>
          </a:p>
        </p:txBody>
      </p:sp>
      <p:sp>
        <p:nvSpPr>
          <p:cNvPr id="4" name="Slide Number Placeholder 3"/>
          <p:cNvSpPr>
            <a:spLocks noGrp="1"/>
          </p:cNvSpPr>
          <p:nvPr>
            <p:ph type="sldNum" sz="quarter" idx="5"/>
          </p:nvPr>
        </p:nvSpPr>
        <p:spPr/>
        <p:txBody>
          <a:bodyPr/>
          <a:lstStyle/>
          <a:p>
            <a:fld id="{C89406D9-E574-49F9-ADE2-4601853B59D1}" type="slidenum">
              <a:rPr lang="en-US" smtClean="0"/>
              <a:t>9</a:t>
            </a:fld>
            <a:endParaRPr lang="en-US"/>
          </a:p>
        </p:txBody>
      </p:sp>
    </p:spTree>
    <p:extLst>
      <p:ext uri="{BB962C8B-B14F-4D97-AF65-F5344CB8AC3E}">
        <p14:creationId xmlns:p14="http://schemas.microsoft.com/office/powerpoint/2010/main" val="1664994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C3A4-D025-4218-B496-83996D4588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06832B-A663-4138-A77E-BBDF07C66A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4ABF64-8D25-4FE4-BD98-BAFE1ECFF59D}"/>
              </a:ext>
            </a:extLst>
          </p:cNvPr>
          <p:cNvSpPr>
            <a:spLocks noGrp="1"/>
          </p:cNvSpPr>
          <p:nvPr>
            <p:ph type="dt" sz="half" idx="10"/>
          </p:nvPr>
        </p:nvSpPr>
        <p:spPr/>
        <p:txBody>
          <a:bodyPr/>
          <a:lstStyle/>
          <a:p>
            <a:fld id="{A7222EAF-C859-4813-B4FE-CDC52E9B5365}" type="datetimeFigureOut">
              <a:rPr lang="en-US" smtClean="0"/>
              <a:t>8/5/2021</a:t>
            </a:fld>
            <a:endParaRPr lang="en-US"/>
          </a:p>
        </p:txBody>
      </p:sp>
      <p:sp>
        <p:nvSpPr>
          <p:cNvPr id="5" name="Footer Placeholder 4">
            <a:extLst>
              <a:ext uri="{FF2B5EF4-FFF2-40B4-BE49-F238E27FC236}">
                <a16:creationId xmlns:a16="http://schemas.microsoft.com/office/drawing/2014/main" id="{71B138A7-B0A0-48F1-82D3-138504FCD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184C3-708C-4E77-B830-E7E98DDD493E}"/>
              </a:ext>
            </a:extLst>
          </p:cNvPr>
          <p:cNvSpPr>
            <a:spLocks noGrp="1"/>
          </p:cNvSpPr>
          <p:nvPr>
            <p:ph type="sldNum" sz="quarter" idx="12"/>
          </p:nvPr>
        </p:nvSpPr>
        <p:spPr/>
        <p:txBody>
          <a:bodyPr/>
          <a:lstStyle/>
          <a:p>
            <a:fld id="{F8FA1906-7417-4A56-9499-396EB60F128D}" type="slidenum">
              <a:rPr lang="en-US" smtClean="0"/>
              <a:t>‹#›</a:t>
            </a:fld>
            <a:endParaRPr lang="en-US"/>
          </a:p>
        </p:txBody>
      </p:sp>
    </p:spTree>
    <p:extLst>
      <p:ext uri="{BB962C8B-B14F-4D97-AF65-F5344CB8AC3E}">
        <p14:creationId xmlns:p14="http://schemas.microsoft.com/office/powerpoint/2010/main" val="182514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7056-800F-4073-8F9C-759DB7ED55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EB992-54C0-4293-85B8-2E7B8B1C4A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65A8B-A8BC-48A4-B099-3CC557A60565}"/>
              </a:ext>
            </a:extLst>
          </p:cNvPr>
          <p:cNvSpPr>
            <a:spLocks noGrp="1"/>
          </p:cNvSpPr>
          <p:nvPr>
            <p:ph type="dt" sz="half" idx="10"/>
          </p:nvPr>
        </p:nvSpPr>
        <p:spPr/>
        <p:txBody>
          <a:bodyPr/>
          <a:lstStyle/>
          <a:p>
            <a:fld id="{A7222EAF-C859-4813-B4FE-CDC52E9B5365}" type="datetimeFigureOut">
              <a:rPr lang="en-US" smtClean="0"/>
              <a:t>8/5/2021</a:t>
            </a:fld>
            <a:endParaRPr lang="en-US"/>
          </a:p>
        </p:txBody>
      </p:sp>
      <p:sp>
        <p:nvSpPr>
          <p:cNvPr id="5" name="Footer Placeholder 4">
            <a:extLst>
              <a:ext uri="{FF2B5EF4-FFF2-40B4-BE49-F238E27FC236}">
                <a16:creationId xmlns:a16="http://schemas.microsoft.com/office/drawing/2014/main" id="{4395D827-C767-48E8-BA14-69234F255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396CB-646C-4F2D-929D-BF2B7E6ED885}"/>
              </a:ext>
            </a:extLst>
          </p:cNvPr>
          <p:cNvSpPr>
            <a:spLocks noGrp="1"/>
          </p:cNvSpPr>
          <p:nvPr>
            <p:ph type="sldNum" sz="quarter" idx="12"/>
          </p:nvPr>
        </p:nvSpPr>
        <p:spPr/>
        <p:txBody>
          <a:bodyPr/>
          <a:lstStyle/>
          <a:p>
            <a:fld id="{F8FA1906-7417-4A56-9499-396EB60F128D}" type="slidenum">
              <a:rPr lang="en-US" smtClean="0"/>
              <a:t>‹#›</a:t>
            </a:fld>
            <a:endParaRPr lang="en-US"/>
          </a:p>
        </p:txBody>
      </p:sp>
    </p:spTree>
    <p:extLst>
      <p:ext uri="{BB962C8B-B14F-4D97-AF65-F5344CB8AC3E}">
        <p14:creationId xmlns:p14="http://schemas.microsoft.com/office/powerpoint/2010/main" val="148670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853925-DD58-4F93-A216-4BF5B7127B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7EDF-3FBC-4901-8D2C-545897AC7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7F5E2-FBEA-44B4-9224-34CB34BF82A5}"/>
              </a:ext>
            </a:extLst>
          </p:cNvPr>
          <p:cNvSpPr>
            <a:spLocks noGrp="1"/>
          </p:cNvSpPr>
          <p:nvPr>
            <p:ph type="dt" sz="half" idx="10"/>
          </p:nvPr>
        </p:nvSpPr>
        <p:spPr/>
        <p:txBody>
          <a:bodyPr/>
          <a:lstStyle/>
          <a:p>
            <a:fld id="{A7222EAF-C859-4813-B4FE-CDC52E9B5365}" type="datetimeFigureOut">
              <a:rPr lang="en-US" smtClean="0"/>
              <a:t>8/5/2021</a:t>
            </a:fld>
            <a:endParaRPr lang="en-US"/>
          </a:p>
        </p:txBody>
      </p:sp>
      <p:sp>
        <p:nvSpPr>
          <p:cNvPr id="5" name="Footer Placeholder 4">
            <a:extLst>
              <a:ext uri="{FF2B5EF4-FFF2-40B4-BE49-F238E27FC236}">
                <a16:creationId xmlns:a16="http://schemas.microsoft.com/office/drawing/2014/main" id="{B06D8516-2D8E-4003-A53E-C6FA0A83C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889D2-B468-408F-86DD-507EE937B551}"/>
              </a:ext>
            </a:extLst>
          </p:cNvPr>
          <p:cNvSpPr>
            <a:spLocks noGrp="1"/>
          </p:cNvSpPr>
          <p:nvPr>
            <p:ph type="sldNum" sz="quarter" idx="12"/>
          </p:nvPr>
        </p:nvSpPr>
        <p:spPr/>
        <p:txBody>
          <a:bodyPr/>
          <a:lstStyle/>
          <a:p>
            <a:fld id="{F8FA1906-7417-4A56-9499-396EB60F128D}" type="slidenum">
              <a:rPr lang="en-US" smtClean="0"/>
              <a:t>‹#›</a:t>
            </a:fld>
            <a:endParaRPr lang="en-US"/>
          </a:p>
        </p:txBody>
      </p:sp>
    </p:spTree>
    <p:extLst>
      <p:ext uri="{BB962C8B-B14F-4D97-AF65-F5344CB8AC3E}">
        <p14:creationId xmlns:p14="http://schemas.microsoft.com/office/powerpoint/2010/main" val="286164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C64F-9B8F-41A8-98F0-99907FE15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C2E4A1-AC67-4F6A-BCE3-2373F5D253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7D9FF-B128-41FB-964F-C27AF4D797D8}"/>
              </a:ext>
            </a:extLst>
          </p:cNvPr>
          <p:cNvSpPr>
            <a:spLocks noGrp="1"/>
          </p:cNvSpPr>
          <p:nvPr>
            <p:ph type="dt" sz="half" idx="10"/>
          </p:nvPr>
        </p:nvSpPr>
        <p:spPr/>
        <p:txBody>
          <a:bodyPr/>
          <a:lstStyle/>
          <a:p>
            <a:fld id="{A7222EAF-C859-4813-B4FE-CDC52E9B5365}" type="datetimeFigureOut">
              <a:rPr lang="en-US" smtClean="0"/>
              <a:t>8/5/2021</a:t>
            </a:fld>
            <a:endParaRPr lang="en-US"/>
          </a:p>
        </p:txBody>
      </p:sp>
      <p:sp>
        <p:nvSpPr>
          <p:cNvPr id="5" name="Footer Placeholder 4">
            <a:extLst>
              <a:ext uri="{FF2B5EF4-FFF2-40B4-BE49-F238E27FC236}">
                <a16:creationId xmlns:a16="http://schemas.microsoft.com/office/drawing/2014/main" id="{F31EEE1F-3E0B-4315-AAF0-620CE967C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3413A-6E75-488F-BC03-7C2BB0647C9E}"/>
              </a:ext>
            </a:extLst>
          </p:cNvPr>
          <p:cNvSpPr>
            <a:spLocks noGrp="1"/>
          </p:cNvSpPr>
          <p:nvPr>
            <p:ph type="sldNum" sz="quarter" idx="12"/>
          </p:nvPr>
        </p:nvSpPr>
        <p:spPr/>
        <p:txBody>
          <a:bodyPr/>
          <a:lstStyle/>
          <a:p>
            <a:fld id="{F8FA1906-7417-4A56-9499-396EB60F128D}" type="slidenum">
              <a:rPr lang="en-US" smtClean="0"/>
              <a:t>‹#›</a:t>
            </a:fld>
            <a:endParaRPr lang="en-US"/>
          </a:p>
        </p:txBody>
      </p:sp>
    </p:spTree>
    <p:extLst>
      <p:ext uri="{BB962C8B-B14F-4D97-AF65-F5344CB8AC3E}">
        <p14:creationId xmlns:p14="http://schemas.microsoft.com/office/powerpoint/2010/main" val="352574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B444-7179-4C7A-A52B-DF21DF1958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B2955E-AFEF-4D2F-91B5-837D8886BF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234FCE-88D5-4710-B435-6E72966DCB71}"/>
              </a:ext>
            </a:extLst>
          </p:cNvPr>
          <p:cNvSpPr>
            <a:spLocks noGrp="1"/>
          </p:cNvSpPr>
          <p:nvPr>
            <p:ph type="dt" sz="half" idx="10"/>
          </p:nvPr>
        </p:nvSpPr>
        <p:spPr/>
        <p:txBody>
          <a:bodyPr/>
          <a:lstStyle/>
          <a:p>
            <a:fld id="{A7222EAF-C859-4813-B4FE-CDC52E9B5365}" type="datetimeFigureOut">
              <a:rPr lang="en-US" smtClean="0"/>
              <a:t>8/5/2021</a:t>
            </a:fld>
            <a:endParaRPr lang="en-US"/>
          </a:p>
        </p:txBody>
      </p:sp>
      <p:sp>
        <p:nvSpPr>
          <p:cNvPr id="5" name="Footer Placeholder 4">
            <a:extLst>
              <a:ext uri="{FF2B5EF4-FFF2-40B4-BE49-F238E27FC236}">
                <a16:creationId xmlns:a16="http://schemas.microsoft.com/office/drawing/2014/main" id="{EED17B40-F1A3-45E3-A61C-3273C67CB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4A90D-F632-4397-B917-BA1EA15F7093}"/>
              </a:ext>
            </a:extLst>
          </p:cNvPr>
          <p:cNvSpPr>
            <a:spLocks noGrp="1"/>
          </p:cNvSpPr>
          <p:nvPr>
            <p:ph type="sldNum" sz="quarter" idx="12"/>
          </p:nvPr>
        </p:nvSpPr>
        <p:spPr/>
        <p:txBody>
          <a:bodyPr/>
          <a:lstStyle/>
          <a:p>
            <a:fld id="{F8FA1906-7417-4A56-9499-396EB60F128D}" type="slidenum">
              <a:rPr lang="en-US" smtClean="0"/>
              <a:t>‹#›</a:t>
            </a:fld>
            <a:endParaRPr lang="en-US"/>
          </a:p>
        </p:txBody>
      </p:sp>
    </p:spTree>
    <p:extLst>
      <p:ext uri="{BB962C8B-B14F-4D97-AF65-F5344CB8AC3E}">
        <p14:creationId xmlns:p14="http://schemas.microsoft.com/office/powerpoint/2010/main" val="160477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1112-47FB-4FE4-B490-57FE221F87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F7DA6-AF25-4491-917F-8FBD806C60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E7E4D9-8721-47E2-A19E-0F4A7B50D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E44293-03B4-493A-83C1-EFBB2E63113A}"/>
              </a:ext>
            </a:extLst>
          </p:cNvPr>
          <p:cNvSpPr>
            <a:spLocks noGrp="1"/>
          </p:cNvSpPr>
          <p:nvPr>
            <p:ph type="dt" sz="half" idx="10"/>
          </p:nvPr>
        </p:nvSpPr>
        <p:spPr/>
        <p:txBody>
          <a:bodyPr/>
          <a:lstStyle/>
          <a:p>
            <a:fld id="{A7222EAF-C859-4813-B4FE-CDC52E9B5365}" type="datetimeFigureOut">
              <a:rPr lang="en-US" smtClean="0"/>
              <a:t>8/5/2021</a:t>
            </a:fld>
            <a:endParaRPr lang="en-US"/>
          </a:p>
        </p:txBody>
      </p:sp>
      <p:sp>
        <p:nvSpPr>
          <p:cNvPr id="6" name="Footer Placeholder 5">
            <a:extLst>
              <a:ext uri="{FF2B5EF4-FFF2-40B4-BE49-F238E27FC236}">
                <a16:creationId xmlns:a16="http://schemas.microsoft.com/office/drawing/2014/main" id="{DF8B7BB1-6A63-43BE-92A4-2F4805CA3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303342-3796-443E-B792-6F809ECD5BF8}"/>
              </a:ext>
            </a:extLst>
          </p:cNvPr>
          <p:cNvSpPr>
            <a:spLocks noGrp="1"/>
          </p:cNvSpPr>
          <p:nvPr>
            <p:ph type="sldNum" sz="quarter" idx="12"/>
          </p:nvPr>
        </p:nvSpPr>
        <p:spPr/>
        <p:txBody>
          <a:bodyPr/>
          <a:lstStyle/>
          <a:p>
            <a:fld id="{F8FA1906-7417-4A56-9499-396EB60F128D}" type="slidenum">
              <a:rPr lang="en-US" smtClean="0"/>
              <a:t>‹#›</a:t>
            </a:fld>
            <a:endParaRPr lang="en-US"/>
          </a:p>
        </p:txBody>
      </p:sp>
    </p:spTree>
    <p:extLst>
      <p:ext uri="{BB962C8B-B14F-4D97-AF65-F5344CB8AC3E}">
        <p14:creationId xmlns:p14="http://schemas.microsoft.com/office/powerpoint/2010/main" val="419662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16DE-A725-493A-A8AB-16B13E043B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CDF3B0-E349-44FF-9CF2-15E144ED24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013BE-8E59-4CAA-9682-776187B210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209CDE-46E5-4D7D-8F24-B3D406E554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DFA534-AA88-4DF5-996E-8BECE02D79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1291C7-B896-42E2-A349-FDDD5F37178C}"/>
              </a:ext>
            </a:extLst>
          </p:cNvPr>
          <p:cNvSpPr>
            <a:spLocks noGrp="1"/>
          </p:cNvSpPr>
          <p:nvPr>
            <p:ph type="dt" sz="half" idx="10"/>
          </p:nvPr>
        </p:nvSpPr>
        <p:spPr/>
        <p:txBody>
          <a:bodyPr/>
          <a:lstStyle/>
          <a:p>
            <a:fld id="{A7222EAF-C859-4813-B4FE-CDC52E9B5365}" type="datetimeFigureOut">
              <a:rPr lang="en-US" smtClean="0"/>
              <a:t>8/5/2021</a:t>
            </a:fld>
            <a:endParaRPr lang="en-US"/>
          </a:p>
        </p:txBody>
      </p:sp>
      <p:sp>
        <p:nvSpPr>
          <p:cNvPr id="8" name="Footer Placeholder 7">
            <a:extLst>
              <a:ext uri="{FF2B5EF4-FFF2-40B4-BE49-F238E27FC236}">
                <a16:creationId xmlns:a16="http://schemas.microsoft.com/office/drawing/2014/main" id="{7F4EB34A-5C5F-41B6-9BCA-2F18E41D8A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041B90-5106-4A5F-A81E-6E77D7C02B65}"/>
              </a:ext>
            </a:extLst>
          </p:cNvPr>
          <p:cNvSpPr>
            <a:spLocks noGrp="1"/>
          </p:cNvSpPr>
          <p:nvPr>
            <p:ph type="sldNum" sz="quarter" idx="12"/>
          </p:nvPr>
        </p:nvSpPr>
        <p:spPr/>
        <p:txBody>
          <a:bodyPr/>
          <a:lstStyle/>
          <a:p>
            <a:fld id="{F8FA1906-7417-4A56-9499-396EB60F128D}" type="slidenum">
              <a:rPr lang="en-US" smtClean="0"/>
              <a:t>‹#›</a:t>
            </a:fld>
            <a:endParaRPr lang="en-US"/>
          </a:p>
        </p:txBody>
      </p:sp>
    </p:spTree>
    <p:extLst>
      <p:ext uri="{BB962C8B-B14F-4D97-AF65-F5344CB8AC3E}">
        <p14:creationId xmlns:p14="http://schemas.microsoft.com/office/powerpoint/2010/main" val="351644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A0C2-7928-4AED-9B33-43167C26E5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EDBF87-5C1B-4E01-972C-01B4AC3C8389}"/>
              </a:ext>
            </a:extLst>
          </p:cNvPr>
          <p:cNvSpPr>
            <a:spLocks noGrp="1"/>
          </p:cNvSpPr>
          <p:nvPr>
            <p:ph type="dt" sz="half" idx="10"/>
          </p:nvPr>
        </p:nvSpPr>
        <p:spPr/>
        <p:txBody>
          <a:bodyPr/>
          <a:lstStyle/>
          <a:p>
            <a:fld id="{A7222EAF-C859-4813-B4FE-CDC52E9B5365}" type="datetimeFigureOut">
              <a:rPr lang="en-US" smtClean="0"/>
              <a:t>8/5/2021</a:t>
            </a:fld>
            <a:endParaRPr lang="en-US"/>
          </a:p>
        </p:txBody>
      </p:sp>
      <p:sp>
        <p:nvSpPr>
          <p:cNvPr id="4" name="Footer Placeholder 3">
            <a:extLst>
              <a:ext uri="{FF2B5EF4-FFF2-40B4-BE49-F238E27FC236}">
                <a16:creationId xmlns:a16="http://schemas.microsoft.com/office/drawing/2014/main" id="{0AC0A78B-7433-408E-AD4B-D798A0F8D3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2D82A6-72EE-49D7-87D8-CE2E433E3C59}"/>
              </a:ext>
            </a:extLst>
          </p:cNvPr>
          <p:cNvSpPr>
            <a:spLocks noGrp="1"/>
          </p:cNvSpPr>
          <p:nvPr>
            <p:ph type="sldNum" sz="quarter" idx="12"/>
          </p:nvPr>
        </p:nvSpPr>
        <p:spPr/>
        <p:txBody>
          <a:bodyPr/>
          <a:lstStyle/>
          <a:p>
            <a:fld id="{F8FA1906-7417-4A56-9499-396EB60F128D}" type="slidenum">
              <a:rPr lang="en-US" smtClean="0"/>
              <a:t>‹#›</a:t>
            </a:fld>
            <a:endParaRPr lang="en-US"/>
          </a:p>
        </p:txBody>
      </p:sp>
    </p:spTree>
    <p:extLst>
      <p:ext uri="{BB962C8B-B14F-4D97-AF65-F5344CB8AC3E}">
        <p14:creationId xmlns:p14="http://schemas.microsoft.com/office/powerpoint/2010/main" val="102610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F8BF5B-AC79-4DB1-BF92-E735E6E9298A}"/>
              </a:ext>
            </a:extLst>
          </p:cNvPr>
          <p:cNvSpPr>
            <a:spLocks noGrp="1"/>
          </p:cNvSpPr>
          <p:nvPr>
            <p:ph type="dt" sz="half" idx="10"/>
          </p:nvPr>
        </p:nvSpPr>
        <p:spPr/>
        <p:txBody>
          <a:bodyPr/>
          <a:lstStyle/>
          <a:p>
            <a:fld id="{A7222EAF-C859-4813-B4FE-CDC52E9B5365}" type="datetimeFigureOut">
              <a:rPr lang="en-US" smtClean="0"/>
              <a:t>8/5/2021</a:t>
            </a:fld>
            <a:endParaRPr lang="en-US"/>
          </a:p>
        </p:txBody>
      </p:sp>
      <p:sp>
        <p:nvSpPr>
          <p:cNvPr id="3" name="Footer Placeholder 2">
            <a:extLst>
              <a:ext uri="{FF2B5EF4-FFF2-40B4-BE49-F238E27FC236}">
                <a16:creationId xmlns:a16="http://schemas.microsoft.com/office/drawing/2014/main" id="{EF057A89-D08C-4296-A4FB-E6A25D1007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9A24E7-3161-465C-8A55-3318D7059258}"/>
              </a:ext>
            </a:extLst>
          </p:cNvPr>
          <p:cNvSpPr>
            <a:spLocks noGrp="1"/>
          </p:cNvSpPr>
          <p:nvPr>
            <p:ph type="sldNum" sz="quarter" idx="12"/>
          </p:nvPr>
        </p:nvSpPr>
        <p:spPr/>
        <p:txBody>
          <a:bodyPr/>
          <a:lstStyle/>
          <a:p>
            <a:fld id="{F8FA1906-7417-4A56-9499-396EB60F128D}" type="slidenum">
              <a:rPr lang="en-US" smtClean="0"/>
              <a:t>‹#›</a:t>
            </a:fld>
            <a:endParaRPr lang="en-US"/>
          </a:p>
        </p:txBody>
      </p:sp>
    </p:spTree>
    <p:extLst>
      <p:ext uri="{BB962C8B-B14F-4D97-AF65-F5344CB8AC3E}">
        <p14:creationId xmlns:p14="http://schemas.microsoft.com/office/powerpoint/2010/main" val="136307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574B4-2515-4E67-93B6-B9935AE8A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10187A-B596-463B-BF96-5238912B23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58A5D6-084D-453F-862F-F9A48B01F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7DD2A2-D44D-4699-A58F-9AD0809E1552}"/>
              </a:ext>
            </a:extLst>
          </p:cNvPr>
          <p:cNvSpPr>
            <a:spLocks noGrp="1"/>
          </p:cNvSpPr>
          <p:nvPr>
            <p:ph type="dt" sz="half" idx="10"/>
          </p:nvPr>
        </p:nvSpPr>
        <p:spPr/>
        <p:txBody>
          <a:bodyPr/>
          <a:lstStyle/>
          <a:p>
            <a:fld id="{A7222EAF-C859-4813-B4FE-CDC52E9B5365}" type="datetimeFigureOut">
              <a:rPr lang="en-US" smtClean="0"/>
              <a:t>8/5/2021</a:t>
            </a:fld>
            <a:endParaRPr lang="en-US"/>
          </a:p>
        </p:txBody>
      </p:sp>
      <p:sp>
        <p:nvSpPr>
          <p:cNvPr id="6" name="Footer Placeholder 5">
            <a:extLst>
              <a:ext uri="{FF2B5EF4-FFF2-40B4-BE49-F238E27FC236}">
                <a16:creationId xmlns:a16="http://schemas.microsoft.com/office/drawing/2014/main" id="{B0AB9FE3-48FA-45D5-81D0-3F86D6CA7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C0CCD-5E68-4E05-BE48-53351439E5BF}"/>
              </a:ext>
            </a:extLst>
          </p:cNvPr>
          <p:cNvSpPr>
            <a:spLocks noGrp="1"/>
          </p:cNvSpPr>
          <p:nvPr>
            <p:ph type="sldNum" sz="quarter" idx="12"/>
          </p:nvPr>
        </p:nvSpPr>
        <p:spPr/>
        <p:txBody>
          <a:bodyPr/>
          <a:lstStyle/>
          <a:p>
            <a:fld id="{F8FA1906-7417-4A56-9499-396EB60F128D}" type="slidenum">
              <a:rPr lang="en-US" smtClean="0"/>
              <a:t>‹#›</a:t>
            </a:fld>
            <a:endParaRPr lang="en-US"/>
          </a:p>
        </p:txBody>
      </p:sp>
    </p:spTree>
    <p:extLst>
      <p:ext uri="{BB962C8B-B14F-4D97-AF65-F5344CB8AC3E}">
        <p14:creationId xmlns:p14="http://schemas.microsoft.com/office/powerpoint/2010/main" val="1886843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E690-9764-461D-B864-BF6C5A4499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AB4F1C-FD14-4B71-86DF-787A25B838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896085-92EE-449E-A609-30ECECC11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FA197C-B01E-4FAC-BF7F-542E758133DE}"/>
              </a:ext>
            </a:extLst>
          </p:cNvPr>
          <p:cNvSpPr>
            <a:spLocks noGrp="1"/>
          </p:cNvSpPr>
          <p:nvPr>
            <p:ph type="dt" sz="half" idx="10"/>
          </p:nvPr>
        </p:nvSpPr>
        <p:spPr/>
        <p:txBody>
          <a:bodyPr/>
          <a:lstStyle/>
          <a:p>
            <a:fld id="{A7222EAF-C859-4813-B4FE-CDC52E9B5365}" type="datetimeFigureOut">
              <a:rPr lang="en-US" smtClean="0"/>
              <a:t>8/5/2021</a:t>
            </a:fld>
            <a:endParaRPr lang="en-US"/>
          </a:p>
        </p:txBody>
      </p:sp>
      <p:sp>
        <p:nvSpPr>
          <p:cNvPr id="6" name="Footer Placeholder 5">
            <a:extLst>
              <a:ext uri="{FF2B5EF4-FFF2-40B4-BE49-F238E27FC236}">
                <a16:creationId xmlns:a16="http://schemas.microsoft.com/office/drawing/2014/main" id="{48546FAC-0896-4238-BC0F-97EA0641E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95C7D6-9F4A-4E29-9589-3B2300FC763E}"/>
              </a:ext>
            </a:extLst>
          </p:cNvPr>
          <p:cNvSpPr>
            <a:spLocks noGrp="1"/>
          </p:cNvSpPr>
          <p:nvPr>
            <p:ph type="sldNum" sz="quarter" idx="12"/>
          </p:nvPr>
        </p:nvSpPr>
        <p:spPr/>
        <p:txBody>
          <a:bodyPr/>
          <a:lstStyle/>
          <a:p>
            <a:fld id="{F8FA1906-7417-4A56-9499-396EB60F128D}" type="slidenum">
              <a:rPr lang="en-US" smtClean="0"/>
              <a:t>‹#›</a:t>
            </a:fld>
            <a:endParaRPr lang="en-US"/>
          </a:p>
        </p:txBody>
      </p:sp>
    </p:spTree>
    <p:extLst>
      <p:ext uri="{BB962C8B-B14F-4D97-AF65-F5344CB8AC3E}">
        <p14:creationId xmlns:p14="http://schemas.microsoft.com/office/powerpoint/2010/main" val="57683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8F907E-19C1-450F-AD0B-02B7064272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C5FE8-5320-4A55-9A48-4811CAACF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E4429-90FA-459C-B53D-E46174761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22EAF-C859-4813-B4FE-CDC52E9B5365}" type="datetimeFigureOut">
              <a:rPr lang="en-US" smtClean="0"/>
              <a:t>8/5/2021</a:t>
            </a:fld>
            <a:endParaRPr lang="en-US"/>
          </a:p>
        </p:txBody>
      </p:sp>
      <p:sp>
        <p:nvSpPr>
          <p:cNvPr id="5" name="Footer Placeholder 4">
            <a:extLst>
              <a:ext uri="{FF2B5EF4-FFF2-40B4-BE49-F238E27FC236}">
                <a16:creationId xmlns:a16="http://schemas.microsoft.com/office/drawing/2014/main" id="{857413E6-4D22-4D7C-A971-2A251EA9A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921CF4-D345-4549-A9CE-94423B4855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A1906-7417-4A56-9499-396EB60F128D}" type="slidenum">
              <a:rPr lang="en-US" smtClean="0"/>
              <a:t>‹#›</a:t>
            </a:fld>
            <a:endParaRPr lang="en-US"/>
          </a:p>
        </p:txBody>
      </p:sp>
    </p:spTree>
    <p:extLst>
      <p:ext uri="{BB962C8B-B14F-4D97-AF65-F5344CB8AC3E}">
        <p14:creationId xmlns:p14="http://schemas.microsoft.com/office/powerpoint/2010/main" val="828075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gif"/><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3746EE-0BA8-4F00-BC9D-FFD2997163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0650" y="1354295"/>
            <a:ext cx="7230700" cy="3502298"/>
          </a:xfrm>
          <a:prstGeom prst="rect">
            <a:avLst/>
          </a:prstGeom>
        </p:spPr>
      </p:pic>
    </p:spTree>
    <p:extLst>
      <p:ext uri="{BB962C8B-B14F-4D97-AF65-F5344CB8AC3E}">
        <p14:creationId xmlns:p14="http://schemas.microsoft.com/office/powerpoint/2010/main" val="1217383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D656A-5244-4FD2-B9E9-5062880D0443}"/>
              </a:ext>
            </a:extLst>
          </p:cNvPr>
          <p:cNvSpPr/>
          <p:nvPr/>
        </p:nvSpPr>
        <p:spPr>
          <a:xfrm>
            <a:off x="3910818" y="338544"/>
            <a:ext cx="4712677" cy="61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75000"/>
                  </a:schemeClr>
                </a:solidFill>
                <a:latin typeface="Bahnschrift" panose="020B0502040204020203" pitchFamily="34" charset="0"/>
              </a:rPr>
              <a:t>What else is Bhutan called?</a:t>
            </a:r>
          </a:p>
        </p:txBody>
      </p:sp>
      <p:pic>
        <p:nvPicPr>
          <p:cNvPr id="9" name="Picture 8">
            <a:extLst>
              <a:ext uri="{FF2B5EF4-FFF2-40B4-BE49-F238E27FC236}">
                <a16:creationId xmlns:a16="http://schemas.microsoft.com/office/drawing/2014/main" id="{D1AAB0D5-E6AA-4F38-8326-C5BD2FDFB1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4857">
            <a:off x="4936236" y="1743373"/>
            <a:ext cx="2661842" cy="17574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Rounded Corners 3">
            <a:extLst>
              <a:ext uri="{FF2B5EF4-FFF2-40B4-BE49-F238E27FC236}">
                <a16:creationId xmlns:a16="http://schemas.microsoft.com/office/drawing/2014/main" id="{EA0184FE-FF35-4CBB-A6F8-DF68FCC456F7}"/>
              </a:ext>
            </a:extLst>
          </p:cNvPr>
          <p:cNvSpPr/>
          <p:nvPr/>
        </p:nvSpPr>
        <p:spPr>
          <a:xfrm>
            <a:off x="548639" y="4008842"/>
            <a:ext cx="11437034" cy="2337149"/>
          </a:xfrm>
          <a:prstGeom prst="roundRect">
            <a:avLst/>
          </a:prstGeom>
          <a:solidFill>
            <a:schemeClr val="tx1"/>
          </a:solidFill>
          <a:ln w="2159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t>Bhutan is called the Jewel of the Eastern Himalayas. The official name of Bhutan is Durk-</a:t>
            </a:r>
            <a:r>
              <a:rPr lang="en-US" sz="2800" dirty="0" err="1"/>
              <a:t>yul</a:t>
            </a:r>
            <a:r>
              <a:rPr lang="en-US" sz="2800" dirty="0"/>
              <a:t>, which means ‘land of the thunder dragon.’ It earned this name because of the fierce storms that often roll in from the </a:t>
            </a:r>
            <a:r>
              <a:rPr lang="en-US" sz="2800" dirty="0" err="1"/>
              <a:t>Himalayss</a:t>
            </a:r>
            <a:r>
              <a:rPr lang="en-US" sz="2800" dirty="0"/>
              <a:t>.</a:t>
            </a:r>
          </a:p>
        </p:txBody>
      </p:sp>
    </p:spTree>
    <p:extLst>
      <p:ext uri="{BB962C8B-B14F-4D97-AF65-F5344CB8AC3E}">
        <p14:creationId xmlns:p14="http://schemas.microsoft.com/office/powerpoint/2010/main" val="16765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D656A-5244-4FD2-B9E9-5062880D0443}"/>
              </a:ext>
            </a:extLst>
          </p:cNvPr>
          <p:cNvSpPr/>
          <p:nvPr/>
        </p:nvSpPr>
        <p:spPr>
          <a:xfrm>
            <a:off x="3910818" y="338544"/>
            <a:ext cx="4712677" cy="61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75000"/>
                  </a:schemeClr>
                </a:solidFill>
                <a:latin typeface="Bahnschrift" panose="020B0502040204020203" pitchFamily="34" charset="0"/>
              </a:rPr>
              <a:t>What is the area of Bhutan?</a:t>
            </a:r>
          </a:p>
        </p:txBody>
      </p:sp>
      <p:pic>
        <p:nvPicPr>
          <p:cNvPr id="7" name="Picture 6">
            <a:extLst>
              <a:ext uri="{FF2B5EF4-FFF2-40B4-BE49-F238E27FC236}">
                <a16:creationId xmlns:a16="http://schemas.microsoft.com/office/drawing/2014/main" id="{77FFB86E-683E-4D58-80E3-A280A0D7E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8690" y="1585737"/>
            <a:ext cx="4004309" cy="34969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945791F1-9D5E-4481-B2C1-90FF640E8B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4401" y="5441923"/>
            <a:ext cx="7961286" cy="951058"/>
          </a:xfrm>
          <a:prstGeom prst="rect">
            <a:avLst/>
          </a:prstGeom>
        </p:spPr>
      </p:pic>
    </p:spTree>
    <p:extLst>
      <p:ext uri="{BB962C8B-B14F-4D97-AF65-F5344CB8AC3E}">
        <p14:creationId xmlns:p14="http://schemas.microsoft.com/office/powerpoint/2010/main" val="100030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3"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0-#ppt_h/2"/>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D656A-5244-4FD2-B9E9-5062880D0443}"/>
              </a:ext>
            </a:extLst>
          </p:cNvPr>
          <p:cNvSpPr/>
          <p:nvPr/>
        </p:nvSpPr>
        <p:spPr>
          <a:xfrm>
            <a:off x="2803356" y="337440"/>
            <a:ext cx="6585287" cy="823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75000"/>
                  </a:schemeClr>
                </a:solidFill>
                <a:latin typeface="Bahnschrift" panose="020B0502040204020203" pitchFamily="34" charset="0"/>
              </a:rPr>
              <a:t>Do you know the population of Bhutan?</a:t>
            </a:r>
          </a:p>
        </p:txBody>
      </p:sp>
      <p:sp>
        <p:nvSpPr>
          <p:cNvPr id="9" name="Rectangle: Rounded Corners 8">
            <a:extLst>
              <a:ext uri="{FF2B5EF4-FFF2-40B4-BE49-F238E27FC236}">
                <a16:creationId xmlns:a16="http://schemas.microsoft.com/office/drawing/2014/main" id="{275B6374-D881-474E-B80D-481606EB6F5D}"/>
              </a:ext>
            </a:extLst>
          </p:cNvPr>
          <p:cNvSpPr/>
          <p:nvPr/>
        </p:nvSpPr>
        <p:spPr>
          <a:xfrm>
            <a:off x="3570738" y="4325256"/>
            <a:ext cx="6284463" cy="1164789"/>
          </a:xfrm>
          <a:prstGeom prst="roundRect">
            <a:avLst/>
          </a:prstGeom>
          <a:solidFill>
            <a:schemeClr val="tx1"/>
          </a:solidFill>
          <a:ln w="2159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t>The population of Bhutan is 7,16,896</a:t>
            </a:r>
          </a:p>
        </p:txBody>
      </p:sp>
      <p:pic>
        <p:nvPicPr>
          <p:cNvPr id="10" name="Picture 9">
            <a:extLst>
              <a:ext uri="{FF2B5EF4-FFF2-40B4-BE49-F238E27FC236}">
                <a16:creationId xmlns:a16="http://schemas.microsoft.com/office/drawing/2014/main" id="{4701D422-0E06-4580-9C05-EE78AA7949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8975" y="1367955"/>
            <a:ext cx="4315519" cy="28161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5301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2" presetClass="entr" presetSubtype="1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500" fill="hold"/>
                                        <p:tgtEl>
                                          <p:spTgt spid="10"/>
                                        </p:tgtEl>
                                        <p:attrNameLst>
                                          <p:attrName>ppt_x</p:attrName>
                                        </p:attrNameLst>
                                      </p:cBhvr>
                                      <p:tavLst>
                                        <p:tav tm="0">
                                          <p:val>
                                            <p:strVal val="0-#ppt_w/2"/>
                                          </p:val>
                                        </p:tav>
                                        <p:tav tm="100000">
                                          <p:val>
                                            <p:strVal val="#ppt_x"/>
                                          </p:val>
                                        </p:tav>
                                      </p:tavLst>
                                    </p:anim>
                                    <p:anim calcmode="lin" valueType="num">
                                      <p:cBhvr additive="base">
                                        <p:cTn id="20"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FEEF80-6F28-44BB-B028-B8192B95C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0611" y="-236261"/>
            <a:ext cx="2901948" cy="2243522"/>
          </a:xfrm>
          <a:prstGeom prst="rect">
            <a:avLst/>
          </a:prstGeom>
        </p:spPr>
      </p:pic>
      <p:grpSp>
        <p:nvGrpSpPr>
          <p:cNvPr id="6" name="Group 5">
            <a:extLst>
              <a:ext uri="{FF2B5EF4-FFF2-40B4-BE49-F238E27FC236}">
                <a16:creationId xmlns:a16="http://schemas.microsoft.com/office/drawing/2014/main" id="{0F2BC792-6F2D-4147-8B60-F5D472B77357}"/>
              </a:ext>
            </a:extLst>
          </p:cNvPr>
          <p:cNvGrpSpPr/>
          <p:nvPr/>
        </p:nvGrpSpPr>
        <p:grpSpPr>
          <a:xfrm>
            <a:off x="2518117" y="3341301"/>
            <a:ext cx="8417169" cy="2462289"/>
            <a:chOff x="3896751" y="1530818"/>
            <a:chExt cx="6836898" cy="3018878"/>
          </a:xfrm>
          <a:solidFill>
            <a:srgbClr val="7030A0"/>
          </a:solidFill>
        </p:grpSpPr>
        <p:sp>
          <p:nvSpPr>
            <p:cNvPr id="7" name="Flowchart: Display 1">
              <a:extLst>
                <a:ext uri="{FF2B5EF4-FFF2-40B4-BE49-F238E27FC236}">
                  <a16:creationId xmlns:a16="http://schemas.microsoft.com/office/drawing/2014/main" id="{642AD401-76CD-4DE3-868C-1A929BD531CD}"/>
                </a:ext>
              </a:extLst>
            </p:cNvPr>
            <p:cNvSpPr/>
            <p:nvPr/>
          </p:nvSpPr>
          <p:spPr>
            <a:xfrm>
              <a:off x="3896751" y="1530818"/>
              <a:ext cx="6836898" cy="3018878"/>
            </a:xfrm>
            <a:custGeom>
              <a:avLst/>
              <a:gdLst>
                <a:gd name="connsiteX0" fmla="*/ 0 w 10000"/>
                <a:gd name="connsiteY0" fmla="*/ 5000 h 10000"/>
                <a:gd name="connsiteX1" fmla="*/ 1667 w 10000"/>
                <a:gd name="connsiteY1" fmla="*/ 0 h 10000"/>
                <a:gd name="connsiteX2" fmla="*/ 8333 w 10000"/>
                <a:gd name="connsiteY2" fmla="*/ 0 h 10000"/>
                <a:gd name="connsiteX3" fmla="*/ 10000 w 10000"/>
                <a:gd name="connsiteY3" fmla="*/ 5000 h 10000"/>
                <a:gd name="connsiteX4" fmla="*/ 8333 w 10000"/>
                <a:gd name="connsiteY4" fmla="*/ 10000 h 10000"/>
                <a:gd name="connsiteX5" fmla="*/ 1667 w 10000"/>
                <a:gd name="connsiteY5" fmla="*/ 10000 h 10000"/>
                <a:gd name="connsiteX6" fmla="*/ 0 w 10000"/>
                <a:gd name="connsiteY6" fmla="*/ 5000 h 10000"/>
                <a:gd name="connsiteX0" fmla="*/ 0 w 10045"/>
                <a:gd name="connsiteY0" fmla="*/ 5000 h 10000"/>
                <a:gd name="connsiteX1" fmla="*/ 1667 w 10045"/>
                <a:gd name="connsiteY1" fmla="*/ 0 h 10000"/>
                <a:gd name="connsiteX2" fmla="*/ 8333 w 10045"/>
                <a:gd name="connsiteY2" fmla="*/ 0 h 10000"/>
                <a:gd name="connsiteX3" fmla="*/ 10000 w 10045"/>
                <a:gd name="connsiteY3" fmla="*/ 5000 h 10000"/>
                <a:gd name="connsiteX4" fmla="*/ 9109 w 10045"/>
                <a:gd name="connsiteY4" fmla="*/ 10000 h 10000"/>
                <a:gd name="connsiteX5" fmla="*/ 1667 w 10045"/>
                <a:gd name="connsiteY5" fmla="*/ 10000 h 10000"/>
                <a:gd name="connsiteX6" fmla="*/ 0 w 10045"/>
                <a:gd name="connsiteY6" fmla="*/ 5000 h 10000"/>
                <a:gd name="connsiteX0" fmla="*/ 0 w 10761"/>
                <a:gd name="connsiteY0" fmla="*/ 5000 h 10000"/>
                <a:gd name="connsiteX1" fmla="*/ 1667 w 10761"/>
                <a:gd name="connsiteY1" fmla="*/ 0 h 10000"/>
                <a:gd name="connsiteX2" fmla="*/ 8333 w 10761"/>
                <a:gd name="connsiteY2" fmla="*/ 0 h 10000"/>
                <a:gd name="connsiteX3" fmla="*/ 10000 w 10761"/>
                <a:gd name="connsiteY3" fmla="*/ 5000 h 10000"/>
                <a:gd name="connsiteX4" fmla="*/ 9109 w 10761"/>
                <a:gd name="connsiteY4" fmla="*/ 10000 h 10000"/>
                <a:gd name="connsiteX5" fmla="*/ 1667 w 10761"/>
                <a:gd name="connsiteY5" fmla="*/ 10000 h 10000"/>
                <a:gd name="connsiteX6" fmla="*/ 0 w 10761"/>
                <a:gd name="connsiteY6" fmla="*/ 5000 h 10000"/>
                <a:gd name="connsiteX0" fmla="*/ 0 w 10616"/>
                <a:gd name="connsiteY0" fmla="*/ 4938 h 10000"/>
                <a:gd name="connsiteX1" fmla="*/ 1522 w 10616"/>
                <a:gd name="connsiteY1" fmla="*/ 0 h 10000"/>
                <a:gd name="connsiteX2" fmla="*/ 8188 w 10616"/>
                <a:gd name="connsiteY2" fmla="*/ 0 h 10000"/>
                <a:gd name="connsiteX3" fmla="*/ 9855 w 10616"/>
                <a:gd name="connsiteY3" fmla="*/ 5000 h 10000"/>
                <a:gd name="connsiteX4" fmla="*/ 8964 w 10616"/>
                <a:gd name="connsiteY4" fmla="*/ 10000 h 10000"/>
                <a:gd name="connsiteX5" fmla="*/ 1522 w 10616"/>
                <a:gd name="connsiteY5" fmla="*/ 10000 h 10000"/>
                <a:gd name="connsiteX6" fmla="*/ 0 w 10616"/>
                <a:gd name="connsiteY6" fmla="*/ 4938 h 10000"/>
                <a:gd name="connsiteX0" fmla="*/ 466 w 9094"/>
                <a:gd name="connsiteY0" fmla="*/ 5308 h 10000"/>
                <a:gd name="connsiteX1" fmla="*/ 0 w 9094"/>
                <a:gd name="connsiteY1" fmla="*/ 0 h 10000"/>
                <a:gd name="connsiteX2" fmla="*/ 6666 w 9094"/>
                <a:gd name="connsiteY2" fmla="*/ 0 h 10000"/>
                <a:gd name="connsiteX3" fmla="*/ 8333 w 9094"/>
                <a:gd name="connsiteY3" fmla="*/ 5000 h 10000"/>
                <a:gd name="connsiteX4" fmla="*/ 7442 w 9094"/>
                <a:gd name="connsiteY4" fmla="*/ 10000 h 10000"/>
                <a:gd name="connsiteX5" fmla="*/ 0 w 9094"/>
                <a:gd name="connsiteY5" fmla="*/ 10000 h 10000"/>
                <a:gd name="connsiteX6" fmla="*/ 466 w 9094"/>
                <a:gd name="connsiteY6" fmla="*/ 5308 h 10000"/>
                <a:gd name="connsiteX0" fmla="*/ 46 w 10068"/>
                <a:gd name="connsiteY0" fmla="*/ 5246 h 10000"/>
                <a:gd name="connsiteX1" fmla="*/ 67 w 10068"/>
                <a:gd name="connsiteY1" fmla="*/ 0 h 10000"/>
                <a:gd name="connsiteX2" fmla="*/ 7397 w 10068"/>
                <a:gd name="connsiteY2" fmla="*/ 0 h 10000"/>
                <a:gd name="connsiteX3" fmla="*/ 9230 w 10068"/>
                <a:gd name="connsiteY3" fmla="*/ 5000 h 10000"/>
                <a:gd name="connsiteX4" fmla="*/ 8250 w 10068"/>
                <a:gd name="connsiteY4" fmla="*/ 10000 h 10000"/>
                <a:gd name="connsiteX5" fmla="*/ 67 w 10068"/>
                <a:gd name="connsiteY5" fmla="*/ 10000 h 10000"/>
                <a:gd name="connsiteX6" fmla="*/ 46 w 10068"/>
                <a:gd name="connsiteY6" fmla="*/ 5246 h 10000"/>
                <a:gd name="connsiteX0" fmla="*/ 46 w 10068"/>
                <a:gd name="connsiteY0" fmla="*/ 5246 h 12279"/>
                <a:gd name="connsiteX1" fmla="*/ 67 w 10068"/>
                <a:gd name="connsiteY1" fmla="*/ 0 h 12279"/>
                <a:gd name="connsiteX2" fmla="*/ 7397 w 10068"/>
                <a:gd name="connsiteY2" fmla="*/ 0 h 12279"/>
                <a:gd name="connsiteX3" fmla="*/ 9230 w 10068"/>
                <a:gd name="connsiteY3" fmla="*/ 5000 h 12279"/>
                <a:gd name="connsiteX4" fmla="*/ 8250 w 10068"/>
                <a:gd name="connsiteY4" fmla="*/ 10000 h 12279"/>
                <a:gd name="connsiteX5" fmla="*/ 1826 w 10068"/>
                <a:gd name="connsiteY5" fmla="*/ 12279 h 12279"/>
                <a:gd name="connsiteX6" fmla="*/ 46 w 10068"/>
                <a:gd name="connsiteY6" fmla="*/ 5246 h 12279"/>
                <a:gd name="connsiteX0" fmla="*/ 46 w 10068"/>
                <a:gd name="connsiteY0" fmla="*/ 5246 h 12279"/>
                <a:gd name="connsiteX1" fmla="*/ 67 w 10068"/>
                <a:gd name="connsiteY1" fmla="*/ 0 h 12279"/>
                <a:gd name="connsiteX2" fmla="*/ 7397 w 10068"/>
                <a:gd name="connsiteY2" fmla="*/ 0 h 12279"/>
                <a:gd name="connsiteX3" fmla="*/ 9230 w 10068"/>
                <a:gd name="connsiteY3" fmla="*/ 5000 h 12279"/>
                <a:gd name="connsiteX4" fmla="*/ 8250 w 10068"/>
                <a:gd name="connsiteY4" fmla="*/ 10000 h 12279"/>
                <a:gd name="connsiteX5" fmla="*/ 1826 w 10068"/>
                <a:gd name="connsiteY5" fmla="*/ 12279 h 12279"/>
                <a:gd name="connsiteX6" fmla="*/ 46 w 10068"/>
                <a:gd name="connsiteY6" fmla="*/ 5246 h 1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8" h="12279">
                  <a:moveTo>
                    <a:pt x="46" y="5246"/>
                  </a:moveTo>
                  <a:cubicBezTo>
                    <a:pt x="-124" y="3477"/>
                    <a:pt x="237" y="1769"/>
                    <a:pt x="67" y="0"/>
                  </a:cubicBezTo>
                  <a:lnTo>
                    <a:pt x="7397" y="0"/>
                  </a:lnTo>
                  <a:cubicBezTo>
                    <a:pt x="8410" y="0"/>
                    <a:pt x="9088" y="3333"/>
                    <a:pt x="9230" y="5000"/>
                  </a:cubicBezTo>
                  <a:cubicBezTo>
                    <a:pt x="9372" y="6667"/>
                    <a:pt x="11555" y="9754"/>
                    <a:pt x="8250" y="10000"/>
                  </a:cubicBezTo>
                  <a:lnTo>
                    <a:pt x="1826" y="12279"/>
                  </a:lnTo>
                  <a:cubicBezTo>
                    <a:pt x="2902" y="10469"/>
                    <a:pt x="-124" y="6810"/>
                    <a:pt x="46" y="524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0" dirty="0">
                <a:solidFill>
                  <a:schemeClr val="bg1"/>
                </a:solidFill>
              </a:endParaRPr>
            </a:p>
          </p:txBody>
        </p:sp>
        <p:sp>
          <p:nvSpPr>
            <p:cNvPr id="8" name="Rectangle 7">
              <a:extLst>
                <a:ext uri="{FF2B5EF4-FFF2-40B4-BE49-F238E27FC236}">
                  <a16:creationId xmlns:a16="http://schemas.microsoft.com/office/drawing/2014/main" id="{05613D40-BADB-42F6-B57A-E31C4ED33A6C}"/>
                </a:ext>
              </a:extLst>
            </p:cNvPr>
            <p:cNvSpPr/>
            <p:nvPr/>
          </p:nvSpPr>
          <p:spPr>
            <a:xfrm>
              <a:off x="4239036" y="1885257"/>
              <a:ext cx="5470031" cy="1665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Times New Roman" panose="02020603050405020304" pitchFamily="18" charset="0"/>
                  <a:ea typeface="Times New Roman" panose="02020603050405020304" pitchFamily="18" charset="0"/>
                </a:rPr>
                <a:t>Since it is cut off from the rest of the world by the Great Himalayas, a unique culture and tradition based on gentle Buddhist beliefs have evolved over time.</a:t>
              </a:r>
              <a:endParaRPr lang="en-US" sz="2400" dirty="0">
                <a:solidFill>
                  <a:schemeClr val="bg1"/>
                </a:solidFill>
              </a:endParaRPr>
            </a:p>
          </p:txBody>
        </p:sp>
      </p:grpSp>
    </p:spTree>
    <p:extLst>
      <p:ext uri="{BB962C8B-B14F-4D97-AF65-F5344CB8AC3E}">
        <p14:creationId xmlns:p14="http://schemas.microsoft.com/office/powerpoint/2010/main" val="166852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D656A-5244-4FD2-B9E9-5062880D0443}"/>
              </a:ext>
            </a:extLst>
          </p:cNvPr>
          <p:cNvSpPr/>
          <p:nvPr/>
        </p:nvSpPr>
        <p:spPr>
          <a:xfrm>
            <a:off x="3010486" y="338544"/>
            <a:ext cx="5613009" cy="61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75000"/>
                  </a:schemeClr>
                </a:solidFill>
                <a:latin typeface="Bahnschrift" panose="020B0502040204020203" pitchFamily="34" charset="0"/>
              </a:rPr>
              <a:t>What is the dress of Bhutanese?</a:t>
            </a:r>
          </a:p>
        </p:txBody>
      </p:sp>
      <p:sp>
        <p:nvSpPr>
          <p:cNvPr id="7" name="Rectangle 6">
            <a:extLst>
              <a:ext uri="{FF2B5EF4-FFF2-40B4-BE49-F238E27FC236}">
                <a16:creationId xmlns:a16="http://schemas.microsoft.com/office/drawing/2014/main" id="{9D263397-935A-42CD-9625-C4F9182881F6}"/>
              </a:ext>
            </a:extLst>
          </p:cNvPr>
          <p:cNvSpPr/>
          <p:nvPr/>
        </p:nvSpPr>
        <p:spPr>
          <a:xfrm>
            <a:off x="1509486" y="5032075"/>
            <a:ext cx="8215085" cy="1077218"/>
          </a:xfrm>
          <a:prstGeom prst="rect">
            <a:avLst/>
          </a:prstGeom>
          <a:solidFill>
            <a:schemeClr val="accent4"/>
          </a:solidFill>
          <a:ln w="190500" cmpd="thickThin">
            <a:solidFill>
              <a:schemeClr val="bg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3200" dirty="0">
                <a:solidFill>
                  <a:schemeClr val="tx1"/>
                </a:solidFill>
                <a:latin typeface="Times New Roman" panose="02020603050405020304" pitchFamily="18" charset="0"/>
                <a:ea typeface="Times New Roman" panose="02020603050405020304" pitchFamily="18" charset="0"/>
              </a:rPr>
              <a:t>Bhutanese men wear  </a:t>
            </a:r>
            <a:r>
              <a:rPr lang="en-US" sz="3200" dirty="0" err="1">
                <a:solidFill>
                  <a:schemeClr val="tx1"/>
                </a:solidFill>
                <a:latin typeface="Times New Roman" panose="02020603050405020304" pitchFamily="18" charset="0"/>
                <a:ea typeface="Times New Roman" panose="02020603050405020304" pitchFamily="18" charset="0"/>
              </a:rPr>
              <a:t>Gho</a:t>
            </a:r>
            <a:r>
              <a:rPr lang="en-US" sz="3200" dirty="0">
                <a:solidFill>
                  <a:schemeClr val="tx1"/>
                </a:solidFill>
                <a:latin typeface="Times New Roman" panose="02020603050405020304" pitchFamily="18" charset="0"/>
                <a:ea typeface="Times New Roman" panose="02020603050405020304" pitchFamily="18" charset="0"/>
              </a:rPr>
              <a:t> - a knee length robe – </a:t>
            </a:r>
          </a:p>
          <a:p>
            <a:pPr algn="just"/>
            <a:r>
              <a:rPr lang="en-US" sz="3200" dirty="0">
                <a:solidFill>
                  <a:schemeClr val="tx1"/>
                </a:solidFill>
                <a:latin typeface="Times New Roman" panose="02020603050405020304" pitchFamily="18" charset="0"/>
                <a:ea typeface="Times New Roman" panose="02020603050405020304" pitchFamily="18" charset="0"/>
              </a:rPr>
              <a:t>and women wear Kira - a sheet like cloth piece.</a:t>
            </a:r>
            <a:endParaRPr lang="en-US" sz="3200" dirty="0">
              <a:solidFill>
                <a:schemeClr val="tx1"/>
              </a:solidFill>
            </a:endParaRPr>
          </a:p>
        </p:txBody>
      </p:sp>
      <p:pic>
        <p:nvPicPr>
          <p:cNvPr id="8" name="Picture 7">
            <a:extLst>
              <a:ext uri="{FF2B5EF4-FFF2-40B4-BE49-F238E27FC236}">
                <a16:creationId xmlns:a16="http://schemas.microsoft.com/office/drawing/2014/main" id="{F9070226-7850-48ED-AAA3-9802A433A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916252" y="1926771"/>
            <a:ext cx="4068650" cy="231206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6187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D656A-5244-4FD2-B9E9-5062880D0443}"/>
              </a:ext>
            </a:extLst>
          </p:cNvPr>
          <p:cNvSpPr/>
          <p:nvPr/>
        </p:nvSpPr>
        <p:spPr>
          <a:xfrm>
            <a:off x="3473830" y="338544"/>
            <a:ext cx="5149666" cy="61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75000"/>
                  </a:schemeClr>
                </a:solidFill>
                <a:latin typeface="Bahnschrift" panose="020B0502040204020203" pitchFamily="34" charset="0"/>
              </a:rPr>
              <a:t>How are the houses in Bhutan?</a:t>
            </a:r>
          </a:p>
        </p:txBody>
      </p:sp>
      <p:pic>
        <p:nvPicPr>
          <p:cNvPr id="6" name="Picture 5">
            <a:extLst>
              <a:ext uri="{FF2B5EF4-FFF2-40B4-BE49-F238E27FC236}">
                <a16:creationId xmlns:a16="http://schemas.microsoft.com/office/drawing/2014/main" id="{4674ACA9-14A3-4944-8195-689AB72997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93079" y="1196719"/>
            <a:ext cx="4148153" cy="29579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nvGrpSpPr>
          <p:cNvPr id="7" name="Group 6">
            <a:extLst>
              <a:ext uri="{FF2B5EF4-FFF2-40B4-BE49-F238E27FC236}">
                <a16:creationId xmlns:a16="http://schemas.microsoft.com/office/drawing/2014/main" id="{C12081B0-9D9B-4E40-BD9E-A7A2A99AE79A}"/>
              </a:ext>
            </a:extLst>
          </p:cNvPr>
          <p:cNvGrpSpPr/>
          <p:nvPr/>
        </p:nvGrpSpPr>
        <p:grpSpPr>
          <a:xfrm>
            <a:off x="2524707" y="4154667"/>
            <a:ext cx="7958530" cy="2227239"/>
            <a:chOff x="1047599" y="4172294"/>
            <a:chExt cx="7958530" cy="2227239"/>
          </a:xfrm>
        </p:grpSpPr>
        <p:sp>
          <p:nvSpPr>
            <p:cNvPr id="4" name="Flowchart: Punched Tape 3">
              <a:extLst>
                <a:ext uri="{FF2B5EF4-FFF2-40B4-BE49-F238E27FC236}">
                  <a16:creationId xmlns:a16="http://schemas.microsoft.com/office/drawing/2014/main" id="{88BF740B-B2E9-4D0D-9EAA-26405A3E0D3A}"/>
                </a:ext>
              </a:extLst>
            </p:cNvPr>
            <p:cNvSpPr/>
            <p:nvPr/>
          </p:nvSpPr>
          <p:spPr>
            <a:xfrm>
              <a:off x="1047599" y="4172294"/>
              <a:ext cx="7958530" cy="222723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536 w 10000"/>
                <a:gd name="connsiteY1" fmla="*/ 743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536 w 10000"/>
                <a:gd name="connsiteY1" fmla="*/ 743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9100"/>
                <a:gd name="connsiteX1" fmla="*/ 2536 w 10000"/>
                <a:gd name="connsiteY1" fmla="*/ 743 h 9100"/>
                <a:gd name="connsiteX2" fmla="*/ 5000 w 10000"/>
                <a:gd name="connsiteY2" fmla="*/ 1000 h 9100"/>
                <a:gd name="connsiteX3" fmla="*/ 7500 w 10000"/>
                <a:gd name="connsiteY3" fmla="*/ 0 h 9100"/>
                <a:gd name="connsiteX4" fmla="*/ 10000 w 10000"/>
                <a:gd name="connsiteY4" fmla="*/ 1000 h 9100"/>
                <a:gd name="connsiteX5" fmla="*/ 10000 w 10000"/>
                <a:gd name="connsiteY5" fmla="*/ 9000 h 9100"/>
                <a:gd name="connsiteX6" fmla="*/ 7500 w 10000"/>
                <a:gd name="connsiteY6" fmla="*/ 8000 h 9100"/>
                <a:gd name="connsiteX7" fmla="*/ 5000 w 10000"/>
                <a:gd name="connsiteY7" fmla="*/ 9000 h 9100"/>
                <a:gd name="connsiteX8" fmla="*/ 2500 w 10000"/>
                <a:gd name="connsiteY8" fmla="*/ 7658 h 9100"/>
                <a:gd name="connsiteX9" fmla="*/ 0 w 10000"/>
                <a:gd name="connsiteY9" fmla="*/ 9000 h 9100"/>
                <a:gd name="connsiteX10" fmla="*/ 0 w 10000"/>
                <a:gd name="connsiteY10" fmla="*/ 1000 h 9100"/>
                <a:gd name="connsiteX0" fmla="*/ 0 w 10000"/>
                <a:gd name="connsiteY0" fmla="*/ 1099 h 10000"/>
                <a:gd name="connsiteX1" fmla="*/ 2536 w 10000"/>
                <a:gd name="connsiteY1" fmla="*/ 816 h 10000"/>
                <a:gd name="connsiteX2" fmla="*/ 5000 w 10000"/>
                <a:gd name="connsiteY2" fmla="*/ 1099 h 10000"/>
                <a:gd name="connsiteX3" fmla="*/ 7500 w 10000"/>
                <a:gd name="connsiteY3" fmla="*/ 0 h 10000"/>
                <a:gd name="connsiteX4" fmla="*/ 10000 w 10000"/>
                <a:gd name="connsiteY4" fmla="*/ 1099 h 10000"/>
                <a:gd name="connsiteX5" fmla="*/ 10000 w 10000"/>
                <a:gd name="connsiteY5" fmla="*/ 9890 h 10000"/>
                <a:gd name="connsiteX6" fmla="*/ 7500 w 10000"/>
                <a:gd name="connsiteY6" fmla="*/ 8791 h 10000"/>
                <a:gd name="connsiteX7" fmla="*/ 4982 w 10000"/>
                <a:gd name="connsiteY7" fmla="*/ 9576 h 10000"/>
                <a:gd name="connsiteX8" fmla="*/ 2500 w 10000"/>
                <a:gd name="connsiteY8" fmla="*/ 8415 h 10000"/>
                <a:gd name="connsiteX9" fmla="*/ 0 w 10000"/>
                <a:gd name="connsiteY9" fmla="*/ 9890 h 10000"/>
                <a:gd name="connsiteX10" fmla="*/ 0 w 10000"/>
                <a:gd name="connsiteY10" fmla="*/ 1099 h 10000"/>
                <a:gd name="connsiteX0" fmla="*/ 0 w 10000"/>
                <a:gd name="connsiteY0" fmla="*/ 1099 h 10000"/>
                <a:gd name="connsiteX1" fmla="*/ 2536 w 10000"/>
                <a:gd name="connsiteY1" fmla="*/ 816 h 10000"/>
                <a:gd name="connsiteX2" fmla="*/ 5000 w 10000"/>
                <a:gd name="connsiteY2" fmla="*/ 1099 h 10000"/>
                <a:gd name="connsiteX3" fmla="*/ 7500 w 10000"/>
                <a:gd name="connsiteY3" fmla="*/ 0 h 10000"/>
                <a:gd name="connsiteX4" fmla="*/ 10000 w 10000"/>
                <a:gd name="connsiteY4" fmla="*/ 1099 h 10000"/>
                <a:gd name="connsiteX5" fmla="*/ 10000 w 10000"/>
                <a:gd name="connsiteY5" fmla="*/ 9890 h 10000"/>
                <a:gd name="connsiteX6" fmla="*/ 7500 w 10000"/>
                <a:gd name="connsiteY6" fmla="*/ 8791 h 10000"/>
                <a:gd name="connsiteX7" fmla="*/ 4982 w 10000"/>
                <a:gd name="connsiteY7" fmla="*/ 9074 h 10000"/>
                <a:gd name="connsiteX8" fmla="*/ 2500 w 10000"/>
                <a:gd name="connsiteY8" fmla="*/ 8415 h 10000"/>
                <a:gd name="connsiteX9" fmla="*/ 0 w 10000"/>
                <a:gd name="connsiteY9" fmla="*/ 9890 h 10000"/>
                <a:gd name="connsiteX10" fmla="*/ 0 w 10000"/>
                <a:gd name="connsiteY10" fmla="*/ 1099 h 10000"/>
                <a:gd name="connsiteX0" fmla="*/ 0 w 10000"/>
                <a:gd name="connsiteY0" fmla="*/ 1099 h 10000"/>
                <a:gd name="connsiteX1" fmla="*/ 2536 w 10000"/>
                <a:gd name="connsiteY1" fmla="*/ 816 h 10000"/>
                <a:gd name="connsiteX2" fmla="*/ 5000 w 10000"/>
                <a:gd name="connsiteY2" fmla="*/ 1099 h 10000"/>
                <a:gd name="connsiteX3" fmla="*/ 7500 w 10000"/>
                <a:gd name="connsiteY3" fmla="*/ 0 h 10000"/>
                <a:gd name="connsiteX4" fmla="*/ 10000 w 10000"/>
                <a:gd name="connsiteY4" fmla="*/ 1099 h 10000"/>
                <a:gd name="connsiteX5" fmla="*/ 9458 w 10000"/>
                <a:gd name="connsiteY5" fmla="*/ 9199 h 10000"/>
                <a:gd name="connsiteX6" fmla="*/ 7500 w 10000"/>
                <a:gd name="connsiteY6" fmla="*/ 8791 h 10000"/>
                <a:gd name="connsiteX7" fmla="*/ 4982 w 10000"/>
                <a:gd name="connsiteY7" fmla="*/ 9074 h 10000"/>
                <a:gd name="connsiteX8" fmla="*/ 2500 w 10000"/>
                <a:gd name="connsiteY8" fmla="*/ 8415 h 10000"/>
                <a:gd name="connsiteX9" fmla="*/ 0 w 10000"/>
                <a:gd name="connsiteY9" fmla="*/ 9890 h 10000"/>
                <a:gd name="connsiteX10" fmla="*/ 0 w 10000"/>
                <a:gd name="connsiteY10" fmla="*/ 1099 h 10000"/>
                <a:gd name="connsiteX0" fmla="*/ 145 w 10145"/>
                <a:gd name="connsiteY0" fmla="*/ 1099 h 9940"/>
                <a:gd name="connsiteX1" fmla="*/ 2681 w 10145"/>
                <a:gd name="connsiteY1" fmla="*/ 816 h 9940"/>
                <a:gd name="connsiteX2" fmla="*/ 5145 w 10145"/>
                <a:gd name="connsiteY2" fmla="*/ 1099 h 9940"/>
                <a:gd name="connsiteX3" fmla="*/ 7645 w 10145"/>
                <a:gd name="connsiteY3" fmla="*/ 0 h 9940"/>
                <a:gd name="connsiteX4" fmla="*/ 10145 w 10145"/>
                <a:gd name="connsiteY4" fmla="*/ 1099 h 9940"/>
                <a:gd name="connsiteX5" fmla="*/ 9603 w 10145"/>
                <a:gd name="connsiteY5" fmla="*/ 9199 h 9940"/>
                <a:gd name="connsiteX6" fmla="*/ 7645 w 10145"/>
                <a:gd name="connsiteY6" fmla="*/ 8791 h 9940"/>
                <a:gd name="connsiteX7" fmla="*/ 5127 w 10145"/>
                <a:gd name="connsiteY7" fmla="*/ 9074 h 9940"/>
                <a:gd name="connsiteX8" fmla="*/ 2645 w 10145"/>
                <a:gd name="connsiteY8" fmla="*/ 8415 h 9940"/>
                <a:gd name="connsiteX9" fmla="*/ 0 w 10145"/>
                <a:gd name="connsiteY9" fmla="*/ 9827 h 9940"/>
                <a:gd name="connsiteX10" fmla="*/ 145 w 10145"/>
                <a:gd name="connsiteY10" fmla="*/ 1099 h 9940"/>
                <a:gd name="connsiteX0" fmla="*/ 227 w 10084"/>
                <a:gd name="connsiteY0" fmla="*/ 1106 h 10000"/>
                <a:gd name="connsiteX1" fmla="*/ 2727 w 10084"/>
                <a:gd name="connsiteY1" fmla="*/ 821 h 10000"/>
                <a:gd name="connsiteX2" fmla="*/ 5155 w 10084"/>
                <a:gd name="connsiteY2" fmla="*/ 1106 h 10000"/>
                <a:gd name="connsiteX3" fmla="*/ 7620 w 10084"/>
                <a:gd name="connsiteY3" fmla="*/ 0 h 10000"/>
                <a:gd name="connsiteX4" fmla="*/ 10084 w 10084"/>
                <a:gd name="connsiteY4" fmla="*/ 1106 h 10000"/>
                <a:gd name="connsiteX5" fmla="*/ 9550 w 10084"/>
                <a:gd name="connsiteY5" fmla="*/ 9255 h 10000"/>
                <a:gd name="connsiteX6" fmla="*/ 7620 w 10084"/>
                <a:gd name="connsiteY6" fmla="*/ 8844 h 10000"/>
                <a:gd name="connsiteX7" fmla="*/ 5138 w 10084"/>
                <a:gd name="connsiteY7" fmla="*/ 9129 h 10000"/>
                <a:gd name="connsiteX8" fmla="*/ 2691 w 10084"/>
                <a:gd name="connsiteY8" fmla="*/ 8466 h 10000"/>
                <a:gd name="connsiteX9" fmla="*/ 84 w 10084"/>
                <a:gd name="connsiteY9" fmla="*/ 9886 h 10000"/>
                <a:gd name="connsiteX10" fmla="*/ 227 w 10084"/>
                <a:gd name="connsiteY10" fmla="*/ 110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84" h="10000">
                  <a:moveTo>
                    <a:pt x="227" y="1106"/>
                  </a:moveTo>
                  <a:cubicBezTo>
                    <a:pt x="227" y="1715"/>
                    <a:pt x="1365" y="821"/>
                    <a:pt x="2727" y="821"/>
                  </a:cubicBezTo>
                  <a:cubicBezTo>
                    <a:pt x="4088" y="821"/>
                    <a:pt x="4340" y="1242"/>
                    <a:pt x="5155" y="1106"/>
                  </a:cubicBezTo>
                  <a:cubicBezTo>
                    <a:pt x="5971" y="969"/>
                    <a:pt x="6258" y="0"/>
                    <a:pt x="7620" y="0"/>
                  </a:cubicBezTo>
                  <a:cubicBezTo>
                    <a:pt x="8981" y="0"/>
                    <a:pt x="10084" y="495"/>
                    <a:pt x="10084" y="1106"/>
                  </a:cubicBezTo>
                  <a:lnTo>
                    <a:pt x="9550" y="9255"/>
                  </a:lnTo>
                  <a:cubicBezTo>
                    <a:pt x="9550" y="8645"/>
                    <a:pt x="8355" y="8865"/>
                    <a:pt x="7620" y="8844"/>
                  </a:cubicBezTo>
                  <a:cubicBezTo>
                    <a:pt x="6884" y="8823"/>
                    <a:pt x="5959" y="9192"/>
                    <a:pt x="5138" y="9129"/>
                  </a:cubicBezTo>
                  <a:cubicBezTo>
                    <a:pt x="4317" y="9065"/>
                    <a:pt x="4052" y="8466"/>
                    <a:pt x="2691" y="8466"/>
                  </a:cubicBezTo>
                  <a:cubicBezTo>
                    <a:pt x="1330" y="8466"/>
                    <a:pt x="84" y="10497"/>
                    <a:pt x="84" y="9886"/>
                  </a:cubicBezTo>
                  <a:cubicBezTo>
                    <a:pt x="-154" y="6265"/>
                    <a:pt x="180" y="4032"/>
                    <a:pt x="227" y="110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BFC023-30DD-4B10-8D22-8A3DAAC28448}"/>
                </a:ext>
              </a:extLst>
            </p:cNvPr>
            <p:cNvSpPr txBox="1"/>
            <p:nvPr/>
          </p:nvSpPr>
          <p:spPr>
            <a:xfrm>
              <a:off x="1260471" y="4394782"/>
              <a:ext cx="753278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Bhutanese houses are built from mud and stone, with wooden shingle roof. The Bhutanese never use iron nails in their buildings. Usually, the Bhutanese build each-other’s house by exchanging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labour</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within the community.</a:t>
              </a:r>
            </a:p>
          </p:txBody>
        </p:sp>
      </p:grpSp>
    </p:spTree>
    <p:extLst>
      <p:ext uri="{BB962C8B-B14F-4D97-AF65-F5344CB8AC3E}">
        <p14:creationId xmlns:p14="http://schemas.microsoft.com/office/powerpoint/2010/main" val="173985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52ABD7-F0D2-4475-A5B5-30CBED2C94C1}"/>
              </a:ext>
            </a:extLst>
          </p:cNvPr>
          <p:cNvPicPr>
            <a:picLocks noChangeAspect="1"/>
          </p:cNvPicPr>
          <p:nvPr/>
        </p:nvPicPr>
        <p:blipFill>
          <a:blip r:embed="rId3"/>
          <a:stretch>
            <a:fillRect/>
          </a:stretch>
        </p:blipFill>
        <p:spPr>
          <a:xfrm>
            <a:off x="9630190" y="104416"/>
            <a:ext cx="2462342" cy="17043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 name="Rectangle 12">
            <a:extLst>
              <a:ext uri="{FF2B5EF4-FFF2-40B4-BE49-F238E27FC236}">
                <a16:creationId xmlns:a16="http://schemas.microsoft.com/office/drawing/2014/main" id="{B57229B4-1DFB-48B1-AE70-AF2689538640}"/>
              </a:ext>
            </a:extLst>
          </p:cNvPr>
          <p:cNvSpPr/>
          <p:nvPr/>
        </p:nvSpPr>
        <p:spPr>
          <a:xfrm>
            <a:off x="3473830" y="338544"/>
            <a:ext cx="5149666" cy="61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hnschrift" panose="020B0502040204020203" pitchFamily="34" charset="0"/>
              </a:rPr>
              <a:t>What kind of festivals do Bhutanese celebrate?</a:t>
            </a:r>
          </a:p>
        </p:txBody>
      </p:sp>
      <p:grpSp>
        <p:nvGrpSpPr>
          <p:cNvPr id="8" name="Group 7">
            <a:extLst>
              <a:ext uri="{FF2B5EF4-FFF2-40B4-BE49-F238E27FC236}">
                <a16:creationId xmlns:a16="http://schemas.microsoft.com/office/drawing/2014/main" id="{D46FBCDE-B477-4C5A-85A0-F1F64F1E7C60}"/>
              </a:ext>
            </a:extLst>
          </p:cNvPr>
          <p:cNvGrpSpPr/>
          <p:nvPr/>
        </p:nvGrpSpPr>
        <p:grpSpPr>
          <a:xfrm>
            <a:off x="207719" y="375539"/>
            <a:ext cx="4923694" cy="4895558"/>
            <a:chOff x="-647116" y="1223888"/>
            <a:chExt cx="4120946" cy="4521520"/>
          </a:xfrm>
        </p:grpSpPr>
        <p:pic>
          <p:nvPicPr>
            <p:cNvPr id="7" name="Picture 6">
              <a:extLst>
                <a:ext uri="{FF2B5EF4-FFF2-40B4-BE49-F238E27FC236}">
                  <a16:creationId xmlns:a16="http://schemas.microsoft.com/office/drawing/2014/main" id="{E5CD613F-0E48-4D1E-B541-21720269CAC2}"/>
                </a:ext>
              </a:extLst>
            </p:cNvPr>
            <p:cNvPicPr>
              <a:picLocks noChangeAspect="1"/>
            </p:cNvPicPr>
            <p:nvPr/>
          </p:nvPicPr>
          <p:blipFill>
            <a:blip r:embed="rId4"/>
            <a:stretch>
              <a:fillRect/>
            </a:stretch>
          </p:blipFill>
          <p:spPr>
            <a:xfrm>
              <a:off x="-647116" y="1223888"/>
              <a:ext cx="4120946" cy="4521520"/>
            </a:xfrm>
            <a:prstGeom prst="rect">
              <a:avLst/>
            </a:prstGeom>
          </p:spPr>
        </p:pic>
        <p:sp>
          <p:nvSpPr>
            <p:cNvPr id="10" name="TextBox 9">
              <a:extLst>
                <a:ext uri="{FF2B5EF4-FFF2-40B4-BE49-F238E27FC236}">
                  <a16:creationId xmlns:a16="http://schemas.microsoft.com/office/drawing/2014/main" id="{A8B919B5-ECE0-4012-87D6-82E749B6C83D}"/>
                </a:ext>
              </a:extLst>
            </p:cNvPr>
            <p:cNvSpPr txBox="1"/>
            <p:nvPr/>
          </p:nvSpPr>
          <p:spPr>
            <a:xfrm>
              <a:off x="-291374" y="2191987"/>
              <a:ext cx="3529218" cy="3170099"/>
            </a:xfrm>
            <a:prstGeom prst="rect">
              <a:avLst/>
            </a:prstGeom>
            <a:noFill/>
          </p:spPr>
          <p:txBody>
            <a:bodyPr wrap="square">
              <a:spAutoFit/>
            </a:bodyPr>
            <a:lstStyle/>
            <a:p>
              <a:pPr algn="just"/>
              <a:r>
                <a:rPr lang="en-US" sz="2000" dirty="0">
                  <a:solidFill>
                    <a:schemeClr val="tx1"/>
                  </a:solidFill>
                  <a:latin typeface="Times New Roman" panose="02020603050405020304" pitchFamily="18" charset="0"/>
                  <a:ea typeface="Times New Roman" panose="02020603050405020304" pitchFamily="18" charset="0"/>
                </a:rPr>
                <a:t>Different Festivals are celebrated all year round in Bhutan. </a:t>
              </a:r>
              <a:r>
                <a:rPr lang="en-US" sz="2000" dirty="0" err="1">
                  <a:solidFill>
                    <a:schemeClr val="tx1"/>
                  </a:solidFill>
                  <a:latin typeface="Times New Roman" panose="02020603050405020304" pitchFamily="18" charset="0"/>
                  <a:ea typeface="Times New Roman" panose="02020603050405020304" pitchFamily="18" charset="0"/>
                </a:rPr>
                <a:t>Colourful</a:t>
              </a:r>
              <a:r>
                <a:rPr lang="en-US" sz="2000" dirty="0">
                  <a:solidFill>
                    <a:schemeClr val="tx1"/>
                  </a:solidFill>
                  <a:latin typeface="Times New Roman" panose="02020603050405020304" pitchFamily="18" charset="0"/>
                  <a:ea typeface="Times New Roman" panose="02020603050405020304" pitchFamily="18" charset="0"/>
                </a:rPr>
                <a:t> masks are used in the festivals which reflect the rich Bhutanese culture. Dances are performed by the Buddhist monks to protect the valleys and ward off evil spirits. The main religious festival is called </a:t>
              </a:r>
              <a:r>
                <a:rPr lang="en-US" sz="2000" dirty="0" err="1">
                  <a:solidFill>
                    <a:schemeClr val="tx1"/>
                  </a:solidFill>
                  <a:latin typeface="Times New Roman" panose="02020603050405020304" pitchFamily="18" charset="0"/>
                  <a:ea typeface="Times New Roman" panose="02020603050405020304" pitchFamily="18" charset="0"/>
                </a:rPr>
                <a:t>Tshechus</a:t>
              </a:r>
              <a:r>
                <a:rPr lang="en-US" sz="2000" dirty="0">
                  <a:solidFill>
                    <a:schemeClr val="tx1"/>
                  </a:solidFill>
                  <a:latin typeface="Times New Roman" panose="02020603050405020304" pitchFamily="18" charset="0"/>
                  <a:ea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a:p>
          </p:txBody>
        </p:sp>
      </p:grpSp>
      <p:grpSp>
        <p:nvGrpSpPr>
          <p:cNvPr id="4" name="Group 3">
            <a:extLst>
              <a:ext uri="{FF2B5EF4-FFF2-40B4-BE49-F238E27FC236}">
                <a16:creationId xmlns:a16="http://schemas.microsoft.com/office/drawing/2014/main" id="{25F65D22-953D-42C8-BDAE-C16DE398C5C1}"/>
              </a:ext>
            </a:extLst>
          </p:cNvPr>
          <p:cNvGrpSpPr/>
          <p:nvPr/>
        </p:nvGrpSpPr>
        <p:grpSpPr>
          <a:xfrm>
            <a:off x="5274496" y="1484111"/>
            <a:ext cx="4822722" cy="5373889"/>
            <a:chOff x="3501372" y="1943111"/>
            <a:chExt cx="4822722" cy="5373889"/>
          </a:xfrm>
        </p:grpSpPr>
        <p:pic>
          <p:nvPicPr>
            <p:cNvPr id="6" name="Picture 5">
              <a:extLst>
                <a:ext uri="{FF2B5EF4-FFF2-40B4-BE49-F238E27FC236}">
                  <a16:creationId xmlns:a16="http://schemas.microsoft.com/office/drawing/2014/main" id="{937E030D-F75B-4602-8F6C-ED3423627ABB}"/>
                </a:ext>
              </a:extLst>
            </p:cNvPr>
            <p:cNvPicPr>
              <a:picLocks noChangeAspect="1"/>
            </p:cNvPicPr>
            <p:nvPr/>
          </p:nvPicPr>
          <p:blipFill>
            <a:blip r:embed="rId5"/>
            <a:stretch>
              <a:fillRect/>
            </a:stretch>
          </p:blipFill>
          <p:spPr>
            <a:xfrm>
              <a:off x="3501372" y="1943111"/>
              <a:ext cx="4822722" cy="5373889"/>
            </a:xfrm>
            <a:prstGeom prst="rect">
              <a:avLst/>
            </a:prstGeom>
          </p:spPr>
        </p:pic>
        <p:sp>
          <p:nvSpPr>
            <p:cNvPr id="9" name="TextBox 8">
              <a:extLst>
                <a:ext uri="{FF2B5EF4-FFF2-40B4-BE49-F238E27FC236}">
                  <a16:creationId xmlns:a16="http://schemas.microsoft.com/office/drawing/2014/main" id="{27F20832-8F06-4B53-8127-2704D148D736}"/>
                </a:ext>
              </a:extLst>
            </p:cNvPr>
            <p:cNvSpPr txBox="1"/>
            <p:nvPr/>
          </p:nvSpPr>
          <p:spPr>
            <a:xfrm>
              <a:off x="3949336" y="3106561"/>
              <a:ext cx="3926794" cy="3046988"/>
            </a:xfrm>
            <a:prstGeom prst="rect">
              <a:avLst/>
            </a:prstGeom>
            <a:noFill/>
          </p:spPr>
          <p:txBody>
            <a:bodyPr wrap="square">
              <a:spAutoFit/>
            </a:bodyPr>
            <a:lstStyle/>
            <a:p>
              <a:pPr algn="just"/>
              <a:r>
                <a:rPr lang="en-US" sz="2400" dirty="0">
                  <a:solidFill>
                    <a:schemeClr val="bg1"/>
                  </a:solidFill>
                  <a:latin typeface="Times New Roman" panose="02020603050405020304" pitchFamily="18" charset="0"/>
                  <a:cs typeface="Times New Roman" panose="02020603050405020304" pitchFamily="18" charset="0"/>
                </a:rPr>
                <a:t>The teaching of Lord Buddha are enacted through mask dances for three to five days in the courtyard of the monasteries. People attend these events in their best clothes, carrying picnic baskets. </a:t>
              </a:r>
            </a:p>
          </p:txBody>
        </p:sp>
      </p:grpSp>
    </p:spTree>
    <p:extLst>
      <p:ext uri="{BB962C8B-B14F-4D97-AF65-F5344CB8AC3E}">
        <p14:creationId xmlns:p14="http://schemas.microsoft.com/office/powerpoint/2010/main" val="262474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D656A-5244-4FD2-B9E9-5062880D0443}"/>
              </a:ext>
            </a:extLst>
          </p:cNvPr>
          <p:cNvSpPr/>
          <p:nvPr/>
        </p:nvSpPr>
        <p:spPr>
          <a:xfrm>
            <a:off x="4597790" y="557476"/>
            <a:ext cx="2996419" cy="61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hnschrift" panose="020B0502040204020203" pitchFamily="34" charset="0"/>
              </a:rPr>
              <a:t>What is Losar?</a:t>
            </a:r>
          </a:p>
        </p:txBody>
      </p:sp>
      <p:grpSp>
        <p:nvGrpSpPr>
          <p:cNvPr id="9" name="Group 8">
            <a:extLst>
              <a:ext uri="{FF2B5EF4-FFF2-40B4-BE49-F238E27FC236}">
                <a16:creationId xmlns:a16="http://schemas.microsoft.com/office/drawing/2014/main" id="{594E2DDB-D26C-47F2-BC2C-A14E8A95C946}"/>
              </a:ext>
            </a:extLst>
          </p:cNvPr>
          <p:cNvGrpSpPr/>
          <p:nvPr/>
        </p:nvGrpSpPr>
        <p:grpSpPr>
          <a:xfrm>
            <a:off x="882065" y="557476"/>
            <a:ext cx="4781414" cy="5379289"/>
            <a:chOff x="2499625" y="636766"/>
            <a:chExt cx="5082861" cy="5663758"/>
          </a:xfrm>
        </p:grpSpPr>
        <p:pic>
          <p:nvPicPr>
            <p:cNvPr id="8" name="Picture 7">
              <a:extLst>
                <a:ext uri="{FF2B5EF4-FFF2-40B4-BE49-F238E27FC236}">
                  <a16:creationId xmlns:a16="http://schemas.microsoft.com/office/drawing/2014/main" id="{295340E1-AF63-401C-BB97-33E75D740FC0}"/>
                </a:ext>
              </a:extLst>
            </p:cNvPr>
            <p:cNvPicPr>
              <a:picLocks noChangeAspect="1"/>
            </p:cNvPicPr>
            <p:nvPr/>
          </p:nvPicPr>
          <p:blipFill>
            <a:blip r:embed="rId3"/>
            <a:stretch>
              <a:fillRect/>
            </a:stretch>
          </p:blipFill>
          <p:spPr>
            <a:xfrm>
              <a:off x="2499625" y="636766"/>
              <a:ext cx="5082861" cy="5663758"/>
            </a:xfrm>
            <a:prstGeom prst="rect">
              <a:avLst/>
            </a:prstGeom>
          </p:spPr>
        </p:pic>
        <p:sp>
          <p:nvSpPr>
            <p:cNvPr id="5" name="Rectangle 4">
              <a:extLst>
                <a:ext uri="{FF2B5EF4-FFF2-40B4-BE49-F238E27FC236}">
                  <a16:creationId xmlns:a16="http://schemas.microsoft.com/office/drawing/2014/main" id="{152B8D3C-F7C7-43A9-8E77-0498DEE700C8}"/>
                </a:ext>
              </a:extLst>
            </p:cNvPr>
            <p:cNvSpPr/>
            <p:nvPr/>
          </p:nvSpPr>
          <p:spPr>
            <a:xfrm>
              <a:off x="2916834" y="2197893"/>
              <a:ext cx="4248442" cy="24622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200" dirty="0">
                  <a:solidFill>
                    <a:schemeClr val="bg1"/>
                  </a:solidFill>
                  <a:latin typeface="Times New Roman" panose="02020603050405020304" pitchFamily="18" charset="0"/>
                  <a:ea typeface="Times New Roman" panose="02020603050405020304" pitchFamily="18" charset="0"/>
                </a:rPr>
                <a:t>Another major festival is called Losar.  It is celebrated on Lunar New Year.  People cook special dishes and wear new clothes. It is a time for family get-together. Men play archery or darts while women sing and dance.</a:t>
              </a:r>
            </a:p>
          </p:txBody>
        </p:sp>
      </p:grpSp>
      <p:grpSp>
        <p:nvGrpSpPr>
          <p:cNvPr id="21" name="Group 20">
            <a:extLst>
              <a:ext uri="{FF2B5EF4-FFF2-40B4-BE49-F238E27FC236}">
                <a16:creationId xmlns:a16="http://schemas.microsoft.com/office/drawing/2014/main" id="{FC0F8031-D5A1-4202-A3C7-8B285929BBD7}"/>
              </a:ext>
            </a:extLst>
          </p:cNvPr>
          <p:cNvGrpSpPr/>
          <p:nvPr/>
        </p:nvGrpSpPr>
        <p:grpSpPr>
          <a:xfrm>
            <a:off x="7180920" y="636766"/>
            <a:ext cx="4372452" cy="4953723"/>
            <a:chOff x="5976145" y="2073678"/>
            <a:chExt cx="2987299" cy="3328704"/>
          </a:xfrm>
        </p:grpSpPr>
        <p:pic>
          <p:nvPicPr>
            <p:cNvPr id="11" name="Picture 10">
              <a:extLst>
                <a:ext uri="{FF2B5EF4-FFF2-40B4-BE49-F238E27FC236}">
                  <a16:creationId xmlns:a16="http://schemas.microsoft.com/office/drawing/2014/main" id="{A53CF453-D0D2-465D-BA46-4B1A4DE36E52}"/>
                </a:ext>
              </a:extLst>
            </p:cNvPr>
            <p:cNvPicPr>
              <a:picLocks noChangeAspect="1"/>
            </p:cNvPicPr>
            <p:nvPr/>
          </p:nvPicPr>
          <p:blipFill>
            <a:blip r:embed="rId4"/>
            <a:stretch>
              <a:fillRect/>
            </a:stretch>
          </p:blipFill>
          <p:spPr>
            <a:xfrm>
              <a:off x="5976145" y="2073678"/>
              <a:ext cx="2987299" cy="3328704"/>
            </a:xfrm>
            <a:prstGeom prst="rect">
              <a:avLst/>
            </a:prstGeom>
          </p:spPr>
        </p:pic>
        <p:pic>
          <p:nvPicPr>
            <p:cNvPr id="17" name="Picture 16">
              <a:extLst>
                <a:ext uri="{FF2B5EF4-FFF2-40B4-BE49-F238E27FC236}">
                  <a16:creationId xmlns:a16="http://schemas.microsoft.com/office/drawing/2014/main" id="{CB91BC0B-931D-4E7A-8685-B5ADEEC09459}"/>
                </a:ext>
              </a:extLst>
            </p:cNvPr>
            <p:cNvPicPr>
              <a:picLocks noChangeAspect="1"/>
            </p:cNvPicPr>
            <p:nvPr/>
          </p:nvPicPr>
          <p:blipFill>
            <a:blip r:embed="rId5">
              <a:extLst>
                <a:ext uri="{28A0092B-C50C-407E-A947-70E740481C1C}">
                  <a14:useLocalDpi xmlns:a14="http://schemas.microsoft.com/office/drawing/2010/main" val="0"/>
                </a:ext>
              </a:extLst>
            </a:blip>
            <a:srcRect l="1054" t="5679" b="5679"/>
            <a:stretch>
              <a:fillRect/>
            </a:stretch>
          </p:blipFill>
          <p:spPr>
            <a:xfrm>
              <a:off x="6096000" y="2264830"/>
              <a:ext cx="2670629" cy="2946400"/>
            </a:xfrm>
            <a:custGeom>
              <a:avLst/>
              <a:gdLst>
                <a:gd name="connsiteX0" fmla="*/ 1630015 w 3225678"/>
                <a:gd name="connsiteY0" fmla="*/ 0 h 3058650"/>
                <a:gd name="connsiteX1" fmla="*/ 3225678 w 3225678"/>
                <a:gd name="connsiteY1" fmla="*/ 748547 h 3058650"/>
                <a:gd name="connsiteX2" fmla="*/ 3225678 w 3225678"/>
                <a:gd name="connsiteY2" fmla="*/ 2310103 h 3058650"/>
                <a:gd name="connsiteX3" fmla="*/ 1630015 w 3225678"/>
                <a:gd name="connsiteY3" fmla="*/ 3058650 h 3058650"/>
                <a:gd name="connsiteX4" fmla="*/ 0 w 3225678"/>
                <a:gd name="connsiteY4" fmla="*/ 2293988 h 3058650"/>
                <a:gd name="connsiteX5" fmla="*/ 0 w 3225678"/>
                <a:gd name="connsiteY5" fmla="*/ 764663 h 305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5678" h="3058650">
                  <a:moveTo>
                    <a:pt x="1630015" y="0"/>
                  </a:moveTo>
                  <a:lnTo>
                    <a:pt x="3225678" y="748547"/>
                  </a:lnTo>
                  <a:lnTo>
                    <a:pt x="3225678" y="2310103"/>
                  </a:lnTo>
                  <a:lnTo>
                    <a:pt x="1630015" y="3058650"/>
                  </a:lnTo>
                  <a:lnTo>
                    <a:pt x="0" y="2293988"/>
                  </a:lnTo>
                  <a:lnTo>
                    <a:pt x="0" y="764663"/>
                  </a:lnTo>
                  <a:close/>
                </a:path>
              </a:pathLst>
            </a:custGeom>
          </p:spPr>
        </p:pic>
      </p:grpSp>
    </p:spTree>
    <p:extLst>
      <p:ext uri="{BB962C8B-B14F-4D97-AF65-F5344CB8AC3E}">
        <p14:creationId xmlns:p14="http://schemas.microsoft.com/office/powerpoint/2010/main" val="151667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3"/>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1000" fill="hold"/>
                                        <p:tgtEl>
                                          <p:spTgt spid="21"/>
                                        </p:tgtEl>
                                        <p:attrNameLst>
                                          <p:attrName>ppt_w</p:attrName>
                                        </p:attrNameLst>
                                      </p:cBhvr>
                                      <p:tavLst>
                                        <p:tav tm="0">
                                          <p:val>
                                            <p:strVal val="#ppt_w+.3"/>
                                          </p:val>
                                        </p:tav>
                                        <p:tav tm="100000">
                                          <p:val>
                                            <p:strVal val="#ppt_w"/>
                                          </p:val>
                                        </p:tav>
                                      </p:tavLst>
                                    </p:anim>
                                    <p:anim calcmode="lin" valueType="num">
                                      <p:cBhvr>
                                        <p:cTn id="21" dur="1000" fill="hold"/>
                                        <p:tgtEl>
                                          <p:spTgt spid="21"/>
                                        </p:tgtEl>
                                        <p:attrNameLst>
                                          <p:attrName>ppt_h</p:attrName>
                                        </p:attrNameLst>
                                      </p:cBhvr>
                                      <p:tavLst>
                                        <p:tav tm="0">
                                          <p:val>
                                            <p:strVal val="#ppt_h"/>
                                          </p:val>
                                        </p:tav>
                                        <p:tav tm="100000">
                                          <p:val>
                                            <p:strVal val="#ppt_h"/>
                                          </p:val>
                                        </p:tav>
                                      </p:tavLst>
                                    </p:anim>
                                    <p:animEffect transition="in" filter="fade">
                                      <p:cBhvr>
                                        <p:cTn id="2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D656A-5244-4FD2-B9E9-5062880D0443}"/>
              </a:ext>
            </a:extLst>
          </p:cNvPr>
          <p:cNvSpPr/>
          <p:nvPr/>
        </p:nvSpPr>
        <p:spPr>
          <a:xfrm>
            <a:off x="3303563" y="206387"/>
            <a:ext cx="5584874" cy="61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Bahnschrift" panose="020B0502040204020203" pitchFamily="34" charset="0"/>
              </a:rPr>
              <a:t>How is Bhutan’s environment?</a:t>
            </a:r>
          </a:p>
        </p:txBody>
      </p:sp>
      <p:grpSp>
        <p:nvGrpSpPr>
          <p:cNvPr id="6" name="Group 5">
            <a:extLst>
              <a:ext uri="{FF2B5EF4-FFF2-40B4-BE49-F238E27FC236}">
                <a16:creationId xmlns:a16="http://schemas.microsoft.com/office/drawing/2014/main" id="{7708A5F7-2376-4BE3-9C5D-B140D79E661F}"/>
              </a:ext>
            </a:extLst>
          </p:cNvPr>
          <p:cNvGrpSpPr/>
          <p:nvPr/>
        </p:nvGrpSpPr>
        <p:grpSpPr>
          <a:xfrm>
            <a:off x="2190263" y="5090100"/>
            <a:ext cx="8046720" cy="1561513"/>
            <a:chOff x="1041009" y="4572000"/>
            <a:chExt cx="8046720" cy="1561513"/>
          </a:xfrm>
        </p:grpSpPr>
        <p:sp>
          <p:nvSpPr>
            <p:cNvPr id="4" name="Rectangle 3">
              <a:extLst>
                <a:ext uri="{FF2B5EF4-FFF2-40B4-BE49-F238E27FC236}">
                  <a16:creationId xmlns:a16="http://schemas.microsoft.com/office/drawing/2014/main" id="{1B19A4C4-3C6D-405E-B065-07768ABE5C30}"/>
                </a:ext>
              </a:extLst>
            </p:cNvPr>
            <p:cNvSpPr/>
            <p:nvPr/>
          </p:nvSpPr>
          <p:spPr>
            <a:xfrm>
              <a:off x="1041009" y="4572000"/>
              <a:ext cx="8046720" cy="15615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F9923E-05B9-4026-A48B-3E45CC77A06B}"/>
                </a:ext>
              </a:extLst>
            </p:cNvPr>
            <p:cNvSpPr/>
            <p:nvPr/>
          </p:nvSpPr>
          <p:spPr>
            <a:xfrm>
              <a:off x="1263749" y="4752591"/>
              <a:ext cx="7624688" cy="120032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Pure mountain air, crystal blue skies and pristine vegetation cover have made this small country an ideal destination for the environment lovers. </a:t>
              </a:r>
              <a:endParaRPr lang="en-US" sz="2400" dirty="0">
                <a:solidFill>
                  <a:schemeClr val="tx1"/>
                </a:solidFill>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DE83147A-6220-45C4-A7E9-0B31D4E2D697}"/>
              </a:ext>
            </a:extLst>
          </p:cNvPr>
          <p:cNvPicPr>
            <a:picLocks noChangeAspect="1"/>
          </p:cNvPicPr>
          <p:nvPr/>
        </p:nvPicPr>
        <p:blipFill>
          <a:blip r:embed="rId3"/>
          <a:stretch>
            <a:fillRect/>
          </a:stretch>
        </p:blipFill>
        <p:spPr>
          <a:xfrm>
            <a:off x="3117998" y="1012875"/>
            <a:ext cx="6191250" cy="3810000"/>
          </a:xfrm>
          <a:prstGeom prst="rect">
            <a:avLst/>
          </a:prstGeom>
        </p:spPr>
      </p:pic>
    </p:spTree>
    <p:extLst>
      <p:ext uri="{BB962C8B-B14F-4D97-AF65-F5344CB8AC3E}">
        <p14:creationId xmlns:p14="http://schemas.microsoft.com/office/powerpoint/2010/main" val="325065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D656A-5244-4FD2-B9E9-5062880D0443}"/>
              </a:ext>
            </a:extLst>
          </p:cNvPr>
          <p:cNvSpPr/>
          <p:nvPr/>
        </p:nvSpPr>
        <p:spPr>
          <a:xfrm>
            <a:off x="3451274" y="512723"/>
            <a:ext cx="5289452" cy="61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C000"/>
                </a:solidFill>
                <a:latin typeface="Arial Rounded MT Bold" panose="020F0704030504030204" pitchFamily="34" charset="0"/>
                <a:ea typeface="Times New Roman" panose="02020603050405020304" pitchFamily="18" charset="0"/>
                <a:cs typeface="Aharoni" panose="02010803020104030203" pitchFamily="2" charset="-79"/>
              </a:rPr>
              <a:t>The ecosystem of</a:t>
            </a:r>
            <a:r>
              <a:rPr lang="en-US" sz="2800" dirty="0">
                <a:solidFill>
                  <a:srgbClr val="FFC000"/>
                </a:solidFill>
                <a:latin typeface="Arial Rounded MT Bold" panose="020F0704030504030204" pitchFamily="34" charset="0"/>
                <a:cs typeface="Aharoni" panose="02010803020104030203" pitchFamily="2" charset="-79"/>
              </a:rPr>
              <a:t> of Bhutan?</a:t>
            </a:r>
          </a:p>
        </p:txBody>
      </p:sp>
      <p:pic>
        <p:nvPicPr>
          <p:cNvPr id="5" name="Picture 4">
            <a:extLst>
              <a:ext uri="{FF2B5EF4-FFF2-40B4-BE49-F238E27FC236}">
                <a16:creationId xmlns:a16="http://schemas.microsoft.com/office/drawing/2014/main" id="{5611063C-16AA-4FDD-8E9D-1AFC0D092739}"/>
              </a:ext>
            </a:extLst>
          </p:cNvPr>
          <p:cNvPicPr>
            <a:picLocks noChangeAspect="1"/>
          </p:cNvPicPr>
          <p:nvPr/>
        </p:nvPicPr>
        <p:blipFill>
          <a:blip r:embed="rId3"/>
          <a:stretch>
            <a:fillRect/>
          </a:stretch>
        </p:blipFill>
        <p:spPr>
          <a:xfrm>
            <a:off x="4214038" y="1130783"/>
            <a:ext cx="3763924" cy="29004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3">
            <a:extLst>
              <a:ext uri="{FF2B5EF4-FFF2-40B4-BE49-F238E27FC236}">
                <a16:creationId xmlns:a16="http://schemas.microsoft.com/office/drawing/2014/main" id="{8FB6A548-7500-468B-A40B-D3FBDA1A3E66}"/>
              </a:ext>
            </a:extLst>
          </p:cNvPr>
          <p:cNvSpPr/>
          <p:nvPr/>
        </p:nvSpPr>
        <p:spPr>
          <a:xfrm>
            <a:off x="1674055" y="4340727"/>
            <a:ext cx="9509760" cy="16959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273D66D-D0CC-4C3D-9A7D-BFD2B4DEF5C0}"/>
              </a:ext>
            </a:extLst>
          </p:cNvPr>
          <p:cNvSpPr txBox="1"/>
          <p:nvPr/>
        </p:nvSpPr>
        <p:spPr>
          <a:xfrm>
            <a:off x="1913205" y="4614495"/>
            <a:ext cx="9031459" cy="1200329"/>
          </a:xfrm>
          <a:prstGeom prst="rect">
            <a:avLst/>
          </a:prstGeom>
          <a:solidFill>
            <a:schemeClr val="bg1"/>
          </a:solidFill>
        </p:spPr>
        <p:txBody>
          <a:bodyPr wrap="square">
            <a:spAutoFit/>
          </a:bodyPr>
          <a:lstStyle/>
          <a:p>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ecosystem of this small nation supports the existence of  rich flora and fauna which are protected by strict laws. Anyone found guilty of killing a  black-</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nacked</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crane could be </a:t>
            </a:r>
            <a:r>
              <a:rPr lang="en-US" sz="2400" dirty="0">
                <a:solidFill>
                  <a:schemeClr val="tx1"/>
                </a:solidFill>
                <a:latin typeface="Times New Roman" panose="02020603050405020304" pitchFamily="18" charset="0"/>
                <a:cs typeface="Times New Roman" panose="02020603050405020304" pitchFamily="18" charset="0"/>
              </a:rPr>
              <a:t>sentenced to life in prison. </a:t>
            </a:r>
            <a:endParaRPr lang="en-US" sz="2400" dirty="0"/>
          </a:p>
        </p:txBody>
      </p:sp>
    </p:spTree>
    <p:extLst>
      <p:ext uri="{BB962C8B-B14F-4D97-AF65-F5344CB8AC3E}">
        <p14:creationId xmlns:p14="http://schemas.microsoft.com/office/powerpoint/2010/main" val="205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CCD708-CBF4-4D9F-976B-5BD9493F1A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606" t="43118" r="30157"/>
          <a:stretch/>
        </p:blipFill>
        <p:spPr>
          <a:xfrm>
            <a:off x="1907132" y="1902545"/>
            <a:ext cx="1886726" cy="3193629"/>
          </a:xfrm>
          <a:prstGeom prst="rect">
            <a:avLst/>
          </a:prstGeom>
        </p:spPr>
      </p:pic>
      <p:grpSp>
        <p:nvGrpSpPr>
          <p:cNvPr id="4" name="Group 3">
            <a:extLst>
              <a:ext uri="{FF2B5EF4-FFF2-40B4-BE49-F238E27FC236}">
                <a16:creationId xmlns:a16="http://schemas.microsoft.com/office/drawing/2014/main" id="{141E10A2-F9BE-4B99-B41B-EAD9DA9F1866}"/>
              </a:ext>
            </a:extLst>
          </p:cNvPr>
          <p:cNvGrpSpPr/>
          <p:nvPr/>
        </p:nvGrpSpPr>
        <p:grpSpPr>
          <a:xfrm>
            <a:off x="3884928" y="2319469"/>
            <a:ext cx="4944874" cy="2259769"/>
            <a:chOff x="3379305" y="3919844"/>
            <a:chExt cx="4944874" cy="2259769"/>
          </a:xfrm>
        </p:grpSpPr>
        <p:sp>
          <p:nvSpPr>
            <p:cNvPr id="5" name="Rectangle: Rounded Corners 4">
              <a:extLst>
                <a:ext uri="{FF2B5EF4-FFF2-40B4-BE49-F238E27FC236}">
                  <a16:creationId xmlns:a16="http://schemas.microsoft.com/office/drawing/2014/main" id="{D7BED2A2-FD1F-43F2-AD52-1AC500F01B21}"/>
                </a:ext>
              </a:extLst>
            </p:cNvPr>
            <p:cNvSpPr/>
            <p:nvPr/>
          </p:nvSpPr>
          <p:spPr>
            <a:xfrm>
              <a:off x="3379305" y="3919844"/>
              <a:ext cx="4944874" cy="2259769"/>
            </a:xfrm>
            <a:prstGeom prst="roundRect">
              <a:avLst/>
            </a:prstGeom>
            <a:noFill/>
            <a:ln w="57150" cmpd="thinThick">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6" name="Rectangle: Rounded Corners 5">
              <a:extLst>
                <a:ext uri="{FF2B5EF4-FFF2-40B4-BE49-F238E27FC236}">
                  <a16:creationId xmlns:a16="http://schemas.microsoft.com/office/drawing/2014/main" id="{D355455D-BFB5-40B5-954E-DAFFDDF1B846}"/>
                </a:ext>
              </a:extLst>
            </p:cNvPr>
            <p:cNvSpPr/>
            <p:nvPr/>
          </p:nvSpPr>
          <p:spPr>
            <a:xfrm>
              <a:off x="3539985" y="4014008"/>
              <a:ext cx="4623514" cy="2071439"/>
            </a:xfrm>
            <a:prstGeom prst="roundRect">
              <a:avLst/>
            </a:prstGeom>
            <a:solidFill>
              <a:srgbClr val="00206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04D883D4-E8BB-43B4-B3F2-7A3320EB7C0D}"/>
                </a:ext>
              </a:extLst>
            </p:cNvPr>
            <p:cNvSpPr/>
            <p:nvPr/>
          </p:nvSpPr>
          <p:spPr>
            <a:xfrm>
              <a:off x="3924816" y="4125626"/>
              <a:ext cx="4081522" cy="1763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ngsanaUPC" panose="02020603050405020304" pitchFamily="18" charset="-34"/>
                  <a:cs typeface="AngsanaUPC" panose="02020603050405020304" pitchFamily="18" charset="-34"/>
                </a:rPr>
                <a:t>MD. AFSAR ALI</a:t>
              </a:r>
            </a:p>
            <a:p>
              <a:r>
                <a:rPr lang="en-US" sz="2800" b="1" dirty="0">
                  <a:solidFill>
                    <a:schemeClr val="bg1"/>
                  </a:solidFill>
                  <a:latin typeface="AngsanaUPC" panose="02020603050405020304" pitchFamily="18" charset="-34"/>
                  <a:cs typeface="AngsanaUPC" panose="02020603050405020304" pitchFamily="18" charset="-34"/>
                </a:rPr>
                <a:t>SENIOR ASST. TEACHER (English)</a:t>
              </a:r>
            </a:p>
            <a:p>
              <a:r>
                <a:rPr lang="en-US" sz="2800" b="1" dirty="0">
                  <a:solidFill>
                    <a:schemeClr val="bg1"/>
                  </a:solidFill>
                  <a:latin typeface="AngsanaUPC" panose="02020603050405020304" pitchFamily="18" charset="-34"/>
                  <a:cs typeface="AngsanaUPC" panose="02020603050405020304" pitchFamily="18" charset="-34"/>
                </a:rPr>
                <a:t>MAJHIRA MODEL HIGH SCHOOL</a:t>
              </a:r>
            </a:p>
            <a:p>
              <a:r>
                <a:rPr lang="en-US" sz="2800" b="1" dirty="0">
                  <a:solidFill>
                    <a:schemeClr val="bg1"/>
                  </a:solidFill>
                  <a:latin typeface="AngsanaUPC" panose="02020603050405020304" pitchFamily="18" charset="-34"/>
                  <a:cs typeface="AngsanaUPC" panose="02020603050405020304" pitchFamily="18" charset="-34"/>
                </a:rPr>
                <a:t>SHAJAHANPUR, BOGURA</a:t>
              </a:r>
            </a:p>
          </p:txBody>
        </p:sp>
      </p:grpSp>
      <p:grpSp>
        <p:nvGrpSpPr>
          <p:cNvPr id="8" name="Group 7">
            <a:extLst>
              <a:ext uri="{FF2B5EF4-FFF2-40B4-BE49-F238E27FC236}">
                <a16:creationId xmlns:a16="http://schemas.microsoft.com/office/drawing/2014/main" id="{866EB8E5-F468-41E5-A432-F5261FF5AFD1}"/>
              </a:ext>
            </a:extLst>
          </p:cNvPr>
          <p:cNvGrpSpPr/>
          <p:nvPr/>
        </p:nvGrpSpPr>
        <p:grpSpPr>
          <a:xfrm>
            <a:off x="5039111" y="529111"/>
            <a:ext cx="2566326" cy="759736"/>
            <a:chOff x="4348824" y="847699"/>
            <a:chExt cx="2566326" cy="759736"/>
          </a:xfrm>
        </p:grpSpPr>
        <p:sp>
          <p:nvSpPr>
            <p:cNvPr id="9" name="Rectangle 8">
              <a:extLst>
                <a:ext uri="{FF2B5EF4-FFF2-40B4-BE49-F238E27FC236}">
                  <a16:creationId xmlns:a16="http://schemas.microsoft.com/office/drawing/2014/main" id="{28F365BA-57DF-4737-B0E4-A4BEDE3B6575}"/>
                </a:ext>
              </a:extLst>
            </p:cNvPr>
            <p:cNvSpPr/>
            <p:nvPr/>
          </p:nvSpPr>
          <p:spPr>
            <a:xfrm>
              <a:off x="4348824" y="847699"/>
              <a:ext cx="2566326" cy="759736"/>
            </a:xfrm>
            <a:prstGeom prst="rect">
              <a:avLst/>
            </a:prstGeom>
            <a:solidFill>
              <a:schemeClr val="accent4">
                <a:lumMod val="40000"/>
                <a:lumOff val="60000"/>
              </a:schemeClr>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sp>
          <p:nvSpPr>
            <p:cNvPr id="10" name="Rectangle 9">
              <a:extLst>
                <a:ext uri="{FF2B5EF4-FFF2-40B4-BE49-F238E27FC236}">
                  <a16:creationId xmlns:a16="http://schemas.microsoft.com/office/drawing/2014/main" id="{2575E864-E07D-4D5C-97A1-4A2DFB4CE5BA}"/>
                </a:ext>
              </a:extLst>
            </p:cNvPr>
            <p:cNvSpPr/>
            <p:nvPr/>
          </p:nvSpPr>
          <p:spPr>
            <a:xfrm>
              <a:off x="4507066" y="992900"/>
              <a:ext cx="2249841" cy="489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IDENTITY</a:t>
              </a:r>
            </a:p>
          </p:txBody>
        </p:sp>
      </p:grpSp>
      <p:pic>
        <p:nvPicPr>
          <p:cNvPr id="11" name="Picture 10">
            <a:extLst>
              <a:ext uri="{FF2B5EF4-FFF2-40B4-BE49-F238E27FC236}">
                <a16:creationId xmlns:a16="http://schemas.microsoft.com/office/drawing/2014/main" id="{07A45108-149F-4051-B11D-BAA67AEB63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909694" y="-668080"/>
            <a:ext cx="2044999" cy="2337149"/>
          </a:xfrm>
          <a:prstGeom prst="rect">
            <a:avLst/>
          </a:prstGeom>
        </p:spPr>
      </p:pic>
      <p:pic>
        <p:nvPicPr>
          <p:cNvPr id="3" name="Picture 2">
            <a:extLst>
              <a:ext uri="{FF2B5EF4-FFF2-40B4-BE49-F238E27FC236}">
                <a16:creationId xmlns:a16="http://schemas.microsoft.com/office/drawing/2014/main" id="{DDE7C297-18E2-452F-9150-93A6BDF3DF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9855" y="-719723"/>
            <a:ext cx="1908712" cy="2462289"/>
          </a:xfrm>
          <a:prstGeom prst="rect">
            <a:avLst/>
          </a:prstGeom>
        </p:spPr>
      </p:pic>
    </p:spTree>
    <p:extLst>
      <p:ext uri="{BB962C8B-B14F-4D97-AF65-F5344CB8AC3E}">
        <p14:creationId xmlns:p14="http://schemas.microsoft.com/office/powerpoint/2010/main" val="44024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out)">
                                      <p:cBhvr>
                                        <p:cTn id="12" dur="2000"/>
                                        <p:tgtEl>
                                          <p:spTgt spid="4"/>
                                        </p:tgtEl>
                                      </p:cBhvr>
                                    </p:animEffect>
                                  </p:childTnLst>
                                </p:cTn>
                              </p:par>
                              <p:par>
                                <p:cTn id="13" presetID="21"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D656A-5244-4FD2-B9E9-5062880D0443}"/>
              </a:ext>
            </a:extLst>
          </p:cNvPr>
          <p:cNvSpPr/>
          <p:nvPr/>
        </p:nvSpPr>
        <p:spPr>
          <a:xfrm>
            <a:off x="3451274" y="512723"/>
            <a:ext cx="5289452" cy="61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C000"/>
                </a:solidFill>
                <a:latin typeface="Arial Rounded MT Bold" panose="020F0704030504030204" pitchFamily="34" charset="0"/>
                <a:ea typeface="Times New Roman" panose="02020603050405020304" pitchFamily="18" charset="0"/>
                <a:cs typeface="Aharoni" panose="02010803020104030203" pitchFamily="2" charset="-79"/>
              </a:rPr>
              <a:t>The ecosystem of</a:t>
            </a:r>
            <a:r>
              <a:rPr lang="en-US" sz="2800" dirty="0">
                <a:solidFill>
                  <a:srgbClr val="FFC000"/>
                </a:solidFill>
                <a:latin typeface="Arial Rounded MT Bold" panose="020F0704030504030204" pitchFamily="34" charset="0"/>
                <a:cs typeface="Aharoni" panose="02010803020104030203" pitchFamily="2" charset="-79"/>
              </a:rPr>
              <a:t> of Bhutan?</a:t>
            </a:r>
          </a:p>
        </p:txBody>
      </p:sp>
      <p:pic>
        <p:nvPicPr>
          <p:cNvPr id="4" name="Picture 3">
            <a:extLst>
              <a:ext uri="{FF2B5EF4-FFF2-40B4-BE49-F238E27FC236}">
                <a16:creationId xmlns:a16="http://schemas.microsoft.com/office/drawing/2014/main" id="{6F36FC6E-1589-484D-AE29-954F67F06259}"/>
              </a:ext>
            </a:extLst>
          </p:cNvPr>
          <p:cNvPicPr>
            <a:picLocks noChangeAspect="1"/>
          </p:cNvPicPr>
          <p:nvPr/>
        </p:nvPicPr>
        <p:blipFill rotWithShape="1">
          <a:blip r:embed="rId3"/>
          <a:srcRect b="51834"/>
          <a:stretch/>
        </p:blipFill>
        <p:spPr>
          <a:xfrm>
            <a:off x="2391508" y="1099626"/>
            <a:ext cx="6977575" cy="2616385"/>
          </a:xfrm>
          <a:prstGeom prst="rect">
            <a:avLst/>
          </a:prstGeom>
        </p:spPr>
      </p:pic>
      <p:grpSp>
        <p:nvGrpSpPr>
          <p:cNvPr id="5" name="Group 4">
            <a:extLst>
              <a:ext uri="{FF2B5EF4-FFF2-40B4-BE49-F238E27FC236}">
                <a16:creationId xmlns:a16="http://schemas.microsoft.com/office/drawing/2014/main" id="{A2708AB3-17C4-443D-9E88-3DADB5515756}"/>
              </a:ext>
            </a:extLst>
          </p:cNvPr>
          <p:cNvGrpSpPr/>
          <p:nvPr/>
        </p:nvGrpSpPr>
        <p:grpSpPr>
          <a:xfrm>
            <a:off x="1606898" y="4649298"/>
            <a:ext cx="9509760" cy="1695979"/>
            <a:chOff x="881183" y="4453268"/>
            <a:chExt cx="9509760" cy="1695979"/>
          </a:xfrm>
        </p:grpSpPr>
        <p:sp>
          <p:nvSpPr>
            <p:cNvPr id="6" name="Rectangle 5">
              <a:extLst>
                <a:ext uri="{FF2B5EF4-FFF2-40B4-BE49-F238E27FC236}">
                  <a16:creationId xmlns:a16="http://schemas.microsoft.com/office/drawing/2014/main" id="{C7F622C7-260D-4A22-85BA-2EC66ACBB791}"/>
                </a:ext>
              </a:extLst>
            </p:cNvPr>
            <p:cNvSpPr/>
            <p:nvPr/>
          </p:nvSpPr>
          <p:spPr>
            <a:xfrm>
              <a:off x="881183" y="4453268"/>
              <a:ext cx="9509760" cy="16959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F9E2C58-183F-4941-97D0-900E2AD0A8F6}"/>
                </a:ext>
              </a:extLst>
            </p:cNvPr>
            <p:cNvPicPr>
              <a:picLocks noChangeAspect="1"/>
            </p:cNvPicPr>
            <p:nvPr/>
          </p:nvPicPr>
          <p:blipFill rotWithShape="1">
            <a:blip r:embed="rId3"/>
            <a:srcRect t="53923"/>
            <a:stretch/>
          </p:blipFill>
          <p:spPr>
            <a:xfrm>
              <a:off x="943983" y="4515839"/>
              <a:ext cx="9409446" cy="1633408"/>
            </a:xfrm>
            <a:prstGeom prst="rect">
              <a:avLst/>
            </a:prstGeom>
          </p:spPr>
        </p:pic>
      </p:grpSp>
    </p:spTree>
    <p:extLst>
      <p:ext uri="{BB962C8B-B14F-4D97-AF65-F5344CB8AC3E}">
        <p14:creationId xmlns:p14="http://schemas.microsoft.com/office/powerpoint/2010/main" val="163722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D656A-5244-4FD2-B9E9-5062880D0443}"/>
              </a:ext>
            </a:extLst>
          </p:cNvPr>
          <p:cNvSpPr/>
          <p:nvPr/>
        </p:nvSpPr>
        <p:spPr>
          <a:xfrm>
            <a:off x="3451274" y="512723"/>
            <a:ext cx="5289452" cy="61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C000"/>
                </a:solidFill>
                <a:latin typeface="Arial Rounded MT Bold" panose="020F0704030504030204" pitchFamily="34" charset="0"/>
                <a:ea typeface="Times New Roman" panose="02020603050405020304" pitchFamily="18" charset="0"/>
                <a:cs typeface="Aharoni" panose="02010803020104030203" pitchFamily="2" charset="-79"/>
              </a:rPr>
              <a:t>The ecosystem of</a:t>
            </a:r>
            <a:r>
              <a:rPr lang="en-US" sz="2800" dirty="0">
                <a:solidFill>
                  <a:srgbClr val="FFC000"/>
                </a:solidFill>
                <a:latin typeface="Arial Rounded MT Bold" panose="020F0704030504030204" pitchFamily="34" charset="0"/>
                <a:cs typeface="Aharoni" panose="02010803020104030203" pitchFamily="2" charset="-79"/>
              </a:rPr>
              <a:t> of Bhutan?</a:t>
            </a:r>
          </a:p>
        </p:txBody>
      </p:sp>
      <p:pic>
        <p:nvPicPr>
          <p:cNvPr id="7" name="Picture 6">
            <a:extLst>
              <a:ext uri="{FF2B5EF4-FFF2-40B4-BE49-F238E27FC236}">
                <a16:creationId xmlns:a16="http://schemas.microsoft.com/office/drawing/2014/main" id="{7B73B00A-4E30-45F3-ABEA-7035C6357754}"/>
              </a:ext>
            </a:extLst>
          </p:cNvPr>
          <p:cNvPicPr>
            <a:picLocks noChangeAspect="1"/>
          </p:cNvPicPr>
          <p:nvPr/>
        </p:nvPicPr>
        <p:blipFill>
          <a:blip r:embed="rId3"/>
          <a:stretch>
            <a:fillRect/>
          </a:stretch>
        </p:blipFill>
        <p:spPr>
          <a:xfrm>
            <a:off x="4632572" y="1058119"/>
            <a:ext cx="3480686" cy="3026729"/>
          </a:xfrm>
          <a:prstGeom prst="rect">
            <a:avLst/>
          </a:prstGeom>
          <a:ln>
            <a:noFill/>
          </a:ln>
          <a:effectLst>
            <a:softEdge rad="112500"/>
          </a:effectLst>
        </p:spPr>
      </p:pic>
      <p:grpSp>
        <p:nvGrpSpPr>
          <p:cNvPr id="4" name="Group 3">
            <a:extLst>
              <a:ext uri="{FF2B5EF4-FFF2-40B4-BE49-F238E27FC236}">
                <a16:creationId xmlns:a16="http://schemas.microsoft.com/office/drawing/2014/main" id="{7E917D58-3BFB-4585-A5B4-AB181DF09C98}"/>
              </a:ext>
            </a:extLst>
          </p:cNvPr>
          <p:cNvGrpSpPr/>
          <p:nvPr/>
        </p:nvGrpSpPr>
        <p:grpSpPr>
          <a:xfrm>
            <a:off x="1709225" y="4323276"/>
            <a:ext cx="9509760" cy="2046515"/>
            <a:chOff x="1674055" y="4136571"/>
            <a:chExt cx="9509760" cy="2046515"/>
          </a:xfrm>
        </p:grpSpPr>
        <p:sp>
          <p:nvSpPr>
            <p:cNvPr id="8" name="Rectangle 7">
              <a:extLst>
                <a:ext uri="{FF2B5EF4-FFF2-40B4-BE49-F238E27FC236}">
                  <a16:creationId xmlns:a16="http://schemas.microsoft.com/office/drawing/2014/main" id="{86FEB571-5927-4EE6-93C3-EFADC654A8F1}"/>
                </a:ext>
              </a:extLst>
            </p:cNvPr>
            <p:cNvSpPr/>
            <p:nvPr/>
          </p:nvSpPr>
          <p:spPr>
            <a:xfrm>
              <a:off x="1674055" y="4136571"/>
              <a:ext cx="9509760" cy="20465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38F7E27-9739-4796-8E9F-F9ED1805EC80}"/>
                </a:ext>
              </a:extLst>
            </p:cNvPr>
            <p:cNvSpPr/>
            <p:nvPr/>
          </p:nvSpPr>
          <p:spPr>
            <a:xfrm>
              <a:off x="1981626" y="4374998"/>
              <a:ext cx="8894618" cy="15696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a:latin typeface="Times New Roman" panose="02020603050405020304" pitchFamily="18" charset="0"/>
                  <a:ea typeface="Times New Roman" panose="02020603050405020304" pitchFamily="18" charset="0"/>
                </a:rPr>
                <a:t>Efforts are also taken to protect the nation against the intrusion of foreign cultures and values. The first foreign tourists were allowed into Bhutan in 1974. Now, tourism is encouraged but is controlled and limited to about 6,000 visitors a year.</a:t>
              </a:r>
              <a:endParaRPr lang="en-US" sz="2400" dirty="0">
                <a:solidFill>
                  <a:schemeClr val="tx1"/>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5450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D656A-5244-4FD2-B9E9-5062880D0443}"/>
              </a:ext>
            </a:extLst>
          </p:cNvPr>
          <p:cNvSpPr/>
          <p:nvPr/>
        </p:nvSpPr>
        <p:spPr>
          <a:xfrm>
            <a:off x="3451274" y="512723"/>
            <a:ext cx="5289452" cy="61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C000"/>
                </a:solidFill>
                <a:latin typeface="Arial Rounded MT Bold" panose="020F0704030504030204" pitchFamily="34" charset="0"/>
                <a:ea typeface="Times New Roman" panose="02020603050405020304" pitchFamily="18" charset="0"/>
                <a:cs typeface="Aharoni" panose="02010803020104030203" pitchFamily="2" charset="-79"/>
              </a:rPr>
              <a:t>The ecosystem of</a:t>
            </a:r>
            <a:r>
              <a:rPr lang="en-US" sz="2800" dirty="0">
                <a:solidFill>
                  <a:srgbClr val="FFC000"/>
                </a:solidFill>
                <a:latin typeface="Arial Rounded MT Bold" panose="020F0704030504030204" pitchFamily="34" charset="0"/>
                <a:cs typeface="Aharoni" panose="02010803020104030203" pitchFamily="2" charset="-79"/>
              </a:rPr>
              <a:t> of Bhutan?</a:t>
            </a:r>
          </a:p>
        </p:txBody>
      </p:sp>
      <p:pic>
        <p:nvPicPr>
          <p:cNvPr id="6" name="Picture 5">
            <a:extLst>
              <a:ext uri="{FF2B5EF4-FFF2-40B4-BE49-F238E27FC236}">
                <a16:creationId xmlns:a16="http://schemas.microsoft.com/office/drawing/2014/main" id="{15F546EC-5B07-4690-A7D6-3A9F292504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1256" y="1843950"/>
            <a:ext cx="4552982" cy="31700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a:extLst>
              <a:ext uri="{FF2B5EF4-FFF2-40B4-BE49-F238E27FC236}">
                <a16:creationId xmlns:a16="http://schemas.microsoft.com/office/drawing/2014/main" id="{5261CDB6-B194-4D0A-8139-A40B1366F09A}"/>
              </a:ext>
            </a:extLst>
          </p:cNvPr>
          <p:cNvPicPr>
            <a:picLocks noChangeAspect="1"/>
          </p:cNvPicPr>
          <p:nvPr/>
        </p:nvPicPr>
        <p:blipFill>
          <a:blip r:embed="rId4"/>
          <a:stretch>
            <a:fillRect/>
          </a:stretch>
        </p:blipFill>
        <p:spPr>
          <a:xfrm>
            <a:off x="253219" y="968133"/>
            <a:ext cx="4726744" cy="5623280"/>
          </a:xfrm>
          <a:prstGeom prst="rect">
            <a:avLst/>
          </a:prstGeom>
        </p:spPr>
      </p:pic>
      <p:sp>
        <p:nvSpPr>
          <p:cNvPr id="5" name="Rectangle 4">
            <a:extLst>
              <a:ext uri="{FF2B5EF4-FFF2-40B4-BE49-F238E27FC236}">
                <a16:creationId xmlns:a16="http://schemas.microsoft.com/office/drawing/2014/main" id="{34D3ECCD-5A2B-4AEF-A93C-7CA8FBD1C097}"/>
              </a:ext>
            </a:extLst>
          </p:cNvPr>
          <p:cNvSpPr/>
          <p:nvPr/>
        </p:nvSpPr>
        <p:spPr>
          <a:xfrm>
            <a:off x="940581" y="2462010"/>
            <a:ext cx="3548968" cy="31700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000" dirty="0">
                <a:solidFill>
                  <a:schemeClr val="tx1"/>
                </a:solidFill>
                <a:latin typeface="Times New Roman" panose="02020603050405020304" pitchFamily="18" charset="0"/>
                <a:ea typeface="Times New Roman" panose="02020603050405020304" pitchFamily="18" charset="0"/>
              </a:rPr>
              <a:t>Bhutan is one of the last countries in the world to introduce television and the Internet to its people. The government lifted a ban on TV and the Internet only in 1999. The Bhutanese government has made it mandatory for all Bhutanese to wear only their national dress in public.</a:t>
            </a:r>
          </a:p>
        </p:txBody>
      </p:sp>
    </p:spTree>
    <p:extLst>
      <p:ext uri="{BB962C8B-B14F-4D97-AF65-F5344CB8AC3E}">
        <p14:creationId xmlns:p14="http://schemas.microsoft.com/office/powerpoint/2010/main" val="262500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D656A-5244-4FD2-B9E9-5062880D0443}"/>
              </a:ext>
            </a:extLst>
          </p:cNvPr>
          <p:cNvSpPr/>
          <p:nvPr/>
        </p:nvSpPr>
        <p:spPr>
          <a:xfrm>
            <a:off x="3451274" y="127973"/>
            <a:ext cx="5289452" cy="61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Rounded MT Bold" panose="020F0704030504030204" pitchFamily="34" charset="0"/>
                <a:ea typeface="Times New Roman" panose="02020603050405020304" pitchFamily="18" charset="0"/>
                <a:cs typeface="Aharoni" panose="02010803020104030203" pitchFamily="2" charset="-79"/>
              </a:rPr>
              <a:t>The ecosystem of</a:t>
            </a:r>
            <a:r>
              <a:rPr lang="en-US" sz="2800" dirty="0">
                <a:solidFill>
                  <a:schemeClr val="tx1"/>
                </a:solidFill>
                <a:latin typeface="Arial Rounded MT Bold" panose="020F0704030504030204" pitchFamily="34" charset="0"/>
                <a:cs typeface="Aharoni" panose="02010803020104030203" pitchFamily="2" charset="-79"/>
              </a:rPr>
              <a:t> of Bhutan?</a:t>
            </a:r>
          </a:p>
        </p:txBody>
      </p:sp>
      <p:grpSp>
        <p:nvGrpSpPr>
          <p:cNvPr id="11" name="Group 10">
            <a:extLst>
              <a:ext uri="{FF2B5EF4-FFF2-40B4-BE49-F238E27FC236}">
                <a16:creationId xmlns:a16="http://schemas.microsoft.com/office/drawing/2014/main" id="{2D1EDF56-4F2E-42BA-87C4-1858650ABF91}"/>
              </a:ext>
            </a:extLst>
          </p:cNvPr>
          <p:cNvGrpSpPr/>
          <p:nvPr/>
        </p:nvGrpSpPr>
        <p:grpSpPr>
          <a:xfrm>
            <a:off x="7844227" y="2826242"/>
            <a:ext cx="4162547" cy="3903785"/>
            <a:chOff x="7107924" y="851985"/>
            <a:chExt cx="4162547" cy="5620999"/>
          </a:xfrm>
        </p:grpSpPr>
        <p:pic>
          <p:nvPicPr>
            <p:cNvPr id="3" name="Picture 2">
              <a:extLst>
                <a:ext uri="{FF2B5EF4-FFF2-40B4-BE49-F238E27FC236}">
                  <a16:creationId xmlns:a16="http://schemas.microsoft.com/office/drawing/2014/main" id="{CE8139FA-642B-4E68-BFE8-991DB86F8BB3}"/>
                </a:ext>
              </a:extLst>
            </p:cNvPr>
            <p:cNvPicPr>
              <a:picLocks noChangeAspect="1"/>
            </p:cNvPicPr>
            <p:nvPr/>
          </p:nvPicPr>
          <p:blipFill>
            <a:blip r:embed="rId3"/>
            <a:stretch>
              <a:fillRect/>
            </a:stretch>
          </p:blipFill>
          <p:spPr>
            <a:xfrm>
              <a:off x="7107924" y="851985"/>
              <a:ext cx="4162547" cy="5620999"/>
            </a:xfrm>
            <a:prstGeom prst="rect">
              <a:avLst/>
            </a:prstGeom>
          </p:spPr>
        </p:pic>
        <p:sp>
          <p:nvSpPr>
            <p:cNvPr id="12" name="Rectangle 11">
              <a:extLst>
                <a:ext uri="{FF2B5EF4-FFF2-40B4-BE49-F238E27FC236}">
                  <a16:creationId xmlns:a16="http://schemas.microsoft.com/office/drawing/2014/main" id="{C34FED4E-84D7-4D09-A05D-1628168FEDB8}"/>
                </a:ext>
              </a:extLst>
            </p:cNvPr>
            <p:cNvSpPr/>
            <p:nvPr/>
          </p:nvSpPr>
          <p:spPr>
            <a:xfrm>
              <a:off x="7352377" y="2998704"/>
              <a:ext cx="3673639" cy="1327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solidFill>
                    <a:schemeClr val="tx1"/>
                  </a:solidFill>
                  <a:latin typeface="Times New Roman" panose="02020603050405020304" pitchFamily="18" charset="0"/>
                  <a:ea typeface="Times New Roman" panose="02020603050405020304" pitchFamily="18" charset="0"/>
                </a:rPr>
                <a:t>In 2006, Business Week rated Bhutan as the happiest country in Asia and the eighth happiest country in the world.</a:t>
              </a:r>
            </a:p>
          </p:txBody>
        </p:sp>
      </p:grpSp>
      <p:grpSp>
        <p:nvGrpSpPr>
          <p:cNvPr id="10" name="Group 9">
            <a:extLst>
              <a:ext uri="{FF2B5EF4-FFF2-40B4-BE49-F238E27FC236}">
                <a16:creationId xmlns:a16="http://schemas.microsoft.com/office/drawing/2014/main" id="{D9EE2026-7E3B-4C98-84FF-0E0699E11A4B}"/>
              </a:ext>
            </a:extLst>
          </p:cNvPr>
          <p:cNvGrpSpPr/>
          <p:nvPr/>
        </p:nvGrpSpPr>
        <p:grpSpPr>
          <a:xfrm>
            <a:off x="489770" y="2802530"/>
            <a:ext cx="4162547" cy="3951213"/>
            <a:chOff x="353170" y="1154998"/>
            <a:chExt cx="4359507" cy="5469077"/>
          </a:xfrm>
        </p:grpSpPr>
        <p:pic>
          <p:nvPicPr>
            <p:cNvPr id="6" name="Picture 5">
              <a:extLst>
                <a:ext uri="{FF2B5EF4-FFF2-40B4-BE49-F238E27FC236}">
                  <a16:creationId xmlns:a16="http://schemas.microsoft.com/office/drawing/2014/main" id="{98AB2321-17FA-4607-B7CA-831A392567FA}"/>
                </a:ext>
              </a:extLst>
            </p:cNvPr>
            <p:cNvPicPr>
              <a:picLocks noChangeAspect="1"/>
            </p:cNvPicPr>
            <p:nvPr/>
          </p:nvPicPr>
          <p:blipFill>
            <a:blip r:embed="rId4"/>
            <a:stretch>
              <a:fillRect/>
            </a:stretch>
          </p:blipFill>
          <p:spPr>
            <a:xfrm>
              <a:off x="353170" y="1154998"/>
              <a:ext cx="4359507" cy="5469077"/>
            </a:xfrm>
            <a:prstGeom prst="rect">
              <a:avLst/>
            </a:prstGeom>
          </p:spPr>
        </p:pic>
        <p:sp>
          <p:nvSpPr>
            <p:cNvPr id="4" name="Rectangle 3">
              <a:extLst>
                <a:ext uri="{FF2B5EF4-FFF2-40B4-BE49-F238E27FC236}">
                  <a16:creationId xmlns:a16="http://schemas.microsoft.com/office/drawing/2014/main" id="{B305AC7E-5471-4EC8-B8C2-5D120E9F8014}"/>
                </a:ext>
              </a:extLst>
            </p:cNvPr>
            <p:cNvSpPr/>
            <p:nvPr/>
          </p:nvSpPr>
          <p:spPr>
            <a:xfrm>
              <a:off x="748080" y="2916423"/>
              <a:ext cx="3569685" cy="1946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solidFill>
                    <a:schemeClr val="tx1"/>
                  </a:solidFill>
                  <a:latin typeface="Times New Roman" panose="02020603050405020304" pitchFamily="18" charset="0"/>
                  <a:ea typeface="Times New Roman" panose="02020603050405020304" pitchFamily="18" charset="0"/>
                </a:rPr>
                <a:t>Finally, the most interesting fact about Bhutan is that they are the only country that measures success in Gross National Happiness rather than Gross National Product! </a:t>
              </a:r>
            </a:p>
          </p:txBody>
        </p:sp>
      </p:grpSp>
      <p:pic>
        <p:nvPicPr>
          <p:cNvPr id="9" name="Picture 8">
            <a:extLst>
              <a:ext uri="{FF2B5EF4-FFF2-40B4-BE49-F238E27FC236}">
                <a16:creationId xmlns:a16="http://schemas.microsoft.com/office/drawing/2014/main" id="{75B73CFF-3144-469C-810F-BA2D97A80C96}"/>
              </a:ext>
            </a:extLst>
          </p:cNvPr>
          <p:cNvPicPr>
            <a:picLocks noChangeAspect="1"/>
          </p:cNvPicPr>
          <p:nvPr/>
        </p:nvPicPr>
        <p:blipFill>
          <a:blip r:embed="rId5"/>
          <a:stretch>
            <a:fillRect/>
          </a:stretch>
        </p:blipFill>
        <p:spPr>
          <a:xfrm>
            <a:off x="3765454" y="822191"/>
            <a:ext cx="4661091" cy="2507458"/>
          </a:xfrm>
          <a:prstGeom prst="rect">
            <a:avLst/>
          </a:prstGeom>
        </p:spPr>
      </p:pic>
    </p:spTree>
    <p:extLst>
      <p:ext uri="{BB962C8B-B14F-4D97-AF65-F5344CB8AC3E}">
        <p14:creationId xmlns:p14="http://schemas.microsoft.com/office/powerpoint/2010/main" val="154122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6C6704-7F09-4D15-BEB7-0EB2A7E140DD}"/>
              </a:ext>
            </a:extLst>
          </p:cNvPr>
          <p:cNvGrpSpPr/>
          <p:nvPr/>
        </p:nvGrpSpPr>
        <p:grpSpPr>
          <a:xfrm>
            <a:off x="1792376" y="1643308"/>
            <a:ext cx="8807121" cy="877295"/>
            <a:chOff x="4521024" y="399774"/>
            <a:chExt cx="7344917" cy="877295"/>
          </a:xfrm>
        </p:grpSpPr>
        <p:sp>
          <p:nvSpPr>
            <p:cNvPr id="29" name="Rectangle: Rounded Corners 28">
              <a:extLst>
                <a:ext uri="{FF2B5EF4-FFF2-40B4-BE49-F238E27FC236}">
                  <a16:creationId xmlns:a16="http://schemas.microsoft.com/office/drawing/2014/main" id="{D2E60FA5-C045-4C9E-A11C-491F512C5116}"/>
                </a:ext>
              </a:extLst>
            </p:cNvPr>
            <p:cNvSpPr/>
            <p:nvPr/>
          </p:nvSpPr>
          <p:spPr>
            <a:xfrm>
              <a:off x="4521024" y="457099"/>
              <a:ext cx="7232073" cy="776491"/>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90201858-58E4-4F6A-85AD-A26A238312D5}"/>
                </a:ext>
              </a:extLst>
            </p:cNvPr>
            <p:cNvSpPr/>
            <p:nvPr/>
          </p:nvSpPr>
          <p:spPr>
            <a:xfrm>
              <a:off x="4633868" y="399774"/>
              <a:ext cx="7232073" cy="87729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104816A1-202B-4D31-BD20-8032F4CA04AA}"/>
              </a:ext>
            </a:extLst>
          </p:cNvPr>
          <p:cNvSpPr txBox="1"/>
          <p:nvPr/>
        </p:nvSpPr>
        <p:spPr>
          <a:xfrm>
            <a:off x="2135760" y="1936912"/>
            <a:ext cx="8355151" cy="461665"/>
          </a:xfrm>
          <a:prstGeom prst="rect">
            <a:avLst/>
          </a:prstGeom>
          <a:noFill/>
        </p:spPr>
        <p:txBody>
          <a:bodyPr wrap="square" anchor="ctr">
            <a:spAutoFit/>
          </a:bodyPr>
          <a:lstStyle/>
          <a:p>
            <a:pPr lvl="0" algn="just" fontAlgn="base"/>
            <a:r>
              <a:rPr lang="en-US" sz="2400" b="1" dirty="0">
                <a:latin typeface="Segoe Print" panose="02000600000000000000" pitchFamily="2" charset="0"/>
                <a:cs typeface="Times New Roman" panose="02020603050405020304" pitchFamily="18" charset="0"/>
              </a:rPr>
              <a:t>1. Which of the following describes the passage best?</a:t>
            </a:r>
          </a:p>
        </p:txBody>
      </p:sp>
      <p:grpSp>
        <p:nvGrpSpPr>
          <p:cNvPr id="32" name="Group 31">
            <a:extLst>
              <a:ext uri="{FF2B5EF4-FFF2-40B4-BE49-F238E27FC236}">
                <a16:creationId xmlns:a16="http://schemas.microsoft.com/office/drawing/2014/main" id="{F81B6D84-FE01-437B-83AA-8B368B297E75}"/>
              </a:ext>
            </a:extLst>
          </p:cNvPr>
          <p:cNvGrpSpPr/>
          <p:nvPr/>
        </p:nvGrpSpPr>
        <p:grpSpPr>
          <a:xfrm>
            <a:off x="1743233" y="3035763"/>
            <a:ext cx="3643351" cy="780072"/>
            <a:chOff x="3085455" y="185208"/>
            <a:chExt cx="3643351" cy="780072"/>
          </a:xfrm>
        </p:grpSpPr>
        <p:sp>
          <p:nvSpPr>
            <p:cNvPr id="33" name="Rectangle: Rounded Corners 32">
              <a:extLst>
                <a:ext uri="{FF2B5EF4-FFF2-40B4-BE49-F238E27FC236}">
                  <a16:creationId xmlns:a16="http://schemas.microsoft.com/office/drawing/2014/main" id="{49B12BE5-4065-4781-AE4D-A7A4EC0C89C5}"/>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4BB2A3D6-1FAE-4242-8B37-50FF3315D1F4}"/>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9672B112-592F-41D9-808F-FE90A2B12066}"/>
              </a:ext>
            </a:extLst>
          </p:cNvPr>
          <p:cNvGrpSpPr/>
          <p:nvPr/>
        </p:nvGrpSpPr>
        <p:grpSpPr>
          <a:xfrm>
            <a:off x="6466906" y="3019223"/>
            <a:ext cx="3643351" cy="780072"/>
            <a:chOff x="3085455" y="185208"/>
            <a:chExt cx="3643351" cy="780072"/>
          </a:xfrm>
        </p:grpSpPr>
        <p:sp>
          <p:nvSpPr>
            <p:cNvPr id="36" name="Rectangle: Rounded Corners 35">
              <a:extLst>
                <a:ext uri="{FF2B5EF4-FFF2-40B4-BE49-F238E27FC236}">
                  <a16:creationId xmlns:a16="http://schemas.microsoft.com/office/drawing/2014/main" id="{60E2AE92-F66E-4A48-A404-D671D3E16673}"/>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9C8C6009-50E9-4E85-82AD-EFF5208565CB}"/>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FF502A9-154C-4A83-A28F-604BDFCFEA70}"/>
              </a:ext>
            </a:extLst>
          </p:cNvPr>
          <p:cNvGrpSpPr/>
          <p:nvPr/>
        </p:nvGrpSpPr>
        <p:grpSpPr>
          <a:xfrm>
            <a:off x="6466906" y="4240385"/>
            <a:ext cx="3643351" cy="780072"/>
            <a:chOff x="3085455" y="185208"/>
            <a:chExt cx="3643351" cy="780072"/>
          </a:xfrm>
        </p:grpSpPr>
        <p:sp>
          <p:nvSpPr>
            <p:cNvPr id="39" name="Rectangle: Rounded Corners 38">
              <a:extLst>
                <a:ext uri="{FF2B5EF4-FFF2-40B4-BE49-F238E27FC236}">
                  <a16:creationId xmlns:a16="http://schemas.microsoft.com/office/drawing/2014/main" id="{4873E1DE-C005-437B-9FD1-FD119937BC50}"/>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440E0860-6643-4353-908F-66ACD91E3747}"/>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B9B8297D-C183-4679-AD55-FBCFD832C4FB}"/>
              </a:ext>
            </a:extLst>
          </p:cNvPr>
          <p:cNvGrpSpPr/>
          <p:nvPr/>
        </p:nvGrpSpPr>
        <p:grpSpPr>
          <a:xfrm>
            <a:off x="1834519" y="4310874"/>
            <a:ext cx="3643351" cy="780072"/>
            <a:chOff x="3085455" y="185208"/>
            <a:chExt cx="3643351" cy="780072"/>
          </a:xfrm>
        </p:grpSpPr>
        <p:sp>
          <p:nvSpPr>
            <p:cNvPr id="42" name="Rectangle: Rounded Corners 41">
              <a:extLst>
                <a:ext uri="{FF2B5EF4-FFF2-40B4-BE49-F238E27FC236}">
                  <a16:creationId xmlns:a16="http://schemas.microsoft.com/office/drawing/2014/main" id="{03EB2C9D-07B6-4CEC-B0B0-2525A27E6CEE}"/>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F3483FA-3847-4FB0-82A0-7FB048C1020F}"/>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Rounded Corners 2">
            <a:hlinkClick r:id="rId2" action="ppaction://hlinksldjump"/>
            <a:extLst>
              <a:ext uri="{FF2B5EF4-FFF2-40B4-BE49-F238E27FC236}">
                <a16:creationId xmlns:a16="http://schemas.microsoft.com/office/drawing/2014/main" id="{A3A63E46-9CE8-424B-BC28-EE68784648BF}"/>
              </a:ext>
            </a:extLst>
          </p:cNvPr>
          <p:cNvSpPr/>
          <p:nvPr/>
        </p:nvSpPr>
        <p:spPr>
          <a:xfrm>
            <a:off x="1984520" y="3127766"/>
            <a:ext cx="3067611" cy="62086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Print" panose="02000600000000000000" pitchFamily="2" charset="0"/>
              </a:rPr>
              <a:t>a. Humorous</a:t>
            </a:r>
          </a:p>
        </p:txBody>
      </p:sp>
      <p:sp>
        <p:nvSpPr>
          <p:cNvPr id="68" name="Rectangle: Rounded Corners 67">
            <a:hlinkClick r:id="rId2" action="ppaction://hlinksldjump"/>
            <a:extLst>
              <a:ext uri="{FF2B5EF4-FFF2-40B4-BE49-F238E27FC236}">
                <a16:creationId xmlns:a16="http://schemas.microsoft.com/office/drawing/2014/main" id="{0947D5CD-6888-4F33-BBDF-18386DC67121}"/>
              </a:ext>
            </a:extLst>
          </p:cNvPr>
          <p:cNvSpPr/>
          <p:nvPr/>
        </p:nvSpPr>
        <p:spPr>
          <a:xfrm>
            <a:off x="6801358" y="3084956"/>
            <a:ext cx="3067611" cy="62086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Print" panose="02000600000000000000" pitchFamily="2" charset="0"/>
              </a:rPr>
              <a:t>b. Technical</a:t>
            </a:r>
          </a:p>
        </p:txBody>
      </p:sp>
      <p:sp>
        <p:nvSpPr>
          <p:cNvPr id="69" name="Rectangle: Rounded Corners 68">
            <a:hlinkClick r:id="rId2" action="ppaction://hlinksldjump"/>
            <a:extLst>
              <a:ext uri="{FF2B5EF4-FFF2-40B4-BE49-F238E27FC236}">
                <a16:creationId xmlns:a16="http://schemas.microsoft.com/office/drawing/2014/main" id="{2ABC8496-1E28-47D9-B235-D19CB3B75509}"/>
              </a:ext>
            </a:extLst>
          </p:cNvPr>
          <p:cNvSpPr/>
          <p:nvPr/>
        </p:nvSpPr>
        <p:spPr>
          <a:xfrm>
            <a:off x="2168971" y="4389932"/>
            <a:ext cx="3067611" cy="62086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Print" panose="02000600000000000000" pitchFamily="2" charset="0"/>
              </a:rPr>
              <a:t>c. Historic</a:t>
            </a:r>
          </a:p>
        </p:txBody>
      </p:sp>
      <p:sp>
        <p:nvSpPr>
          <p:cNvPr id="70" name="Rectangle: Rounded Corners 69">
            <a:hlinkClick r:id="rId3" action="ppaction://hlinksldjump"/>
            <a:extLst>
              <a:ext uri="{FF2B5EF4-FFF2-40B4-BE49-F238E27FC236}">
                <a16:creationId xmlns:a16="http://schemas.microsoft.com/office/drawing/2014/main" id="{0B82809F-9404-4DE5-8FA4-E3140F464ACA}"/>
              </a:ext>
            </a:extLst>
          </p:cNvPr>
          <p:cNvSpPr/>
          <p:nvPr/>
        </p:nvSpPr>
        <p:spPr>
          <a:xfrm>
            <a:off x="6801358" y="4310874"/>
            <a:ext cx="3067611" cy="62086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Print" panose="02000600000000000000" pitchFamily="2" charset="0"/>
              </a:rPr>
              <a:t>d. Informative</a:t>
            </a:r>
          </a:p>
        </p:txBody>
      </p:sp>
      <p:sp>
        <p:nvSpPr>
          <p:cNvPr id="4" name="Rectangle: Rounded Corners 3">
            <a:extLst>
              <a:ext uri="{FF2B5EF4-FFF2-40B4-BE49-F238E27FC236}">
                <a16:creationId xmlns:a16="http://schemas.microsoft.com/office/drawing/2014/main" id="{9AA5B98A-A738-4891-ABDA-55C4161F767B}"/>
              </a:ext>
            </a:extLst>
          </p:cNvPr>
          <p:cNvSpPr/>
          <p:nvPr/>
        </p:nvSpPr>
        <p:spPr>
          <a:xfrm>
            <a:off x="8187397" y="295422"/>
            <a:ext cx="3235569" cy="99462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Individual work</a:t>
            </a:r>
          </a:p>
        </p:txBody>
      </p:sp>
    </p:spTree>
    <p:extLst>
      <p:ext uri="{BB962C8B-B14F-4D97-AF65-F5344CB8AC3E}">
        <p14:creationId xmlns:p14="http://schemas.microsoft.com/office/powerpoint/2010/main" val="345272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F8C5D9-C27E-4E34-9211-D0CC2DF9C58F}"/>
              </a:ext>
            </a:extLst>
          </p:cNvPr>
          <p:cNvSpPr/>
          <p:nvPr/>
        </p:nvSpPr>
        <p:spPr>
          <a:xfrm>
            <a:off x="1702190" y="253218"/>
            <a:ext cx="8314007"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Sorry, your answer is incorrect</a:t>
            </a:r>
          </a:p>
        </p:txBody>
      </p:sp>
      <p:sp>
        <p:nvSpPr>
          <p:cNvPr id="5" name="Rectangle: Rounded Corners 4">
            <a:hlinkClick r:id="rId2" action="ppaction://hlinksldjump"/>
            <a:extLst>
              <a:ext uri="{FF2B5EF4-FFF2-40B4-BE49-F238E27FC236}">
                <a16:creationId xmlns:a16="http://schemas.microsoft.com/office/drawing/2014/main" id="{106E52E4-274F-4FFB-A19E-AD117615113A}"/>
              </a:ext>
            </a:extLst>
          </p:cNvPr>
          <p:cNvSpPr/>
          <p:nvPr/>
        </p:nvSpPr>
        <p:spPr>
          <a:xfrm>
            <a:off x="7793503" y="5451232"/>
            <a:ext cx="3826412"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Try again</a:t>
            </a:r>
          </a:p>
        </p:txBody>
      </p:sp>
    </p:spTree>
    <p:extLst>
      <p:ext uri="{BB962C8B-B14F-4D97-AF65-F5344CB8AC3E}">
        <p14:creationId xmlns:p14="http://schemas.microsoft.com/office/powerpoint/2010/main" val="43729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F8C5D9-C27E-4E34-9211-D0CC2DF9C58F}"/>
              </a:ext>
            </a:extLst>
          </p:cNvPr>
          <p:cNvSpPr/>
          <p:nvPr/>
        </p:nvSpPr>
        <p:spPr>
          <a:xfrm>
            <a:off x="1702190" y="253218"/>
            <a:ext cx="8314007"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rPr>
              <a:t>Congratulations, your answer is correct</a:t>
            </a:r>
            <a:endParaRPr lang="en-US" sz="3600" dirty="0">
              <a:solidFill>
                <a:srgbClr val="00B050"/>
              </a:solidFill>
            </a:endParaRPr>
          </a:p>
        </p:txBody>
      </p:sp>
      <p:sp>
        <p:nvSpPr>
          <p:cNvPr id="5" name="Rectangle: Rounded Corners 4">
            <a:hlinkClick r:id="rId2" action="ppaction://hlinksldjump"/>
            <a:extLst>
              <a:ext uri="{FF2B5EF4-FFF2-40B4-BE49-F238E27FC236}">
                <a16:creationId xmlns:a16="http://schemas.microsoft.com/office/drawing/2014/main" id="{106E52E4-274F-4FFB-A19E-AD117615113A}"/>
              </a:ext>
            </a:extLst>
          </p:cNvPr>
          <p:cNvSpPr/>
          <p:nvPr/>
        </p:nvSpPr>
        <p:spPr>
          <a:xfrm>
            <a:off x="7793503" y="5451232"/>
            <a:ext cx="3826412"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Go to next page</a:t>
            </a:r>
          </a:p>
        </p:txBody>
      </p:sp>
    </p:spTree>
    <p:extLst>
      <p:ext uri="{BB962C8B-B14F-4D97-AF65-F5344CB8AC3E}">
        <p14:creationId xmlns:p14="http://schemas.microsoft.com/office/powerpoint/2010/main" val="3642612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4366AEA2-94BC-4F0F-AF91-22D75805E571}"/>
              </a:ext>
            </a:extLst>
          </p:cNvPr>
          <p:cNvGrpSpPr/>
          <p:nvPr/>
        </p:nvGrpSpPr>
        <p:grpSpPr>
          <a:xfrm>
            <a:off x="1867731" y="1631217"/>
            <a:ext cx="3643351" cy="780072"/>
            <a:chOff x="3085455" y="185208"/>
            <a:chExt cx="3643351" cy="780072"/>
          </a:xfrm>
        </p:grpSpPr>
        <p:sp>
          <p:nvSpPr>
            <p:cNvPr id="53" name="Rectangle: Rounded Corners 52">
              <a:extLst>
                <a:ext uri="{FF2B5EF4-FFF2-40B4-BE49-F238E27FC236}">
                  <a16:creationId xmlns:a16="http://schemas.microsoft.com/office/drawing/2014/main" id="{28D459E8-BC8A-49E5-8884-46FA57E82D21}"/>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BE0AE970-2728-4677-9B8B-F925D16075AA}"/>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AF6AAC33-32C0-4845-BE88-755357D231D5}"/>
              </a:ext>
            </a:extLst>
          </p:cNvPr>
          <p:cNvGrpSpPr/>
          <p:nvPr/>
        </p:nvGrpSpPr>
        <p:grpSpPr>
          <a:xfrm>
            <a:off x="6313699" y="1701863"/>
            <a:ext cx="3643351" cy="780072"/>
            <a:chOff x="3085455" y="185208"/>
            <a:chExt cx="3643351" cy="780072"/>
          </a:xfrm>
        </p:grpSpPr>
        <p:sp>
          <p:nvSpPr>
            <p:cNvPr id="56" name="Rectangle: Rounded Corners 55">
              <a:extLst>
                <a:ext uri="{FF2B5EF4-FFF2-40B4-BE49-F238E27FC236}">
                  <a16:creationId xmlns:a16="http://schemas.microsoft.com/office/drawing/2014/main" id="{FA0E6298-DD45-44A9-A9CA-E64AE915DEAB}"/>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E984F8C4-A49E-4227-938C-10EEA1FED935}"/>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A29D0011-1923-403A-846C-E9DDDF98EDDB}"/>
              </a:ext>
            </a:extLst>
          </p:cNvPr>
          <p:cNvGrpSpPr/>
          <p:nvPr/>
        </p:nvGrpSpPr>
        <p:grpSpPr>
          <a:xfrm>
            <a:off x="6451657" y="2560848"/>
            <a:ext cx="3643351" cy="780072"/>
            <a:chOff x="3085455" y="185208"/>
            <a:chExt cx="3643351" cy="780072"/>
          </a:xfrm>
        </p:grpSpPr>
        <p:sp>
          <p:nvSpPr>
            <p:cNvPr id="59" name="Rectangle: Rounded Corners 58">
              <a:extLst>
                <a:ext uri="{FF2B5EF4-FFF2-40B4-BE49-F238E27FC236}">
                  <a16:creationId xmlns:a16="http://schemas.microsoft.com/office/drawing/2014/main" id="{91FF1B3F-395A-4F7D-98EB-CB57D3322B90}"/>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CEBBF56E-B1BE-4D79-BEDD-4760C2234301}"/>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29CEAB63-8247-427B-B49E-F67FDD2074EC}"/>
              </a:ext>
            </a:extLst>
          </p:cNvPr>
          <p:cNvGrpSpPr/>
          <p:nvPr/>
        </p:nvGrpSpPr>
        <p:grpSpPr>
          <a:xfrm>
            <a:off x="1774566" y="2531716"/>
            <a:ext cx="4583926" cy="780072"/>
            <a:chOff x="3085455" y="185208"/>
            <a:chExt cx="3643351" cy="780072"/>
          </a:xfrm>
        </p:grpSpPr>
        <p:sp>
          <p:nvSpPr>
            <p:cNvPr id="62" name="Rectangle: Rounded Corners 61">
              <a:extLst>
                <a:ext uri="{FF2B5EF4-FFF2-40B4-BE49-F238E27FC236}">
                  <a16:creationId xmlns:a16="http://schemas.microsoft.com/office/drawing/2014/main" id="{FD64AFB6-B8CC-4B96-9579-3DC7186AE966}"/>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27292DFC-43C4-439D-A7C3-D193738FE872}"/>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hlinkClick r:id="rId2" action="ppaction://hlinksldjump"/>
            <a:extLst>
              <a:ext uri="{FF2B5EF4-FFF2-40B4-BE49-F238E27FC236}">
                <a16:creationId xmlns:a16="http://schemas.microsoft.com/office/drawing/2014/main" id="{3734E457-E8C9-47A0-8AA8-F45092C6A7E7}"/>
              </a:ext>
            </a:extLst>
          </p:cNvPr>
          <p:cNvSpPr txBox="1"/>
          <p:nvPr/>
        </p:nvSpPr>
        <p:spPr>
          <a:xfrm>
            <a:off x="2309671" y="1819052"/>
            <a:ext cx="3029561" cy="461665"/>
          </a:xfrm>
          <a:prstGeom prst="rect">
            <a:avLst/>
          </a:prstGeom>
          <a:noFill/>
        </p:spPr>
        <p:txBody>
          <a:bodyPr wrap="square">
            <a:spAutoFit/>
          </a:bodyPr>
          <a:lstStyle/>
          <a:p>
            <a:r>
              <a:rPr lang="en-US" sz="2400" b="1" dirty="0">
                <a:latin typeface="Segoe Print" panose="02000600000000000000" pitchFamily="2" charset="0"/>
                <a:cs typeface="Times New Roman" panose="02020603050405020304" pitchFamily="18" charset="0"/>
              </a:rPr>
              <a:t>a. religious</a:t>
            </a:r>
            <a:endParaRPr lang="en-US" sz="2400" b="1" dirty="0">
              <a:latin typeface="Segoe Print" panose="02000600000000000000" pitchFamily="2" charset="0"/>
            </a:endParaRPr>
          </a:p>
        </p:txBody>
      </p:sp>
      <p:sp>
        <p:nvSpPr>
          <p:cNvPr id="46" name="TextBox 45">
            <a:hlinkClick r:id="rId2" action="ppaction://hlinksldjump"/>
            <a:extLst>
              <a:ext uri="{FF2B5EF4-FFF2-40B4-BE49-F238E27FC236}">
                <a16:creationId xmlns:a16="http://schemas.microsoft.com/office/drawing/2014/main" id="{850BA1B8-1C36-4690-A173-9728FD2C0A96}"/>
              </a:ext>
            </a:extLst>
          </p:cNvPr>
          <p:cNvSpPr txBox="1"/>
          <p:nvPr/>
        </p:nvSpPr>
        <p:spPr>
          <a:xfrm>
            <a:off x="6548877" y="1819052"/>
            <a:ext cx="3172996" cy="461665"/>
          </a:xfrm>
          <a:prstGeom prst="rect">
            <a:avLst/>
          </a:prstGeom>
          <a:noFill/>
        </p:spPr>
        <p:txBody>
          <a:bodyPr wrap="square">
            <a:spAutoFit/>
          </a:bodyPr>
          <a:lstStyle/>
          <a:p>
            <a:r>
              <a:rPr lang="en-US" sz="2400" b="1" dirty="0">
                <a:latin typeface="Segoe Print" panose="02000600000000000000" pitchFamily="2" charset="0"/>
                <a:cs typeface="Times New Roman" panose="02020603050405020304" pitchFamily="18" charset="0"/>
              </a:rPr>
              <a:t>b. dance and song</a:t>
            </a:r>
            <a:endParaRPr lang="en-US" sz="2400" b="1" dirty="0">
              <a:latin typeface="Segoe Print" panose="02000600000000000000" pitchFamily="2" charset="0"/>
            </a:endParaRPr>
          </a:p>
        </p:txBody>
      </p:sp>
      <p:sp>
        <p:nvSpPr>
          <p:cNvPr id="47" name="TextBox 46">
            <a:hlinkClick r:id="rId3" action="ppaction://hlinksldjump"/>
            <a:extLst>
              <a:ext uri="{FF2B5EF4-FFF2-40B4-BE49-F238E27FC236}">
                <a16:creationId xmlns:a16="http://schemas.microsoft.com/office/drawing/2014/main" id="{50B034B6-6686-4341-9F2F-C5E20B96A71D}"/>
              </a:ext>
            </a:extLst>
          </p:cNvPr>
          <p:cNvSpPr txBox="1"/>
          <p:nvPr/>
        </p:nvSpPr>
        <p:spPr>
          <a:xfrm>
            <a:off x="2004528" y="2689128"/>
            <a:ext cx="4493712" cy="461665"/>
          </a:xfrm>
          <a:prstGeom prst="rect">
            <a:avLst/>
          </a:prstGeom>
          <a:noFill/>
        </p:spPr>
        <p:txBody>
          <a:bodyPr wrap="square">
            <a:spAutoFit/>
          </a:bodyPr>
          <a:lstStyle/>
          <a:p>
            <a:r>
              <a:rPr lang="en-US" sz="2400" b="1" dirty="0">
                <a:latin typeface="Segoe Print" panose="02000600000000000000" pitchFamily="2" charset="0"/>
                <a:cs typeface="Times New Roman" panose="02020603050405020304" pitchFamily="18" charset="0"/>
              </a:rPr>
              <a:t>c. traditional and colorful</a:t>
            </a:r>
            <a:endParaRPr lang="en-US" sz="2400" b="1" dirty="0">
              <a:latin typeface="Segoe Print" panose="02000600000000000000" pitchFamily="2" charset="0"/>
            </a:endParaRPr>
          </a:p>
        </p:txBody>
      </p:sp>
      <p:sp>
        <p:nvSpPr>
          <p:cNvPr id="48" name="TextBox 47">
            <a:hlinkClick r:id="rId2" action="ppaction://hlinksldjump"/>
            <a:extLst>
              <a:ext uri="{FF2B5EF4-FFF2-40B4-BE49-F238E27FC236}">
                <a16:creationId xmlns:a16="http://schemas.microsoft.com/office/drawing/2014/main" id="{B40478BD-7445-48B2-998D-E49A2035AF05}"/>
              </a:ext>
            </a:extLst>
          </p:cNvPr>
          <p:cNvSpPr txBox="1"/>
          <p:nvPr/>
        </p:nvSpPr>
        <p:spPr>
          <a:xfrm>
            <a:off x="6548877" y="2771848"/>
            <a:ext cx="3025842" cy="461665"/>
          </a:xfrm>
          <a:prstGeom prst="rect">
            <a:avLst/>
          </a:prstGeom>
          <a:noFill/>
        </p:spPr>
        <p:txBody>
          <a:bodyPr wrap="square">
            <a:spAutoFit/>
          </a:bodyPr>
          <a:lstStyle/>
          <a:p>
            <a:pPr lvl="0" algn="just" fontAlgn="base"/>
            <a:r>
              <a:rPr lang="en-US" sz="2400" b="1" dirty="0">
                <a:latin typeface="Segoe Print" panose="02000600000000000000" pitchFamily="2" charset="0"/>
                <a:cs typeface="Times New Roman" panose="02020603050405020304" pitchFamily="18" charset="0"/>
              </a:rPr>
              <a:t>d. dull and boring</a:t>
            </a:r>
          </a:p>
        </p:txBody>
      </p:sp>
      <p:grpSp>
        <p:nvGrpSpPr>
          <p:cNvPr id="49" name="Group 48">
            <a:extLst>
              <a:ext uri="{FF2B5EF4-FFF2-40B4-BE49-F238E27FC236}">
                <a16:creationId xmlns:a16="http://schemas.microsoft.com/office/drawing/2014/main" id="{63B1C94B-6B47-4014-B5B2-066FA16B9E2F}"/>
              </a:ext>
            </a:extLst>
          </p:cNvPr>
          <p:cNvGrpSpPr/>
          <p:nvPr/>
        </p:nvGrpSpPr>
        <p:grpSpPr>
          <a:xfrm>
            <a:off x="1819270" y="701107"/>
            <a:ext cx="8553460" cy="812404"/>
            <a:chOff x="4521024" y="447385"/>
            <a:chExt cx="7351257" cy="812404"/>
          </a:xfrm>
        </p:grpSpPr>
        <p:sp>
          <p:nvSpPr>
            <p:cNvPr id="50" name="Rectangle: Rounded Corners 49">
              <a:extLst>
                <a:ext uri="{FF2B5EF4-FFF2-40B4-BE49-F238E27FC236}">
                  <a16:creationId xmlns:a16="http://schemas.microsoft.com/office/drawing/2014/main" id="{A6530F70-9BCA-4E23-98CC-D1BA9BF97A96}"/>
                </a:ext>
              </a:extLst>
            </p:cNvPr>
            <p:cNvSpPr/>
            <p:nvPr/>
          </p:nvSpPr>
          <p:spPr>
            <a:xfrm>
              <a:off x="4521024" y="457099"/>
              <a:ext cx="7232073" cy="776491"/>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DE0DA969-AA89-41AF-9CF1-5951F9C4CD19}"/>
                </a:ext>
              </a:extLst>
            </p:cNvPr>
            <p:cNvSpPr/>
            <p:nvPr/>
          </p:nvSpPr>
          <p:spPr>
            <a:xfrm>
              <a:off x="4640208" y="447385"/>
              <a:ext cx="7232073" cy="81240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EEAFE0B0-1F8C-4C63-ABD6-B429EC229C52}"/>
              </a:ext>
            </a:extLst>
          </p:cNvPr>
          <p:cNvSpPr txBox="1"/>
          <p:nvPr/>
        </p:nvSpPr>
        <p:spPr>
          <a:xfrm>
            <a:off x="1946966" y="930374"/>
            <a:ext cx="8428500" cy="461665"/>
          </a:xfrm>
          <a:prstGeom prst="rect">
            <a:avLst/>
          </a:prstGeom>
          <a:noFill/>
        </p:spPr>
        <p:txBody>
          <a:bodyPr wrap="square">
            <a:spAutoFit/>
          </a:bodyPr>
          <a:lstStyle/>
          <a:p>
            <a:pPr algn="just" fontAlgn="base"/>
            <a:r>
              <a:rPr lang="en-US" sz="2400" b="1" dirty="0">
                <a:latin typeface="Segoe Print" panose="02000600000000000000" pitchFamily="2" charset="0"/>
                <a:cs typeface="Times New Roman" panose="02020603050405020304" pitchFamily="18" charset="0"/>
              </a:rPr>
              <a:t>2. Which of the describes the festival of Bhutan best?</a:t>
            </a:r>
          </a:p>
        </p:txBody>
      </p:sp>
    </p:spTree>
    <p:extLst>
      <p:ext uri="{BB962C8B-B14F-4D97-AF65-F5344CB8AC3E}">
        <p14:creationId xmlns:p14="http://schemas.microsoft.com/office/powerpoint/2010/main" val="312351802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F8C5D9-C27E-4E34-9211-D0CC2DF9C58F}"/>
              </a:ext>
            </a:extLst>
          </p:cNvPr>
          <p:cNvSpPr/>
          <p:nvPr/>
        </p:nvSpPr>
        <p:spPr>
          <a:xfrm>
            <a:off x="1702190" y="253218"/>
            <a:ext cx="8314007"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Sorry, your answer is incorrect</a:t>
            </a:r>
          </a:p>
        </p:txBody>
      </p:sp>
      <p:sp>
        <p:nvSpPr>
          <p:cNvPr id="5" name="Rectangle: Rounded Corners 4">
            <a:hlinkClick r:id="rId2" action="ppaction://hlinksldjump"/>
            <a:extLst>
              <a:ext uri="{FF2B5EF4-FFF2-40B4-BE49-F238E27FC236}">
                <a16:creationId xmlns:a16="http://schemas.microsoft.com/office/drawing/2014/main" id="{106E52E4-274F-4FFB-A19E-AD117615113A}"/>
              </a:ext>
            </a:extLst>
          </p:cNvPr>
          <p:cNvSpPr/>
          <p:nvPr/>
        </p:nvSpPr>
        <p:spPr>
          <a:xfrm>
            <a:off x="7793503" y="5451232"/>
            <a:ext cx="3826412"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Try again</a:t>
            </a:r>
          </a:p>
        </p:txBody>
      </p:sp>
    </p:spTree>
    <p:extLst>
      <p:ext uri="{BB962C8B-B14F-4D97-AF65-F5344CB8AC3E}">
        <p14:creationId xmlns:p14="http://schemas.microsoft.com/office/powerpoint/2010/main" val="1697429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F8C5D9-C27E-4E34-9211-D0CC2DF9C58F}"/>
              </a:ext>
            </a:extLst>
          </p:cNvPr>
          <p:cNvSpPr/>
          <p:nvPr/>
        </p:nvSpPr>
        <p:spPr>
          <a:xfrm>
            <a:off x="1702190" y="253218"/>
            <a:ext cx="8314007"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Congratulations, your answer is correct</a:t>
            </a:r>
          </a:p>
        </p:txBody>
      </p:sp>
      <p:sp>
        <p:nvSpPr>
          <p:cNvPr id="5" name="Rectangle: Rounded Corners 4">
            <a:hlinkClick r:id="rId2" action="ppaction://hlinksldjump"/>
            <a:extLst>
              <a:ext uri="{FF2B5EF4-FFF2-40B4-BE49-F238E27FC236}">
                <a16:creationId xmlns:a16="http://schemas.microsoft.com/office/drawing/2014/main" id="{106E52E4-274F-4FFB-A19E-AD117615113A}"/>
              </a:ext>
            </a:extLst>
          </p:cNvPr>
          <p:cNvSpPr/>
          <p:nvPr/>
        </p:nvSpPr>
        <p:spPr>
          <a:xfrm>
            <a:off x="7793503" y="5451232"/>
            <a:ext cx="3826412"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Go to next page</a:t>
            </a:r>
          </a:p>
        </p:txBody>
      </p:sp>
    </p:spTree>
    <p:extLst>
      <p:ext uri="{BB962C8B-B14F-4D97-AF65-F5344CB8AC3E}">
        <p14:creationId xmlns:p14="http://schemas.microsoft.com/office/powerpoint/2010/main" val="1323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A45CF6-EC2F-47A3-98C0-D3FD3DEF41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9006" y="2550863"/>
            <a:ext cx="1347980" cy="2003515"/>
          </a:xfrm>
          <a:prstGeom prst="rect">
            <a:avLst/>
          </a:prstGeom>
          <a:effectLst/>
        </p:spPr>
      </p:pic>
      <p:grpSp>
        <p:nvGrpSpPr>
          <p:cNvPr id="13" name="Group 12">
            <a:extLst>
              <a:ext uri="{FF2B5EF4-FFF2-40B4-BE49-F238E27FC236}">
                <a16:creationId xmlns:a16="http://schemas.microsoft.com/office/drawing/2014/main" id="{A492FE49-B737-433C-9AEA-EF8C0465D20A}"/>
              </a:ext>
            </a:extLst>
          </p:cNvPr>
          <p:cNvGrpSpPr/>
          <p:nvPr/>
        </p:nvGrpSpPr>
        <p:grpSpPr>
          <a:xfrm>
            <a:off x="4082996" y="334490"/>
            <a:ext cx="4511824" cy="1305801"/>
            <a:chOff x="4759767" y="888260"/>
            <a:chExt cx="4511824" cy="1305801"/>
          </a:xfrm>
        </p:grpSpPr>
        <p:sp>
          <p:nvSpPr>
            <p:cNvPr id="14" name="Rectangle 13">
              <a:extLst>
                <a:ext uri="{FF2B5EF4-FFF2-40B4-BE49-F238E27FC236}">
                  <a16:creationId xmlns:a16="http://schemas.microsoft.com/office/drawing/2014/main" id="{303C5F98-BB75-429C-982E-85A2DE10C714}"/>
                </a:ext>
              </a:extLst>
            </p:cNvPr>
            <p:cNvSpPr/>
            <p:nvPr/>
          </p:nvSpPr>
          <p:spPr>
            <a:xfrm>
              <a:off x="5209953" y="1322161"/>
              <a:ext cx="3700131" cy="54548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INTRODUCTION</a:t>
              </a:r>
            </a:p>
          </p:txBody>
        </p:sp>
        <p:sp>
          <p:nvSpPr>
            <p:cNvPr id="15" name="Rectangle 14">
              <a:extLst>
                <a:ext uri="{FF2B5EF4-FFF2-40B4-BE49-F238E27FC236}">
                  <a16:creationId xmlns:a16="http://schemas.microsoft.com/office/drawing/2014/main" id="{489A0156-C8F6-4CF4-B42B-4CA88F4EE965}"/>
                </a:ext>
              </a:extLst>
            </p:cNvPr>
            <p:cNvSpPr/>
            <p:nvPr/>
          </p:nvSpPr>
          <p:spPr>
            <a:xfrm>
              <a:off x="5018567" y="1188438"/>
              <a:ext cx="4061637" cy="798285"/>
            </a:xfrm>
            <a:prstGeom prst="rect">
              <a:avLst/>
            </a:prstGeom>
            <a:noFill/>
            <a:ln w="76200" cmpd="dbl">
              <a:solidFill>
                <a:srgbClr val="0000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n cmpd="dbl">
                  <a:solidFill>
                    <a:schemeClr val="accent1"/>
                  </a:solidFill>
                  <a:prstDash val="sysDash"/>
                </a:ln>
              </a:endParaRPr>
            </a:p>
          </p:txBody>
        </p:sp>
        <p:sp>
          <p:nvSpPr>
            <p:cNvPr id="16" name="Rectangle 15">
              <a:extLst>
                <a:ext uri="{FF2B5EF4-FFF2-40B4-BE49-F238E27FC236}">
                  <a16:creationId xmlns:a16="http://schemas.microsoft.com/office/drawing/2014/main" id="{97D67CCF-53A4-4D2A-9944-F0AB792300FA}"/>
                </a:ext>
              </a:extLst>
            </p:cNvPr>
            <p:cNvSpPr/>
            <p:nvPr/>
          </p:nvSpPr>
          <p:spPr>
            <a:xfrm>
              <a:off x="4759767" y="888260"/>
              <a:ext cx="4511824" cy="13058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BDEFC7AC-D34C-4577-98E7-409226967B18}"/>
              </a:ext>
            </a:extLst>
          </p:cNvPr>
          <p:cNvGrpSpPr/>
          <p:nvPr/>
        </p:nvGrpSpPr>
        <p:grpSpPr>
          <a:xfrm>
            <a:off x="4817946" y="2583609"/>
            <a:ext cx="4511824" cy="1884372"/>
            <a:chOff x="4568380" y="3700130"/>
            <a:chExt cx="4511824" cy="1884372"/>
          </a:xfrm>
        </p:grpSpPr>
        <p:sp>
          <p:nvSpPr>
            <p:cNvPr id="18" name="Rectangle 17">
              <a:extLst>
                <a:ext uri="{FF2B5EF4-FFF2-40B4-BE49-F238E27FC236}">
                  <a16:creationId xmlns:a16="http://schemas.microsoft.com/office/drawing/2014/main" id="{7784DD8C-B661-4202-A949-BD9F48FB8BE3}"/>
                </a:ext>
              </a:extLst>
            </p:cNvPr>
            <p:cNvSpPr/>
            <p:nvPr/>
          </p:nvSpPr>
          <p:spPr>
            <a:xfrm>
              <a:off x="4908257" y="4052873"/>
              <a:ext cx="3831705" cy="108009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n-US" sz="3200" b="1" cap="all" dirty="0">
                <a:ln w="0"/>
                <a:solidFill>
                  <a:schemeClr val="tx1"/>
                </a:solidFill>
                <a:effectLst/>
                <a:latin typeface="Bahnschrift SemiBold Condensed" pitchFamily="34" charset="0"/>
              </a:endParaRPr>
            </a:p>
            <a:p>
              <a:r>
                <a:rPr lang="en-US" sz="3200" b="1" cap="all" dirty="0">
                  <a:ln w="0"/>
                  <a:solidFill>
                    <a:schemeClr val="tx1"/>
                  </a:solidFill>
                  <a:effectLst/>
                </a:rPr>
                <a:t>ENGLISH FOR TODAY</a:t>
              </a:r>
            </a:p>
            <a:p>
              <a:r>
                <a:rPr lang="en-US" sz="3200" b="1" cap="all" dirty="0">
                  <a:ln w="0"/>
                  <a:solidFill>
                    <a:schemeClr val="tx1"/>
                  </a:solidFill>
                  <a:effectLst/>
                </a:rPr>
                <a:t>CLASS: NINE-TEN</a:t>
              </a:r>
            </a:p>
            <a:p>
              <a:endParaRPr lang="en-US" sz="3200" b="1" cap="all" dirty="0">
                <a:ln w="0"/>
                <a:solidFill>
                  <a:schemeClr val="tx1"/>
                </a:solidFill>
                <a:effectLst/>
                <a:latin typeface="Bahnschrift SemiBold Condensed" pitchFamily="34" charset="0"/>
              </a:endParaRPr>
            </a:p>
          </p:txBody>
        </p:sp>
        <p:sp>
          <p:nvSpPr>
            <p:cNvPr id="19" name="Rectangle 18">
              <a:extLst>
                <a:ext uri="{FF2B5EF4-FFF2-40B4-BE49-F238E27FC236}">
                  <a16:creationId xmlns:a16="http://schemas.microsoft.com/office/drawing/2014/main" id="{FD12BE56-31EE-4A1B-BD0C-1F3282DC250D}"/>
                </a:ext>
              </a:extLst>
            </p:cNvPr>
            <p:cNvSpPr/>
            <p:nvPr/>
          </p:nvSpPr>
          <p:spPr>
            <a:xfrm>
              <a:off x="4759766" y="3932312"/>
              <a:ext cx="4150317" cy="1406274"/>
            </a:xfrm>
            <a:prstGeom prst="rect">
              <a:avLst/>
            </a:prstGeom>
            <a:noFill/>
            <a:ln w="76200" cmpd="dbl">
              <a:solidFill>
                <a:srgbClr val="0000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n cmpd="dbl">
                  <a:solidFill>
                    <a:schemeClr val="accent1"/>
                  </a:solidFill>
                  <a:prstDash val="sysDash"/>
                </a:ln>
              </a:endParaRPr>
            </a:p>
          </p:txBody>
        </p:sp>
        <p:sp>
          <p:nvSpPr>
            <p:cNvPr id="20" name="Rectangle 19">
              <a:extLst>
                <a:ext uri="{FF2B5EF4-FFF2-40B4-BE49-F238E27FC236}">
                  <a16:creationId xmlns:a16="http://schemas.microsoft.com/office/drawing/2014/main" id="{795E7533-E0EC-4D89-9A36-07F410899676}"/>
                </a:ext>
              </a:extLst>
            </p:cNvPr>
            <p:cNvSpPr/>
            <p:nvPr/>
          </p:nvSpPr>
          <p:spPr>
            <a:xfrm>
              <a:off x="4568380" y="3700130"/>
              <a:ext cx="4511824" cy="18843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935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3"/>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50AB4102-3E8F-4E7C-A827-A5FD2BC0B0BD}"/>
              </a:ext>
            </a:extLst>
          </p:cNvPr>
          <p:cNvGrpSpPr/>
          <p:nvPr/>
        </p:nvGrpSpPr>
        <p:grpSpPr>
          <a:xfrm>
            <a:off x="1835353" y="3428910"/>
            <a:ext cx="3643351" cy="780072"/>
            <a:chOff x="3085455" y="185208"/>
            <a:chExt cx="3643351" cy="780072"/>
          </a:xfrm>
        </p:grpSpPr>
        <p:sp>
          <p:nvSpPr>
            <p:cNvPr id="27" name="Rectangle: Rounded Corners 26">
              <a:extLst>
                <a:ext uri="{FF2B5EF4-FFF2-40B4-BE49-F238E27FC236}">
                  <a16:creationId xmlns:a16="http://schemas.microsoft.com/office/drawing/2014/main" id="{23479207-EED5-48B7-B9F4-B698861CF1BA}"/>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E2E128BF-C653-4D98-866D-B67CB9458CB1}"/>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96684012-0276-4697-95D5-5B7113463497}"/>
              </a:ext>
            </a:extLst>
          </p:cNvPr>
          <p:cNvGrpSpPr/>
          <p:nvPr/>
        </p:nvGrpSpPr>
        <p:grpSpPr>
          <a:xfrm>
            <a:off x="6321995" y="3469333"/>
            <a:ext cx="3643351" cy="780072"/>
            <a:chOff x="3085455" y="185208"/>
            <a:chExt cx="3643351" cy="780072"/>
          </a:xfrm>
        </p:grpSpPr>
        <p:sp>
          <p:nvSpPr>
            <p:cNvPr id="24" name="Rectangle: Rounded Corners 23">
              <a:extLst>
                <a:ext uri="{FF2B5EF4-FFF2-40B4-BE49-F238E27FC236}">
                  <a16:creationId xmlns:a16="http://schemas.microsoft.com/office/drawing/2014/main" id="{333F87AA-F626-402F-9DD4-8238AF1FA849}"/>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27E54BB-E5A7-49B8-AEE5-A18601AEEF69}"/>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B471615-D38B-486F-948E-BE22A0DDB191}"/>
              </a:ext>
            </a:extLst>
          </p:cNvPr>
          <p:cNvGrpSpPr/>
          <p:nvPr/>
        </p:nvGrpSpPr>
        <p:grpSpPr>
          <a:xfrm>
            <a:off x="6087719" y="2447019"/>
            <a:ext cx="3643351" cy="780072"/>
            <a:chOff x="3085455" y="185208"/>
            <a:chExt cx="3643351" cy="780072"/>
          </a:xfrm>
        </p:grpSpPr>
        <p:sp>
          <p:nvSpPr>
            <p:cNvPr id="21" name="Rectangle: Rounded Corners 20">
              <a:extLst>
                <a:ext uri="{FF2B5EF4-FFF2-40B4-BE49-F238E27FC236}">
                  <a16:creationId xmlns:a16="http://schemas.microsoft.com/office/drawing/2014/main" id="{62A908F3-60EB-480C-B937-BB6EC6301198}"/>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7F22D007-EC4A-47CC-8ED9-4B84420B5082}"/>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F533D45-7865-40C3-80B9-080379E5E302}"/>
              </a:ext>
            </a:extLst>
          </p:cNvPr>
          <p:cNvGrpSpPr/>
          <p:nvPr/>
        </p:nvGrpSpPr>
        <p:grpSpPr>
          <a:xfrm>
            <a:off x="1678957" y="2360585"/>
            <a:ext cx="3643351" cy="780072"/>
            <a:chOff x="3085455" y="185208"/>
            <a:chExt cx="3643351" cy="780072"/>
          </a:xfrm>
        </p:grpSpPr>
        <p:sp>
          <p:nvSpPr>
            <p:cNvPr id="13" name="Rectangle: Rounded Corners 12">
              <a:extLst>
                <a:ext uri="{FF2B5EF4-FFF2-40B4-BE49-F238E27FC236}">
                  <a16:creationId xmlns:a16="http://schemas.microsoft.com/office/drawing/2014/main" id="{ED76919C-3EF1-4F8E-9C80-D72937D32E11}"/>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3A3AA77-040E-40B5-A3F3-1913CB91E6A2}"/>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hlinkClick r:id="rId2" action="ppaction://hlinksldjump"/>
            <a:extLst>
              <a:ext uri="{FF2B5EF4-FFF2-40B4-BE49-F238E27FC236}">
                <a16:creationId xmlns:a16="http://schemas.microsoft.com/office/drawing/2014/main" id="{73797A05-D97E-488F-BBFF-611B1D6755A6}"/>
              </a:ext>
            </a:extLst>
          </p:cNvPr>
          <p:cNvSpPr txBox="1"/>
          <p:nvPr/>
        </p:nvSpPr>
        <p:spPr>
          <a:xfrm>
            <a:off x="2261702" y="2494124"/>
            <a:ext cx="2477862" cy="461665"/>
          </a:xfrm>
          <a:prstGeom prst="rect">
            <a:avLst/>
          </a:prstGeom>
          <a:noFill/>
        </p:spPr>
        <p:txBody>
          <a:bodyPr wrap="square">
            <a:spAutoFit/>
          </a:bodyPr>
          <a:lstStyle/>
          <a:p>
            <a:r>
              <a:rPr lang="en-US" sz="2400" b="1" dirty="0">
                <a:latin typeface="Segoe Print" panose="02000600000000000000" pitchFamily="2" charset="0"/>
                <a:cs typeface="Times New Roman" panose="02020603050405020304" pitchFamily="18" charset="0"/>
              </a:rPr>
              <a:t>a. smooth </a:t>
            </a:r>
            <a:endParaRPr lang="en-US" sz="2400" b="1" dirty="0">
              <a:latin typeface="Segoe Print" panose="02000600000000000000" pitchFamily="2" charset="0"/>
            </a:endParaRPr>
          </a:p>
        </p:txBody>
      </p:sp>
      <p:sp>
        <p:nvSpPr>
          <p:cNvPr id="16" name="TextBox 15">
            <a:hlinkClick r:id="rId3" action="ppaction://hlinksldjump"/>
            <a:extLst>
              <a:ext uri="{FF2B5EF4-FFF2-40B4-BE49-F238E27FC236}">
                <a16:creationId xmlns:a16="http://schemas.microsoft.com/office/drawing/2014/main" id="{CB1FFC5E-7F74-425B-9CE5-068D649582AC}"/>
              </a:ext>
            </a:extLst>
          </p:cNvPr>
          <p:cNvSpPr txBox="1"/>
          <p:nvPr/>
        </p:nvSpPr>
        <p:spPr>
          <a:xfrm>
            <a:off x="6787811" y="2573948"/>
            <a:ext cx="2486025" cy="461665"/>
          </a:xfrm>
          <a:prstGeom prst="rect">
            <a:avLst/>
          </a:prstGeom>
          <a:noFill/>
        </p:spPr>
        <p:txBody>
          <a:bodyPr wrap="square">
            <a:spAutoFit/>
          </a:bodyPr>
          <a:lstStyle/>
          <a:p>
            <a:r>
              <a:rPr lang="en-US" sz="2400" b="1" dirty="0">
                <a:latin typeface="Segoe Print" panose="02000600000000000000" pitchFamily="2" charset="0"/>
                <a:cs typeface="Times New Roman" panose="02020603050405020304" pitchFamily="18" charset="0"/>
              </a:rPr>
              <a:t>b. level </a:t>
            </a:r>
            <a:endParaRPr lang="en-US" sz="2400" b="1" dirty="0">
              <a:latin typeface="Segoe Print" panose="02000600000000000000" pitchFamily="2" charset="0"/>
            </a:endParaRPr>
          </a:p>
        </p:txBody>
      </p:sp>
      <p:sp>
        <p:nvSpPr>
          <p:cNvPr id="17" name="TextBox 16">
            <a:hlinkClick r:id="rId2" action="ppaction://hlinksldjump"/>
            <a:extLst>
              <a:ext uri="{FF2B5EF4-FFF2-40B4-BE49-F238E27FC236}">
                <a16:creationId xmlns:a16="http://schemas.microsoft.com/office/drawing/2014/main" id="{9705D951-9001-43A2-A209-71F2B7C53924}"/>
              </a:ext>
            </a:extLst>
          </p:cNvPr>
          <p:cNvSpPr txBox="1"/>
          <p:nvPr/>
        </p:nvSpPr>
        <p:spPr>
          <a:xfrm>
            <a:off x="2187234" y="3588114"/>
            <a:ext cx="3667125" cy="461665"/>
          </a:xfrm>
          <a:prstGeom prst="rect">
            <a:avLst/>
          </a:prstGeom>
          <a:noFill/>
        </p:spPr>
        <p:txBody>
          <a:bodyPr wrap="square">
            <a:spAutoFit/>
          </a:bodyPr>
          <a:lstStyle/>
          <a:p>
            <a:r>
              <a:rPr lang="en-US" sz="2400" b="1" dirty="0">
                <a:latin typeface="Segoe Print" panose="02000600000000000000" pitchFamily="2" charset="0"/>
                <a:cs typeface="Times New Roman" panose="02020603050405020304" pitchFamily="18" charset="0"/>
              </a:rPr>
              <a:t>c. undivided </a:t>
            </a:r>
            <a:endParaRPr lang="en-US" sz="2400" b="1" dirty="0">
              <a:latin typeface="Segoe Print" panose="02000600000000000000" pitchFamily="2" charset="0"/>
            </a:endParaRPr>
          </a:p>
        </p:txBody>
      </p:sp>
      <p:sp>
        <p:nvSpPr>
          <p:cNvPr id="18" name="TextBox 17">
            <a:hlinkClick r:id="rId2" action="ppaction://hlinksldjump"/>
            <a:extLst>
              <a:ext uri="{FF2B5EF4-FFF2-40B4-BE49-F238E27FC236}">
                <a16:creationId xmlns:a16="http://schemas.microsoft.com/office/drawing/2014/main" id="{50A72AD2-82DE-4EA3-B482-6C57E10800A1}"/>
              </a:ext>
            </a:extLst>
          </p:cNvPr>
          <p:cNvSpPr txBox="1"/>
          <p:nvPr/>
        </p:nvSpPr>
        <p:spPr>
          <a:xfrm>
            <a:off x="6706058" y="3679896"/>
            <a:ext cx="2875227" cy="461665"/>
          </a:xfrm>
          <a:prstGeom prst="rect">
            <a:avLst/>
          </a:prstGeom>
          <a:noFill/>
        </p:spPr>
        <p:txBody>
          <a:bodyPr wrap="square">
            <a:spAutoFit/>
          </a:bodyPr>
          <a:lstStyle/>
          <a:p>
            <a:r>
              <a:rPr lang="en-US" sz="2400" b="1" dirty="0">
                <a:latin typeface="Segoe Print" panose="02000600000000000000" pitchFamily="2" charset="0"/>
                <a:cs typeface="Times New Roman" panose="02020603050405020304" pitchFamily="18" charset="0"/>
              </a:rPr>
              <a:t>d. untroubled</a:t>
            </a:r>
            <a:endParaRPr lang="en-US" sz="2400" b="1" dirty="0">
              <a:latin typeface="Segoe Print" panose="02000600000000000000" pitchFamily="2" charset="0"/>
            </a:endParaRPr>
          </a:p>
        </p:txBody>
      </p:sp>
      <p:grpSp>
        <p:nvGrpSpPr>
          <p:cNvPr id="29" name="Group 28">
            <a:extLst>
              <a:ext uri="{FF2B5EF4-FFF2-40B4-BE49-F238E27FC236}">
                <a16:creationId xmlns:a16="http://schemas.microsoft.com/office/drawing/2014/main" id="{0B29B14B-3412-4A27-8281-559E3F0AAF70}"/>
              </a:ext>
            </a:extLst>
          </p:cNvPr>
          <p:cNvGrpSpPr/>
          <p:nvPr/>
        </p:nvGrpSpPr>
        <p:grpSpPr>
          <a:xfrm>
            <a:off x="1577629" y="1401112"/>
            <a:ext cx="8553460" cy="812404"/>
            <a:chOff x="4521024" y="447385"/>
            <a:chExt cx="7351257" cy="812404"/>
          </a:xfrm>
        </p:grpSpPr>
        <p:sp>
          <p:nvSpPr>
            <p:cNvPr id="30" name="Rectangle: Rounded Corners 29">
              <a:extLst>
                <a:ext uri="{FF2B5EF4-FFF2-40B4-BE49-F238E27FC236}">
                  <a16:creationId xmlns:a16="http://schemas.microsoft.com/office/drawing/2014/main" id="{3A7ACFAE-6697-41D1-9DE3-67D3550246D4}"/>
                </a:ext>
              </a:extLst>
            </p:cNvPr>
            <p:cNvSpPr/>
            <p:nvPr/>
          </p:nvSpPr>
          <p:spPr>
            <a:xfrm>
              <a:off x="4521024" y="457099"/>
              <a:ext cx="7232073" cy="776491"/>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11BA1013-349E-4E30-9615-C8914BC9663C}"/>
                </a:ext>
              </a:extLst>
            </p:cNvPr>
            <p:cNvSpPr/>
            <p:nvPr/>
          </p:nvSpPr>
          <p:spPr>
            <a:xfrm>
              <a:off x="4640208" y="447385"/>
              <a:ext cx="7232073" cy="81240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1429A995-E9B4-421B-AABA-A4C8D6771449}"/>
              </a:ext>
            </a:extLst>
          </p:cNvPr>
          <p:cNvSpPr txBox="1"/>
          <p:nvPr/>
        </p:nvSpPr>
        <p:spPr>
          <a:xfrm>
            <a:off x="2187234" y="1561325"/>
            <a:ext cx="8456880" cy="461665"/>
          </a:xfrm>
          <a:prstGeom prst="rect">
            <a:avLst/>
          </a:prstGeom>
          <a:noFill/>
        </p:spPr>
        <p:txBody>
          <a:bodyPr wrap="square">
            <a:spAutoFit/>
          </a:bodyPr>
          <a:lstStyle/>
          <a:p>
            <a:pPr algn="just" fontAlgn="base"/>
            <a:r>
              <a:rPr lang="en-US" sz="2400" b="1" dirty="0">
                <a:latin typeface="Segoe Print" panose="02000600000000000000" pitchFamily="2" charset="0"/>
                <a:cs typeface="Times New Roman" panose="02020603050405020304" pitchFamily="18" charset="0"/>
              </a:rPr>
              <a:t>3. The opposite meaning of the word ‘slope’ is</a:t>
            </a:r>
          </a:p>
        </p:txBody>
      </p:sp>
    </p:spTree>
    <p:extLst>
      <p:ext uri="{BB962C8B-B14F-4D97-AF65-F5344CB8AC3E}">
        <p14:creationId xmlns:p14="http://schemas.microsoft.com/office/powerpoint/2010/main" val="168194003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2325444-CE67-4EEF-93B0-2F2A4C22A9EA}"/>
              </a:ext>
            </a:extLst>
          </p:cNvPr>
          <p:cNvSpPr/>
          <p:nvPr/>
        </p:nvSpPr>
        <p:spPr>
          <a:xfrm>
            <a:off x="1702190" y="253218"/>
            <a:ext cx="8314007"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Sorry, your answer is incorrect</a:t>
            </a:r>
          </a:p>
        </p:txBody>
      </p:sp>
      <p:sp>
        <p:nvSpPr>
          <p:cNvPr id="3" name="Rectangle: Rounded Corners 2">
            <a:hlinkClick r:id="rId2" action="ppaction://hlinksldjump"/>
            <a:extLst>
              <a:ext uri="{FF2B5EF4-FFF2-40B4-BE49-F238E27FC236}">
                <a16:creationId xmlns:a16="http://schemas.microsoft.com/office/drawing/2014/main" id="{E6DD9096-1074-472F-8D84-861843568A12}"/>
              </a:ext>
            </a:extLst>
          </p:cNvPr>
          <p:cNvSpPr/>
          <p:nvPr/>
        </p:nvSpPr>
        <p:spPr>
          <a:xfrm>
            <a:off x="7793503" y="5451232"/>
            <a:ext cx="3826412"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Try again</a:t>
            </a:r>
          </a:p>
        </p:txBody>
      </p:sp>
    </p:spTree>
    <p:extLst>
      <p:ext uri="{BB962C8B-B14F-4D97-AF65-F5344CB8AC3E}">
        <p14:creationId xmlns:p14="http://schemas.microsoft.com/office/powerpoint/2010/main" val="753811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72ECD23-7C89-4050-8B1C-67D245A58310}"/>
              </a:ext>
            </a:extLst>
          </p:cNvPr>
          <p:cNvSpPr/>
          <p:nvPr/>
        </p:nvSpPr>
        <p:spPr>
          <a:xfrm>
            <a:off x="1702190" y="253218"/>
            <a:ext cx="8314007"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rPr>
              <a:t>Congratulations, your answer is correct</a:t>
            </a:r>
            <a:endParaRPr lang="en-US" sz="3600" dirty="0">
              <a:solidFill>
                <a:srgbClr val="00B050"/>
              </a:solidFill>
            </a:endParaRPr>
          </a:p>
        </p:txBody>
      </p:sp>
      <p:sp>
        <p:nvSpPr>
          <p:cNvPr id="3" name="Rectangle: Rounded Corners 2">
            <a:hlinkClick r:id="rId2" action="ppaction://hlinksldjump"/>
            <a:extLst>
              <a:ext uri="{FF2B5EF4-FFF2-40B4-BE49-F238E27FC236}">
                <a16:creationId xmlns:a16="http://schemas.microsoft.com/office/drawing/2014/main" id="{7C3145AB-C677-4EA9-86D1-1B5A9064533A}"/>
              </a:ext>
            </a:extLst>
          </p:cNvPr>
          <p:cNvSpPr/>
          <p:nvPr/>
        </p:nvSpPr>
        <p:spPr>
          <a:xfrm>
            <a:off x="7793503" y="5451232"/>
            <a:ext cx="3826412"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Go to next page</a:t>
            </a:r>
          </a:p>
        </p:txBody>
      </p:sp>
    </p:spTree>
    <p:extLst>
      <p:ext uri="{BB962C8B-B14F-4D97-AF65-F5344CB8AC3E}">
        <p14:creationId xmlns:p14="http://schemas.microsoft.com/office/powerpoint/2010/main" val="394540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3FA2FB22-DB1A-4CFE-9725-2BDC1095161D}"/>
              </a:ext>
            </a:extLst>
          </p:cNvPr>
          <p:cNvGrpSpPr/>
          <p:nvPr/>
        </p:nvGrpSpPr>
        <p:grpSpPr>
          <a:xfrm>
            <a:off x="2076994" y="2996432"/>
            <a:ext cx="3643351" cy="780072"/>
            <a:chOff x="3085455" y="185208"/>
            <a:chExt cx="3643351" cy="780072"/>
          </a:xfrm>
        </p:grpSpPr>
        <p:sp>
          <p:nvSpPr>
            <p:cNvPr id="33" name="Rectangle: Rounded Corners 32">
              <a:extLst>
                <a:ext uri="{FF2B5EF4-FFF2-40B4-BE49-F238E27FC236}">
                  <a16:creationId xmlns:a16="http://schemas.microsoft.com/office/drawing/2014/main" id="{BCDB40DE-6098-4AAB-AFC7-2290205CB518}"/>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A62BCBFC-9FF9-485B-86A9-A66F5FB9A05C}"/>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04E331C1-0513-47FC-B6E6-50EE0370CC47}"/>
              </a:ext>
            </a:extLst>
          </p:cNvPr>
          <p:cNvGrpSpPr/>
          <p:nvPr/>
        </p:nvGrpSpPr>
        <p:grpSpPr>
          <a:xfrm>
            <a:off x="6563636" y="3036855"/>
            <a:ext cx="3643351" cy="780072"/>
            <a:chOff x="3085455" y="185208"/>
            <a:chExt cx="3643351" cy="780072"/>
          </a:xfrm>
        </p:grpSpPr>
        <p:sp>
          <p:nvSpPr>
            <p:cNvPr id="36" name="Rectangle: Rounded Corners 35">
              <a:extLst>
                <a:ext uri="{FF2B5EF4-FFF2-40B4-BE49-F238E27FC236}">
                  <a16:creationId xmlns:a16="http://schemas.microsoft.com/office/drawing/2014/main" id="{EAD77E3A-FFF0-4B9C-BEDA-4E098F7D5F91}"/>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C34CE373-901E-4C74-B350-B0A06EB91C52}"/>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56871CE-3271-4B5A-9D7D-CF74A11E3CDE}"/>
              </a:ext>
            </a:extLst>
          </p:cNvPr>
          <p:cNvGrpSpPr/>
          <p:nvPr/>
        </p:nvGrpSpPr>
        <p:grpSpPr>
          <a:xfrm>
            <a:off x="6329360" y="2014541"/>
            <a:ext cx="3643351" cy="780072"/>
            <a:chOff x="3085455" y="185208"/>
            <a:chExt cx="3643351" cy="780072"/>
          </a:xfrm>
        </p:grpSpPr>
        <p:sp>
          <p:nvSpPr>
            <p:cNvPr id="39" name="Rectangle: Rounded Corners 38">
              <a:extLst>
                <a:ext uri="{FF2B5EF4-FFF2-40B4-BE49-F238E27FC236}">
                  <a16:creationId xmlns:a16="http://schemas.microsoft.com/office/drawing/2014/main" id="{4003F856-EC23-49CB-8404-B0A2ECCC361E}"/>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DAA3A6A5-13B8-4F7F-B418-53D0C4595339}"/>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62D8168B-1AD4-4182-B73B-01BFE688FE50}"/>
              </a:ext>
            </a:extLst>
          </p:cNvPr>
          <p:cNvGrpSpPr/>
          <p:nvPr/>
        </p:nvGrpSpPr>
        <p:grpSpPr>
          <a:xfrm>
            <a:off x="1920598" y="1928107"/>
            <a:ext cx="3643351" cy="780072"/>
            <a:chOff x="3085455" y="185208"/>
            <a:chExt cx="3643351" cy="780072"/>
          </a:xfrm>
        </p:grpSpPr>
        <p:sp>
          <p:nvSpPr>
            <p:cNvPr id="42" name="Rectangle: Rounded Corners 41">
              <a:extLst>
                <a:ext uri="{FF2B5EF4-FFF2-40B4-BE49-F238E27FC236}">
                  <a16:creationId xmlns:a16="http://schemas.microsoft.com/office/drawing/2014/main" id="{5B81D1F0-FD17-42A1-93AF-78409569616C}"/>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F6A0AF43-6F74-4092-8096-EC7E1ED727A8}"/>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5DECD66B-F1B1-4BE1-8587-A389318920BF}"/>
              </a:ext>
            </a:extLst>
          </p:cNvPr>
          <p:cNvGrpSpPr/>
          <p:nvPr/>
        </p:nvGrpSpPr>
        <p:grpSpPr>
          <a:xfrm>
            <a:off x="1819270" y="968634"/>
            <a:ext cx="8553460" cy="812404"/>
            <a:chOff x="4521024" y="447385"/>
            <a:chExt cx="7351257" cy="812404"/>
          </a:xfrm>
        </p:grpSpPr>
        <p:sp>
          <p:nvSpPr>
            <p:cNvPr id="45" name="Rectangle: Rounded Corners 44">
              <a:extLst>
                <a:ext uri="{FF2B5EF4-FFF2-40B4-BE49-F238E27FC236}">
                  <a16:creationId xmlns:a16="http://schemas.microsoft.com/office/drawing/2014/main" id="{6D55E4DA-48C8-4EF9-A1EC-D9259B8EAD42}"/>
                </a:ext>
              </a:extLst>
            </p:cNvPr>
            <p:cNvSpPr/>
            <p:nvPr/>
          </p:nvSpPr>
          <p:spPr>
            <a:xfrm>
              <a:off x="4521024" y="457099"/>
              <a:ext cx="7232073" cy="776491"/>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8874C0E3-354A-44EE-A5D2-5E28C68BB74E}"/>
                </a:ext>
              </a:extLst>
            </p:cNvPr>
            <p:cNvSpPr/>
            <p:nvPr/>
          </p:nvSpPr>
          <p:spPr>
            <a:xfrm>
              <a:off x="4640208" y="447385"/>
              <a:ext cx="7232073" cy="81240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9414A760-599B-48EC-BA1B-8480C6C5C06B}"/>
              </a:ext>
            </a:extLst>
          </p:cNvPr>
          <p:cNvSpPr txBox="1"/>
          <p:nvPr/>
        </p:nvSpPr>
        <p:spPr>
          <a:xfrm>
            <a:off x="2746375" y="1250504"/>
            <a:ext cx="6200776" cy="461665"/>
          </a:xfrm>
          <a:prstGeom prst="rect">
            <a:avLst/>
          </a:prstGeom>
          <a:noFill/>
        </p:spPr>
        <p:txBody>
          <a:bodyPr wrap="square">
            <a:spAutoFit/>
          </a:bodyPr>
          <a:lstStyle/>
          <a:p>
            <a:pPr algn="just" fontAlgn="base"/>
            <a:r>
              <a:rPr lang="en-US" sz="2400" b="1" dirty="0">
                <a:latin typeface="Segoe Print" panose="02000600000000000000" pitchFamily="2" charset="0"/>
                <a:cs typeface="Times New Roman" panose="02020603050405020304" pitchFamily="18" charset="0"/>
              </a:rPr>
              <a:t>4. What does the term ‘cut off’ mean?</a:t>
            </a:r>
          </a:p>
        </p:txBody>
      </p:sp>
      <p:sp>
        <p:nvSpPr>
          <p:cNvPr id="48" name="TextBox 47">
            <a:hlinkClick r:id="rId2" action="ppaction://hlinksldjump"/>
            <a:extLst>
              <a:ext uri="{FF2B5EF4-FFF2-40B4-BE49-F238E27FC236}">
                <a16:creationId xmlns:a16="http://schemas.microsoft.com/office/drawing/2014/main" id="{B5528C01-8185-41E3-8400-BD28755A640A}"/>
              </a:ext>
            </a:extLst>
          </p:cNvPr>
          <p:cNvSpPr txBox="1"/>
          <p:nvPr/>
        </p:nvSpPr>
        <p:spPr>
          <a:xfrm>
            <a:off x="2285999" y="2123982"/>
            <a:ext cx="3228975" cy="461665"/>
          </a:xfrm>
          <a:prstGeom prst="rect">
            <a:avLst/>
          </a:prstGeom>
          <a:noFill/>
        </p:spPr>
        <p:txBody>
          <a:bodyPr wrap="square">
            <a:spAutoFit/>
          </a:bodyPr>
          <a:lstStyle/>
          <a:p>
            <a:r>
              <a:rPr lang="en-US" sz="2400" b="1" dirty="0">
                <a:latin typeface="Segoe Print" panose="02000600000000000000" pitchFamily="2" charset="0"/>
                <a:cs typeface="Times New Roman" panose="02020603050405020304" pitchFamily="18" charset="0"/>
              </a:rPr>
              <a:t>a. interrupt</a:t>
            </a:r>
            <a:endParaRPr lang="en-US" sz="2400" b="1" dirty="0">
              <a:latin typeface="Segoe Print" panose="02000600000000000000" pitchFamily="2" charset="0"/>
            </a:endParaRPr>
          </a:p>
        </p:txBody>
      </p:sp>
      <p:sp>
        <p:nvSpPr>
          <p:cNvPr id="49" name="TextBox 48">
            <a:hlinkClick r:id="rId2" action="ppaction://hlinksldjump"/>
            <a:extLst>
              <a:ext uri="{FF2B5EF4-FFF2-40B4-BE49-F238E27FC236}">
                <a16:creationId xmlns:a16="http://schemas.microsoft.com/office/drawing/2014/main" id="{2FA41670-E1B6-44C0-B421-9EF6C86B802C}"/>
              </a:ext>
            </a:extLst>
          </p:cNvPr>
          <p:cNvSpPr txBox="1"/>
          <p:nvPr/>
        </p:nvSpPr>
        <p:spPr>
          <a:xfrm>
            <a:off x="7023897" y="2242933"/>
            <a:ext cx="2646629" cy="461665"/>
          </a:xfrm>
          <a:prstGeom prst="rect">
            <a:avLst/>
          </a:prstGeom>
          <a:noFill/>
        </p:spPr>
        <p:txBody>
          <a:bodyPr wrap="square">
            <a:spAutoFit/>
          </a:bodyPr>
          <a:lstStyle/>
          <a:p>
            <a:r>
              <a:rPr lang="en-US" sz="2400" b="1" dirty="0">
                <a:latin typeface="Segoe Print" panose="02000600000000000000" pitchFamily="2" charset="0"/>
                <a:cs typeface="Times New Roman" panose="02020603050405020304" pitchFamily="18" charset="0"/>
              </a:rPr>
              <a:t>b. discontinue</a:t>
            </a:r>
            <a:endParaRPr lang="en-US" sz="2400" b="1" dirty="0">
              <a:latin typeface="Segoe Print" panose="02000600000000000000" pitchFamily="2" charset="0"/>
            </a:endParaRPr>
          </a:p>
        </p:txBody>
      </p:sp>
      <p:sp>
        <p:nvSpPr>
          <p:cNvPr id="50" name="TextBox 49">
            <a:hlinkClick r:id="rId2" action="ppaction://hlinksldjump"/>
            <a:extLst>
              <a:ext uri="{FF2B5EF4-FFF2-40B4-BE49-F238E27FC236}">
                <a16:creationId xmlns:a16="http://schemas.microsoft.com/office/drawing/2014/main" id="{00F1FE6D-AC29-4BD9-ADFC-07C316A9A6B3}"/>
              </a:ext>
            </a:extLst>
          </p:cNvPr>
          <p:cNvSpPr txBox="1"/>
          <p:nvPr/>
        </p:nvSpPr>
        <p:spPr>
          <a:xfrm>
            <a:off x="2472320" y="3164055"/>
            <a:ext cx="3248025" cy="461665"/>
          </a:xfrm>
          <a:prstGeom prst="rect">
            <a:avLst/>
          </a:prstGeom>
          <a:noFill/>
        </p:spPr>
        <p:txBody>
          <a:bodyPr wrap="square">
            <a:spAutoFit/>
          </a:bodyPr>
          <a:lstStyle/>
          <a:p>
            <a:r>
              <a:rPr lang="en-US" sz="2400" b="1" dirty="0">
                <a:latin typeface="Segoe Print" panose="02000600000000000000" pitchFamily="2" charset="0"/>
                <a:cs typeface="Times New Roman" panose="02020603050405020304" pitchFamily="18" charset="0"/>
              </a:rPr>
              <a:t>c . turn off </a:t>
            </a:r>
            <a:endParaRPr lang="en-US" sz="2400" b="1" dirty="0">
              <a:latin typeface="Segoe Print" panose="02000600000000000000" pitchFamily="2" charset="0"/>
            </a:endParaRPr>
          </a:p>
        </p:txBody>
      </p:sp>
      <p:sp>
        <p:nvSpPr>
          <p:cNvPr id="51" name="TextBox 50">
            <a:hlinkClick r:id="rId3" action="ppaction://hlinksldjump"/>
            <a:extLst>
              <a:ext uri="{FF2B5EF4-FFF2-40B4-BE49-F238E27FC236}">
                <a16:creationId xmlns:a16="http://schemas.microsoft.com/office/drawing/2014/main" id="{BC2F6036-F129-4FB3-942F-241292C7B54B}"/>
              </a:ext>
            </a:extLst>
          </p:cNvPr>
          <p:cNvSpPr txBox="1"/>
          <p:nvPr/>
        </p:nvSpPr>
        <p:spPr>
          <a:xfrm>
            <a:off x="7291016" y="3191468"/>
            <a:ext cx="2436130" cy="461665"/>
          </a:xfrm>
          <a:prstGeom prst="rect">
            <a:avLst/>
          </a:prstGeom>
          <a:noFill/>
        </p:spPr>
        <p:txBody>
          <a:bodyPr wrap="square">
            <a:spAutoFit/>
          </a:bodyPr>
          <a:lstStyle/>
          <a:p>
            <a:pPr algn="just" fontAlgn="base"/>
            <a:r>
              <a:rPr lang="en-US" sz="2400" b="1" dirty="0">
                <a:latin typeface="Segoe Print" panose="02000600000000000000" pitchFamily="2" charset="0"/>
                <a:cs typeface="Times New Roman" panose="02020603050405020304" pitchFamily="18" charset="0"/>
              </a:rPr>
              <a:t>d. separate</a:t>
            </a:r>
          </a:p>
        </p:txBody>
      </p:sp>
    </p:spTree>
    <p:extLst>
      <p:ext uri="{BB962C8B-B14F-4D97-AF65-F5344CB8AC3E}">
        <p14:creationId xmlns:p14="http://schemas.microsoft.com/office/powerpoint/2010/main" val="1063221708"/>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319CE8C-1540-4229-B7EF-4C40D5DA6C77}"/>
              </a:ext>
            </a:extLst>
          </p:cNvPr>
          <p:cNvSpPr/>
          <p:nvPr/>
        </p:nvSpPr>
        <p:spPr>
          <a:xfrm>
            <a:off x="1702190" y="253218"/>
            <a:ext cx="8314007"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Sorry, your answer is incorrect</a:t>
            </a:r>
          </a:p>
        </p:txBody>
      </p:sp>
      <p:sp>
        <p:nvSpPr>
          <p:cNvPr id="3" name="Rectangle: Rounded Corners 2">
            <a:hlinkClick r:id="rId2" action="ppaction://hlinksldjump"/>
            <a:extLst>
              <a:ext uri="{FF2B5EF4-FFF2-40B4-BE49-F238E27FC236}">
                <a16:creationId xmlns:a16="http://schemas.microsoft.com/office/drawing/2014/main" id="{2D1AC3BA-C7E3-41B7-830D-67E0D95B4EF4}"/>
              </a:ext>
            </a:extLst>
          </p:cNvPr>
          <p:cNvSpPr/>
          <p:nvPr/>
        </p:nvSpPr>
        <p:spPr>
          <a:xfrm>
            <a:off x="7793503" y="5451232"/>
            <a:ext cx="3826412"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Try again</a:t>
            </a:r>
          </a:p>
        </p:txBody>
      </p:sp>
    </p:spTree>
    <p:extLst>
      <p:ext uri="{BB962C8B-B14F-4D97-AF65-F5344CB8AC3E}">
        <p14:creationId xmlns:p14="http://schemas.microsoft.com/office/powerpoint/2010/main" val="1293415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959E162-7BCE-437F-B4E5-E74175D5A679}"/>
              </a:ext>
            </a:extLst>
          </p:cNvPr>
          <p:cNvSpPr/>
          <p:nvPr/>
        </p:nvSpPr>
        <p:spPr>
          <a:xfrm>
            <a:off x="1702190" y="253218"/>
            <a:ext cx="8314007"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rPr>
              <a:t>Congratulations, your answer is correct</a:t>
            </a:r>
            <a:endParaRPr lang="en-US" sz="3600" dirty="0">
              <a:solidFill>
                <a:srgbClr val="00B050"/>
              </a:solidFill>
            </a:endParaRPr>
          </a:p>
        </p:txBody>
      </p:sp>
      <p:sp>
        <p:nvSpPr>
          <p:cNvPr id="3" name="Rectangle: Rounded Corners 2">
            <a:hlinkClick r:id="rId2" action="ppaction://hlinksldjump"/>
            <a:extLst>
              <a:ext uri="{FF2B5EF4-FFF2-40B4-BE49-F238E27FC236}">
                <a16:creationId xmlns:a16="http://schemas.microsoft.com/office/drawing/2014/main" id="{949FD393-2652-49A3-B532-EA7F92C9FC4E}"/>
              </a:ext>
            </a:extLst>
          </p:cNvPr>
          <p:cNvSpPr/>
          <p:nvPr/>
        </p:nvSpPr>
        <p:spPr>
          <a:xfrm>
            <a:off x="7793503" y="5451232"/>
            <a:ext cx="3826412"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Go to next page</a:t>
            </a:r>
          </a:p>
        </p:txBody>
      </p:sp>
    </p:spTree>
    <p:extLst>
      <p:ext uri="{BB962C8B-B14F-4D97-AF65-F5344CB8AC3E}">
        <p14:creationId xmlns:p14="http://schemas.microsoft.com/office/powerpoint/2010/main" val="2678871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B76F060-0C30-4FF9-930F-CA579CEFD23E}"/>
              </a:ext>
            </a:extLst>
          </p:cNvPr>
          <p:cNvGrpSpPr/>
          <p:nvPr/>
        </p:nvGrpSpPr>
        <p:grpSpPr>
          <a:xfrm>
            <a:off x="2076994" y="3133698"/>
            <a:ext cx="3643351" cy="780072"/>
            <a:chOff x="3085455" y="185208"/>
            <a:chExt cx="3643351" cy="780072"/>
          </a:xfrm>
        </p:grpSpPr>
        <p:sp>
          <p:nvSpPr>
            <p:cNvPr id="13" name="Rectangle: Rounded Corners 12">
              <a:extLst>
                <a:ext uri="{FF2B5EF4-FFF2-40B4-BE49-F238E27FC236}">
                  <a16:creationId xmlns:a16="http://schemas.microsoft.com/office/drawing/2014/main" id="{CB55BD16-E2A2-4574-A344-0DCE0EEE8E68}"/>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47A5163-33DB-4503-83E4-83D4272AC29F}"/>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3173B48-2F3F-49EE-A2D7-FA8FAF577F49}"/>
              </a:ext>
            </a:extLst>
          </p:cNvPr>
          <p:cNvGrpSpPr/>
          <p:nvPr/>
        </p:nvGrpSpPr>
        <p:grpSpPr>
          <a:xfrm>
            <a:off x="6471655" y="3174822"/>
            <a:ext cx="3643351" cy="780072"/>
            <a:chOff x="3085455" y="185208"/>
            <a:chExt cx="3643351" cy="780072"/>
          </a:xfrm>
        </p:grpSpPr>
        <p:sp>
          <p:nvSpPr>
            <p:cNvPr id="21" name="Rectangle: Rounded Corners 20">
              <a:extLst>
                <a:ext uri="{FF2B5EF4-FFF2-40B4-BE49-F238E27FC236}">
                  <a16:creationId xmlns:a16="http://schemas.microsoft.com/office/drawing/2014/main" id="{0A1162E5-173D-4AD4-8755-9F6DB524CB6B}"/>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5DC39D1-4056-4B77-B63C-C62EE83324E3}"/>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98BAB6B-DBB0-4759-B6D3-668E6F036A6C}"/>
              </a:ext>
            </a:extLst>
          </p:cNvPr>
          <p:cNvGrpSpPr/>
          <p:nvPr/>
        </p:nvGrpSpPr>
        <p:grpSpPr>
          <a:xfrm>
            <a:off x="6329360" y="2151807"/>
            <a:ext cx="3643351" cy="780072"/>
            <a:chOff x="3085455" y="185208"/>
            <a:chExt cx="3643351" cy="780072"/>
          </a:xfrm>
        </p:grpSpPr>
        <p:sp>
          <p:nvSpPr>
            <p:cNvPr id="24" name="Rectangle: Rounded Corners 23">
              <a:extLst>
                <a:ext uri="{FF2B5EF4-FFF2-40B4-BE49-F238E27FC236}">
                  <a16:creationId xmlns:a16="http://schemas.microsoft.com/office/drawing/2014/main" id="{F0A43344-4ECA-4163-A31B-A53457796255}"/>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751AB5D2-86E5-4CC7-BAEF-BCA738C18D59}"/>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BD546AE1-A60F-4135-9ACC-E726B17F28B5}"/>
              </a:ext>
            </a:extLst>
          </p:cNvPr>
          <p:cNvGrpSpPr/>
          <p:nvPr/>
        </p:nvGrpSpPr>
        <p:grpSpPr>
          <a:xfrm>
            <a:off x="1920598" y="2065373"/>
            <a:ext cx="3643351" cy="780072"/>
            <a:chOff x="3085455" y="185208"/>
            <a:chExt cx="3643351" cy="780072"/>
          </a:xfrm>
        </p:grpSpPr>
        <p:sp>
          <p:nvSpPr>
            <p:cNvPr id="27" name="Rectangle: Rounded Corners 26">
              <a:extLst>
                <a:ext uri="{FF2B5EF4-FFF2-40B4-BE49-F238E27FC236}">
                  <a16:creationId xmlns:a16="http://schemas.microsoft.com/office/drawing/2014/main" id="{A249DF0F-621A-43BF-AF23-95E2B7BA7D2C}"/>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B5E090FD-1DC3-4B0A-B76E-002D16567BE6}"/>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BA7CFD3-D437-42B8-BA7A-1A919B4A28C3}"/>
              </a:ext>
            </a:extLst>
          </p:cNvPr>
          <p:cNvGrpSpPr/>
          <p:nvPr/>
        </p:nvGrpSpPr>
        <p:grpSpPr>
          <a:xfrm>
            <a:off x="1819270" y="1105900"/>
            <a:ext cx="8553460" cy="812404"/>
            <a:chOff x="4521024" y="447385"/>
            <a:chExt cx="7351257" cy="812404"/>
          </a:xfrm>
        </p:grpSpPr>
        <p:sp>
          <p:nvSpPr>
            <p:cNvPr id="30" name="Rectangle: Rounded Corners 29">
              <a:extLst>
                <a:ext uri="{FF2B5EF4-FFF2-40B4-BE49-F238E27FC236}">
                  <a16:creationId xmlns:a16="http://schemas.microsoft.com/office/drawing/2014/main" id="{E511EE98-14AD-4ABC-9B7E-2F95AB1B5191}"/>
                </a:ext>
              </a:extLst>
            </p:cNvPr>
            <p:cNvSpPr/>
            <p:nvPr/>
          </p:nvSpPr>
          <p:spPr>
            <a:xfrm>
              <a:off x="4521024" y="457099"/>
              <a:ext cx="7232073" cy="776491"/>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C634C462-E7E0-4B1D-863E-F60EA6A7A67F}"/>
                </a:ext>
              </a:extLst>
            </p:cNvPr>
            <p:cNvSpPr/>
            <p:nvPr/>
          </p:nvSpPr>
          <p:spPr>
            <a:xfrm>
              <a:off x="4640208" y="447385"/>
              <a:ext cx="7232073" cy="81240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FD69A93A-A351-4153-ACB8-22F2BA392D45}"/>
              </a:ext>
            </a:extLst>
          </p:cNvPr>
          <p:cNvSpPr txBox="1"/>
          <p:nvPr/>
        </p:nvSpPr>
        <p:spPr>
          <a:xfrm>
            <a:off x="2366696" y="1258083"/>
            <a:ext cx="8352104" cy="523220"/>
          </a:xfrm>
          <a:prstGeom prst="rect">
            <a:avLst/>
          </a:prstGeom>
          <a:noFill/>
        </p:spPr>
        <p:txBody>
          <a:bodyPr wrap="square">
            <a:spAutoFit/>
          </a:bodyPr>
          <a:lstStyle/>
          <a:p>
            <a:pPr algn="just" fontAlgn="base"/>
            <a:r>
              <a:rPr lang="en-US" sz="2800" b="1" dirty="0">
                <a:latin typeface="Segoe Print" panose="02000600000000000000" pitchFamily="2" charset="0"/>
                <a:cs typeface="Times New Roman" panose="02020603050405020304" pitchFamily="18" charset="0"/>
              </a:rPr>
              <a:t>5. The synonym of the word is ‘Jewel’?</a:t>
            </a:r>
          </a:p>
        </p:txBody>
      </p:sp>
      <p:sp>
        <p:nvSpPr>
          <p:cNvPr id="58" name="TextBox 57">
            <a:hlinkClick r:id="rId3" action="ppaction://hlinksldjump"/>
            <a:extLst>
              <a:ext uri="{FF2B5EF4-FFF2-40B4-BE49-F238E27FC236}">
                <a16:creationId xmlns:a16="http://schemas.microsoft.com/office/drawing/2014/main" id="{863FEF2E-3A16-4807-B83E-3AE0C9E8A91F}"/>
              </a:ext>
            </a:extLst>
          </p:cNvPr>
          <p:cNvSpPr txBox="1"/>
          <p:nvPr/>
        </p:nvSpPr>
        <p:spPr>
          <a:xfrm>
            <a:off x="2426781" y="2172327"/>
            <a:ext cx="2095500" cy="523220"/>
          </a:xfrm>
          <a:prstGeom prst="rect">
            <a:avLst/>
          </a:prstGeom>
          <a:noFill/>
        </p:spPr>
        <p:txBody>
          <a:bodyPr wrap="square">
            <a:spAutoFit/>
          </a:bodyPr>
          <a:lstStyle/>
          <a:p>
            <a:pPr algn="just" fontAlgn="base"/>
            <a:r>
              <a:rPr lang="en-US" sz="2800" b="1" dirty="0">
                <a:latin typeface="Segoe Print" panose="02000600000000000000" pitchFamily="2" charset="0"/>
                <a:cs typeface="Times New Roman" panose="02020603050405020304" pitchFamily="18" charset="0"/>
              </a:rPr>
              <a:t>a. Stone</a:t>
            </a:r>
          </a:p>
        </p:txBody>
      </p:sp>
      <p:sp>
        <p:nvSpPr>
          <p:cNvPr id="59" name="TextBox 58">
            <a:hlinkClick r:id="rId3" action="ppaction://hlinksldjump"/>
            <a:extLst>
              <a:ext uri="{FF2B5EF4-FFF2-40B4-BE49-F238E27FC236}">
                <a16:creationId xmlns:a16="http://schemas.microsoft.com/office/drawing/2014/main" id="{58655A02-822A-4001-B28D-7851BE0E9361}"/>
              </a:ext>
            </a:extLst>
          </p:cNvPr>
          <p:cNvSpPr txBox="1"/>
          <p:nvPr/>
        </p:nvSpPr>
        <p:spPr>
          <a:xfrm>
            <a:off x="6927892" y="2299846"/>
            <a:ext cx="2539452" cy="523220"/>
          </a:xfrm>
          <a:prstGeom prst="rect">
            <a:avLst/>
          </a:prstGeom>
          <a:noFill/>
        </p:spPr>
        <p:txBody>
          <a:bodyPr wrap="square">
            <a:spAutoFit/>
          </a:bodyPr>
          <a:lstStyle/>
          <a:p>
            <a:pPr algn="just" fontAlgn="base"/>
            <a:r>
              <a:rPr lang="en-US" sz="2800" b="1" dirty="0">
                <a:latin typeface="Segoe Print" panose="02000600000000000000" pitchFamily="2" charset="0"/>
                <a:cs typeface="Times New Roman" panose="02020603050405020304" pitchFamily="18" charset="0"/>
              </a:rPr>
              <a:t>b. </a:t>
            </a:r>
            <a:r>
              <a:rPr lang="en-US" sz="2800" b="1" dirty="0">
                <a:latin typeface="Segoe Print" panose="02000600000000000000" pitchFamily="2" charset="0"/>
                <a:cs typeface="Times New Roman" panose="02020603050405020304" pitchFamily="18" charset="0"/>
                <a:hlinkClick r:id="rId3" action="ppaction://hlinksldjump"/>
              </a:rPr>
              <a:t>ornament</a:t>
            </a:r>
            <a:endParaRPr lang="en-US" sz="2800" b="1" dirty="0">
              <a:latin typeface="Segoe Print" panose="02000600000000000000" pitchFamily="2" charset="0"/>
              <a:cs typeface="Times New Roman" panose="02020603050405020304" pitchFamily="18" charset="0"/>
            </a:endParaRPr>
          </a:p>
        </p:txBody>
      </p:sp>
      <p:sp>
        <p:nvSpPr>
          <p:cNvPr id="60" name="TextBox 59">
            <a:hlinkClick r:id="rId3" action="ppaction://hlinksldjump"/>
            <a:extLst>
              <a:ext uri="{FF2B5EF4-FFF2-40B4-BE49-F238E27FC236}">
                <a16:creationId xmlns:a16="http://schemas.microsoft.com/office/drawing/2014/main" id="{6BB514D1-CD57-4C06-B74F-3B9822581093}"/>
              </a:ext>
            </a:extLst>
          </p:cNvPr>
          <p:cNvSpPr txBox="1"/>
          <p:nvPr/>
        </p:nvSpPr>
        <p:spPr>
          <a:xfrm>
            <a:off x="2501935" y="3193842"/>
            <a:ext cx="2114552" cy="523220"/>
          </a:xfrm>
          <a:prstGeom prst="rect">
            <a:avLst/>
          </a:prstGeom>
          <a:noFill/>
        </p:spPr>
        <p:txBody>
          <a:bodyPr wrap="square">
            <a:spAutoFit/>
          </a:bodyPr>
          <a:lstStyle/>
          <a:p>
            <a:pPr fontAlgn="base"/>
            <a:r>
              <a:rPr lang="en-US" sz="2800" b="1" dirty="0">
                <a:latin typeface="Segoe Print" panose="02000600000000000000" pitchFamily="2" charset="0"/>
                <a:cs typeface="Times New Roman" panose="02020603050405020304" pitchFamily="18" charset="0"/>
              </a:rPr>
              <a:t>c. </a:t>
            </a:r>
            <a:r>
              <a:rPr lang="en-US" sz="2800" b="1" dirty="0">
                <a:latin typeface="Segoe Print" panose="02000600000000000000" pitchFamily="2" charset="0"/>
                <a:cs typeface="Times New Roman" panose="02020603050405020304" pitchFamily="18" charset="0"/>
                <a:hlinkClick r:id="rId3" action="ppaction://hlinksldjump"/>
              </a:rPr>
              <a:t>germ</a:t>
            </a:r>
            <a:endParaRPr lang="en-US" sz="2800" b="1" dirty="0">
              <a:latin typeface="Segoe Print" panose="02000600000000000000" pitchFamily="2" charset="0"/>
              <a:cs typeface="Times New Roman" panose="02020603050405020304" pitchFamily="18" charset="0"/>
            </a:endParaRPr>
          </a:p>
        </p:txBody>
      </p:sp>
      <p:sp>
        <p:nvSpPr>
          <p:cNvPr id="61" name="TextBox 60">
            <a:hlinkClick r:id="rId4" action="ppaction://hlinksldjump"/>
            <a:extLst>
              <a:ext uri="{FF2B5EF4-FFF2-40B4-BE49-F238E27FC236}">
                <a16:creationId xmlns:a16="http://schemas.microsoft.com/office/drawing/2014/main" id="{C7BAD0E1-ADE9-44F2-8657-053B1A35392A}"/>
              </a:ext>
            </a:extLst>
          </p:cNvPr>
          <p:cNvSpPr txBox="1"/>
          <p:nvPr/>
        </p:nvSpPr>
        <p:spPr>
          <a:xfrm>
            <a:off x="6987768" y="3326877"/>
            <a:ext cx="2073271" cy="523220"/>
          </a:xfrm>
          <a:prstGeom prst="rect">
            <a:avLst/>
          </a:prstGeom>
          <a:noFill/>
        </p:spPr>
        <p:txBody>
          <a:bodyPr wrap="square">
            <a:spAutoFit/>
          </a:bodyPr>
          <a:lstStyle/>
          <a:p>
            <a:pPr algn="just" fontAlgn="base"/>
            <a:r>
              <a:rPr lang="en-US" sz="2800" b="1" dirty="0">
                <a:latin typeface="Segoe Print" panose="02000600000000000000" pitchFamily="2" charset="0"/>
                <a:cs typeface="Times New Roman" panose="02020603050405020304" pitchFamily="18" charset="0"/>
              </a:rPr>
              <a:t>d. </a:t>
            </a:r>
            <a:r>
              <a:rPr lang="en-US" sz="2800" b="1" dirty="0">
                <a:latin typeface="Segoe Print" panose="02000600000000000000" pitchFamily="2" charset="0"/>
                <a:cs typeface="Times New Roman" panose="02020603050405020304" pitchFamily="18" charset="0"/>
                <a:hlinkClick r:id="rId4" action="ppaction://hlinksldjump"/>
              </a:rPr>
              <a:t>charm</a:t>
            </a:r>
            <a:endParaRPr lang="en-US" sz="2800" b="1" dirty="0">
              <a:latin typeface="Segoe Print" panose="02000600000000000000" pitchFamily="2" charset="0"/>
              <a:cs typeface="Times New Roman" panose="02020603050405020304" pitchFamily="18" charset="0"/>
            </a:endParaRPr>
          </a:p>
        </p:txBody>
      </p:sp>
    </p:spTree>
    <p:extLst>
      <p:ext uri="{BB962C8B-B14F-4D97-AF65-F5344CB8AC3E}">
        <p14:creationId xmlns:p14="http://schemas.microsoft.com/office/powerpoint/2010/main" val="297257674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632937-CE98-43DE-BA9E-12BEC7186914}"/>
              </a:ext>
            </a:extLst>
          </p:cNvPr>
          <p:cNvSpPr/>
          <p:nvPr/>
        </p:nvSpPr>
        <p:spPr>
          <a:xfrm>
            <a:off x="1702190" y="253218"/>
            <a:ext cx="8314007"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Sorry, your answer is incorrect</a:t>
            </a:r>
          </a:p>
        </p:txBody>
      </p:sp>
      <p:sp>
        <p:nvSpPr>
          <p:cNvPr id="3" name="Rectangle: Rounded Corners 2">
            <a:hlinkClick r:id="rId2" action="ppaction://hlinksldjump"/>
            <a:extLst>
              <a:ext uri="{FF2B5EF4-FFF2-40B4-BE49-F238E27FC236}">
                <a16:creationId xmlns:a16="http://schemas.microsoft.com/office/drawing/2014/main" id="{6668CF9B-A3C2-43E1-A745-813531EA95F6}"/>
              </a:ext>
            </a:extLst>
          </p:cNvPr>
          <p:cNvSpPr/>
          <p:nvPr/>
        </p:nvSpPr>
        <p:spPr>
          <a:xfrm>
            <a:off x="7793503" y="5451232"/>
            <a:ext cx="3826412"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hlinkClick r:id="rId2" action="ppaction://hlinksldjump"/>
              </a:rPr>
              <a:t>Try</a:t>
            </a:r>
            <a:r>
              <a:rPr lang="en-US" sz="3600" dirty="0">
                <a:solidFill>
                  <a:srgbClr val="00B050"/>
                </a:solidFill>
              </a:rPr>
              <a:t> again</a:t>
            </a:r>
          </a:p>
        </p:txBody>
      </p:sp>
    </p:spTree>
    <p:extLst>
      <p:ext uri="{BB962C8B-B14F-4D97-AF65-F5344CB8AC3E}">
        <p14:creationId xmlns:p14="http://schemas.microsoft.com/office/powerpoint/2010/main" val="1905004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D6838A-571B-4309-AF16-CB330578E3FA}"/>
              </a:ext>
            </a:extLst>
          </p:cNvPr>
          <p:cNvSpPr/>
          <p:nvPr/>
        </p:nvSpPr>
        <p:spPr>
          <a:xfrm>
            <a:off x="1702190" y="253218"/>
            <a:ext cx="8314007"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rPr>
              <a:t>Congratulations, your answer is correct</a:t>
            </a:r>
            <a:endParaRPr lang="en-US" sz="3600" dirty="0">
              <a:solidFill>
                <a:srgbClr val="00B050"/>
              </a:solidFill>
            </a:endParaRPr>
          </a:p>
        </p:txBody>
      </p:sp>
      <p:sp>
        <p:nvSpPr>
          <p:cNvPr id="3" name="Rectangle: Rounded Corners 2">
            <a:extLst>
              <a:ext uri="{FF2B5EF4-FFF2-40B4-BE49-F238E27FC236}">
                <a16:creationId xmlns:a16="http://schemas.microsoft.com/office/drawing/2014/main" id="{B502BC1B-F7CB-4A28-89CD-6E6E7679F322}"/>
              </a:ext>
            </a:extLst>
          </p:cNvPr>
          <p:cNvSpPr/>
          <p:nvPr/>
        </p:nvSpPr>
        <p:spPr>
          <a:xfrm>
            <a:off x="7793503" y="5451232"/>
            <a:ext cx="3826412"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Go </a:t>
            </a:r>
            <a:r>
              <a:rPr lang="en-US" sz="3600" dirty="0">
                <a:solidFill>
                  <a:srgbClr val="00B050"/>
                </a:solidFill>
                <a:hlinkClick r:id="rId2" action="ppaction://hlinksldjump"/>
              </a:rPr>
              <a:t>to</a:t>
            </a:r>
            <a:r>
              <a:rPr lang="en-US" sz="3600" dirty="0">
                <a:solidFill>
                  <a:srgbClr val="00B050"/>
                </a:solidFill>
              </a:rPr>
              <a:t> next page</a:t>
            </a:r>
          </a:p>
        </p:txBody>
      </p:sp>
    </p:spTree>
    <p:extLst>
      <p:ext uri="{BB962C8B-B14F-4D97-AF65-F5344CB8AC3E}">
        <p14:creationId xmlns:p14="http://schemas.microsoft.com/office/powerpoint/2010/main" val="2004958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037CD955-360F-4460-92AD-AF174EB53113}"/>
              </a:ext>
            </a:extLst>
          </p:cNvPr>
          <p:cNvGrpSpPr/>
          <p:nvPr/>
        </p:nvGrpSpPr>
        <p:grpSpPr>
          <a:xfrm>
            <a:off x="1621992" y="3573207"/>
            <a:ext cx="3643351" cy="780072"/>
            <a:chOff x="3085455" y="185208"/>
            <a:chExt cx="3643351" cy="780072"/>
          </a:xfrm>
        </p:grpSpPr>
        <p:sp>
          <p:nvSpPr>
            <p:cNvPr id="33" name="Rectangle: Rounded Corners 32">
              <a:extLst>
                <a:ext uri="{FF2B5EF4-FFF2-40B4-BE49-F238E27FC236}">
                  <a16:creationId xmlns:a16="http://schemas.microsoft.com/office/drawing/2014/main" id="{91DFC9BB-DC1E-43D4-A478-E8594B6515E0}"/>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DBCCF64-73E6-4D4B-ACA2-1847D25E146F}"/>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1C1A57F-B012-4755-943E-6A0996984A8D}"/>
              </a:ext>
            </a:extLst>
          </p:cNvPr>
          <p:cNvGrpSpPr/>
          <p:nvPr/>
        </p:nvGrpSpPr>
        <p:grpSpPr>
          <a:xfrm>
            <a:off x="6108634" y="3613630"/>
            <a:ext cx="3643351" cy="780072"/>
            <a:chOff x="3085455" y="185208"/>
            <a:chExt cx="3643351" cy="780072"/>
          </a:xfrm>
        </p:grpSpPr>
        <p:sp>
          <p:nvSpPr>
            <p:cNvPr id="36" name="Rectangle: Rounded Corners 35">
              <a:extLst>
                <a:ext uri="{FF2B5EF4-FFF2-40B4-BE49-F238E27FC236}">
                  <a16:creationId xmlns:a16="http://schemas.microsoft.com/office/drawing/2014/main" id="{CBFD8271-EE79-4C97-96EC-7FFF2AEB1EFA}"/>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623A212F-73B8-4C5C-875B-050943031A37}"/>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44EF2E77-A637-44F9-8B31-93135F209496}"/>
              </a:ext>
            </a:extLst>
          </p:cNvPr>
          <p:cNvGrpSpPr/>
          <p:nvPr/>
        </p:nvGrpSpPr>
        <p:grpSpPr>
          <a:xfrm>
            <a:off x="5874358" y="2591316"/>
            <a:ext cx="3643351" cy="780072"/>
            <a:chOff x="3085455" y="185208"/>
            <a:chExt cx="3643351" cy="780072"/>
          </a:xfrm>
        </p:grpSpPr>
        <p:sp>
          <p:nvSpPr>
            <p:cNvPr id="39" name="Rectangle: Rounded Corners 38">
              <a:extLst>
                <a:ext uri="{FF2B5EF4-FFF2-40B4-BE49-F238E27FC236}">
                  <a16:creationId xmlns:a16="http://schemas.microsoft.com/office/drawing/2014/main" id="{08AAF7B4-1724-4FD8-8F20-63C99E7F6362}"/>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E03A1599-DE56-4D03-8B4F-912D082087E3}"/>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1C4FE814-342D-4CB1-B563-DD2037401196}"/>
              </a:ext>
            </a:extLst>
          </p:cNvPr>
          <p:cNvGrpSpPr/>
          <p:nvPr/>
        </p:nvGrpSpPr>
        <p:grpSpPr>
          <a:xfrm>
            <a:off x="1465596" y="2504882"/>
            <a:ext cx="3643351" cy="780072"/>
            <a:chOff x="3085455" y="185208"/>
            <a:chExt cx="3643351" cy="780072"/>
          </a:xfrm>
        </p:grpSpPr>
        <p:sp>
          <p:nvSpPr>
            <p:cNvPr id="42" name="Rectangle: Rounded Corners 41">
              <a:extLst>
                <a:ext uri="{FF2B5EF4-FFF2-40B4-BE49-F238E27FC236}">
                  <a16:creationId xmlns:a16="http://schemas.microsoft.com/office/drawing/2014/main" id="{1D74D85B-72B7-47F0-B7BC-B8BC6F8F9AA1}"/>
                </a:ext>
              </a:extLst>
            </p:cNvPr>
            <p:cNvSpPr/>
            <p:nvPr/>
          </p:nvSpPr>
          <p:spPr>
            <a:xfrm>
              <a:off x="3085455" y="188789"/>
              <a:ext cx="3550186" cy="77649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B1DD54A0-7B49-4D17-9459-83FA0ADDDCDB}"/>
                </a:ext>
              </a:extLst>
            </p:cNvPr>
            <p:cNvSpPr/>
            <p:nvPr/>
          </p:nvSpPr>
          <p:spPr>
            <a:xfrm>
              <a:off x="3178620" y="185208"/>
              <a:ext cx="3550186" cy="77649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0A751998-154E-42CD-9D89-7CDAE58BB52E}"/>
              </a:ext>
            </a:extLst>
          </p:cNvPr>
          <p:cNvGrpSpPr/>
          <p:nvPr/>
        </p:nvGrpSpPr>
        <p:grpSpPr>
          <a:xfrm>
            <a:off x="1364268" y="1545409"/>
            <a:ext cx="9998624" cy="812404"/>
            <a:chOff x="4521024" y="447385"/>
            <a:chExt cx="7351257" cy="812404"/>
          </a:xfrm>
        </p:grpSpPr>
        <p:sp>
          <p:nvSpPr>
            <p:cNvPr id="45" name="Rectangle: Rounded Corners 44">
              <a:extLst>
                <a:ext uri="{FF2B5EF4-FFF2-40B4-BE49-F238E27FC236}">
                  <a16:creationId xmlns:a16="http://schemas.microsoft.com/office/drawing/2014/main" id="{777EFC34-CF52-46AA-AF04-E9234421BA9E}"/>
                </a:ext>
              </a:extLst>
            </p:cNvPr>
            <p:cNvSpPr/>
            <p:nvPr/>
          </p:nvSpPr>
          <p:spPr>
            <a:xfrm>
              <a:off x="4521024" y="457099"/>
              <a:ext cx="7232073" cy="776491"/>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B32646F-D381-411C-8FA6-2C1FBBF9515F}"/>
                </a:ext>
              </a:extLst>
            </p:cNvPr>
            <p:cNvSpPr/>
            <p:nvPr/>
          </p:nvSpPr>
          <p:spPr>
            <a:xfrm>
              <a:off x="4640208" y="447385"/>
              <a:ext cx="7232073" cy="81240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EB351B0C-873B-4DAB-9222-BBD50285BD9F}"/>
              </a:ext>
            </a:extLst>
          </p:cNvPr>
          <p:cNvSpPr txBox="1"/>
          <p:nvPr/>
        </p:nvSpPr>
        <p:spPr>
          <a:xfrm>
            <a:off x="1621992" y="1713871"/>
            <a:ext cx="9740900" cy="523220"/>
          </a:xfrm>
          <a:prstGeom prst="rect">
            <a:avLst/>
          </a:prstGeom>
          <a:noFill/>
        </p:spPr>
        <p:txBody>
          <a:bodyPr wrap="square">
            <a:spAutoFit/>
          </a:bodyPr>
          <a:lstStyle/>
          <a:p>
            <a:pPr algn="just" fontAlgn="base"/>
            <a:r>
              <a:rPr lang="en-US" sz="2800" b="1" dirty="0">
                <a:latin typeface="Segoe Print" panose="02000600000000000000" pitchFamily="2" charset="0"/>
                <a:cs typeface="Times New Roman" panose="02020603050405020304" pitchFamily="18" charset="0"/>
              </a:rPr>
              <a:t>6. Which is the following is not adjacent to Bhutan?</a:t>
            </a:r>
          </a:p>
        </p:txBody>
      </p:sp>
      <p:sp>
        <p:nvSpPr>
          <p:cNvPr id="53" name="TextBox 52">
            <a:extLst>
              <a:ext uri="{FF2B5EF4-FFF2-40B4-BE49-F238E27FC236}">
                <a16:creationId xmlns:a16="http://schemas.microsoft.com/office/drawing/2014/main" id="{6AF68271-E559-4172-980E-D80A1D703862}"/>
              </a:ext>
            </a:extLst>
          </p:cNvPr>
          <p:cNvSpPr txBox="1"/>
          <p:nvPr/>
        </p:nvSpPr>
        <p:spPr>
          <a:xfrm>
            <a:off x="1970689" y="2693694"/>
            <a:ext cx="2540000" cy="523220"/>
          </a:xfrm>
          <a:prstGeom prst="rect">
            <a:avLst/>
          </a:prstGeom>
          <a:noFill/>
        </p:spPr>
        <p:txBody>
          <a:bodyPr wrap="square">
            <a:spAutoFit/>
          </a:bodyPr>
          <a:lstStyle/>
          <a:p>
            <a:pPr algn="just" fontAlgn="base"/>
            <a:r>
              <a:rPr lang="en-US" sz="2800" b="1" dirty="0">
                <a:latin typeface="Segoe Print" panose="02000600000000000000" pitchFamily="2" charset="0"/>
                <a:cs typeface="Times New Roman" panose="02020603050405020304" pitchFamily="18" charset="0"/>
              </a:rPr>
              <a:t>a. </a:t>
            </a:r>
            <a:r>
              <a:rPr lang="en-US" sz="2800" b="1" dirty="0">
                <a:latin typeface="Segoe Print" panose="02000600000000000000" pitchFamily="2" charset="0"/>
                <a:cs typeface="Times New Roman" panose="02020603050405020304" pitchFamily="18" charset="0"/>
                <a:hlinkClick r:id="rId3" action="ppaction://hlinksldjump"/>
              </a:rPr>
              <a:t>Himalaya</a:t>
            </a:r>
            <a:endParaRPr lang="en-US" sz="2800" b="1" dirty="0">
              <a:latin typeface="Segoe Print" panose="02000600000000000000" pitchFamily="2" charset="0"/>
              <a:cs typeface="Times New Roman" panose="02020603050405020304" pitchFamily="18" charset="0"/>
            </a:endParaRPr>
          </a:p>
        </p:txBody>
      </p:sp>
      <p:sp>
        <p:nvSpPr>
          <p:cNvPr id="54" name="TextBox 53">
            <a:extLst>
              <a:ext uri="{FF2B5EF4-FFF2-40B4-BE49-F238E27FC236}">
                <a16:creationId xmlns:a16="http://schemas.microsoft.com/office/drawing/2014/main" id="{BEE8A928-1679-4047-A355-E9E165766326}"/>
              </a:ext>
            </a:extLst>
          </p:cNvPr>
          <p:cNvSpPr txBox="1"/>
          <p:nvPr/>
        </p:nvSpPr>
        <p:spPr>
          <a:xfrm>
            <a:off x="6656260" y="2675504"/>
            <a:ext cx="1929852" cy="523220"/>
          </a:xfrm>
          <a:prstGeom prst="rect">
            <a:avLst/>
          </a:prstGeom>
          <a:noFill/>
        </p:spPr>
        <p:txBody>
          <a:bodyPr wrap="square">
            <a:spAutoFit/>
          </a:bodyPr>
          <a:lstStyle/>
          <a:p>
            <a:pPr algn="just" fontAlgn="base"/>
            <a:r>
              <a:rPr lang="en-US" sz="2800" b="1" dirty="0">
                <a:latin typeface="Segoe Print" panose="02000600000000000000" pitchFamily="2" charset="0"/>
                <a:cs typeface="Times New Roman" panose="02020603050405020304" pitchFamily="18" charset="0"/>
              </a:rPr>
              <a:t>b. </a:t>
            </a:r>
            <a:r>
              <a:rPr lang="en-US" sz="2800" b="1" dirty="0">
                <a:latin typeface="Segoe Print" panose="02000600000000000000" pitchFamily="2" charset="0"/>
                <a:cs typeface="Times New Roman" panose="02020603050405020304" pitchFamily="18" charset="0"/>
                <a:hlinkClick r:id="rId3" action="ppaction://hlinksldjump"/>
              </a:rPr>
              <a:t>Tibet</a:t>
            </a:r>
            <a:endParaRPr lang="en-US" sz="2800" b="1" dirty="0">
              <a:latin typeface="Segoe Print" panose="02000600000000000000" pitchFamily="2" charset="0"/>
              <a:cs typeface="Times New Roman" panose="02020603050405020304" pitchFamily="18" charset="0"/>
            </a:endParaRPr>
          </a:p>
        </p:txBody>
      </p:sp>
      <p:sp>
        <p:nvSpPr>
          <p:cNvPr id="55" name="TextBox 54">
            <a:extLst>
              <a:ext uri="{FF2B5EF4-FFF2-40B4-BE49-F238E27FC236}">
                <a16:creationId xmlns:a16="http://schemas.microsoft.com/office/drawing/2014/main" id="{C99F8057-6353-41A3-A05E-699ED74BA820}"/>
              </a:ext>
            </a:extLst>
          </p:cNvPr>
          <p:cNvSpPr txBox="1"/>
          <p:nvPr/>
        </p:nvSpPr>
        <p:spPr>
          <a:xfrm>
            <a:off x="2251826" y="3696675"/>
            <a:ext cx="1898651" cy="523220"/>
          </a:xfrm>
          <a:prstGeom prst="rect">
            <a:avLst/>
          </a:prstGeom>
          <a:noFill/>
        </p:spPr>
        <p:txBody>
          <a:bodyPr wrap="square">
            <a:spAutoFit/>
          </a:bodyPr>
          <a:lstStyle/>
          <a:p>
            <a:pPr fontAlgn="base"/>
            <a:r>
              <a:rPr lang="en-US" sz="2800" b="1" dirty="0">
                <a:latin typeface="Segoe Print" panose="02000600000000000000" pitchFamily="2" charset="0"/>
                <a:cs typeface="Times New Roman" panose="02020603050405020304" pitchFamily="18" charset="0"/>
              </a:rPr>
              <a:t>c. </a:t>
            </a:r>
            <a:r>
              <a:rPr lang="en-US" sz="2800" b="1" dirty="0">
                <a:latin typeface="Segoe Print" panose="02000600000000000000" pitchFamily="2" charset="0"/>
                <a:cs typeface="Times New Roman" panose="02020603050405020304" pitchFamily="18" charset="0"/>
                <a:hlinkClick r:id="rId3" action="ppaction://hlinksldjump"/>
              </a:rPr>
              <a:t>India</a:t>
            </a:r>
            <a:endParaRPr lang="en-US" sz="2800" b="1" dirty="0">
              <a:latin typeface="Segoe Print" panose="02000600000000000000" pitchFamily="2" charset="0"/>
              <a:cs typeface="Times New Roman" panose="02020603050405020304" pitchFamily="18" charset="0"/>
            </a:endParaRPr>
          </a:p>
        </p:txBody>
      </p:sp>
      <p:sp>
        <p:nvSpPr>
          <p:cNvPr id="56" name="TextBox 55">
            <a:extLst>
              <a:ext uri="{FF2B5EF4-FFF2-40B4-BE49-F238E27FC236}">
                <a16:creationId xmlns:a16="http://schemas.microsoft.com/office/drawing/2014/main" id="{8C415E89-FE48-4E47-AE07-60BB39B9FAE1}"/>
              </a:ext>
            </a:extLst>
          </p:cNvPr>
          <p:cNvSpPr txBox="1"/>
          <p:nvPr/>
        </p:nvSpPr>
        <p:spPr>
          <a:xfrm>
            <a:off x="6656260" y="3740265"/>
            <a:ext cx="2809871" cy="523220"/>
          </a:xfrm>
          <a:prstGeom prst="rect">
            <a:avLst/>
          </a:prstGeom>
          <a:noFill/>
        </p:spPr>
        <p:txBody>
          <a:bodyPr wrap="square">
            <a:spAutoFit/>
          </a:bodyPr>
          <a:lstStyle/>
          <a:p>
            <a:pPr algn="just" fontAlgn="base"/>
            <a:r>
              <a:rPr lang="en-US" sz="2800" b="1" dirty="0">
                <a:latin typeface="Segoe Print" panose="02000600000000000000" pitchFamily="2" charset="0"/>
                <a:cs typeface="Times New Roman" panose="02020603050405020304" pitchFamily="18" charset="0"/>
              </a:rPr>
              <a:t>d. </a:t>
            </a:r>
            <a:r>
              <a:rPr lang="en-US" sz="2800" b="1" dirty="0">
                <a:latin typeface="Segoe Print" panose="02000600000000000000" pitchFamily="2" charset="0"/>
                <a:cs typeface="Times New Roman" panose="02020603050405020304" pitchFamily="18" charset="0"/>
                <a:hlinkClick r:id="rId4" action="ppaction://hlinksldjump"/>
              </a:rPr>
              <a:t>Bangladesh</a:t>
            </a:r>
            <a:endParaRPr lang="en-US" sz="2800" b="1" dirty="0">
              <a:latin typeface="Segoe Print" panose="02000600000000000000" pitchFamily="2" charset="0"/>
              <a:cs typeface="Times New Roman" panose="02020603050405020304" pitchFamily="18" charset="0"/>
            </a:endParaRPr>
          </a:p>
        </p:txBody>
      </p:sp>
    </p:spTree>
    <p:extLst>
      <p:ext uri="{BB962C8B-B14F-4D97-AF65-F5344CB8AC3E}">
        <p14:creationId xmlns:p14="http://schemas.microsoft.com/office/powerpoint/2010/main" val="341392427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E5FB268-5948-49B6-BB9D-8780E6BBA66E}"/>
              </a:ext>
            </a:extLst>
          </p:cNvPr>
          <p:cNvGrpSpPr/>
          <p:nvPr/>
        </p:nvGrpSpPr>
        <p:grpSpPr>
          <a:xfrm>
            <a:off x="3036832" y="330212"/>
            <a:ext cx="5743870" cy="922606"/>
            <a:chOff x="1810043" y="765448"/>
            <a:chExt cx="8740726" cy="922606"/>
          </a:xfrm>
        </p:grpSpPr>
        <p:sp>
          <p:nvSpPr>
            <p:cNvPr id="5" name="Rectangle 4">
              <a:extLst>
                <a:ext uri="{FF2B5EF4-FFF2-40B4-BE49-F238E27FC236}">
                  <a16:creationId xmlns:a16="http://schemas.microsoft.com/office/drawing/2014/main" id="{80FE1892-2E01-4F4B-AE3F-2E42B81E05B9}"/>
                </a:ext>
              </a:extLst>
            </p:cNvPr>
            <p:cNvSpPr/>
            <p:nvPr/>
          </p:nvSpPr>
          <p:spPr>
            <a:xfrm>
              <a:off x="2034688" y="984564"/>
              <a:ext cx="8347269" cy="476163"/>
            </a:xfrm>
            <a:prstGeom prst="rect">
              <a:avLst/>
            </a:prstGeom>
            <a:solidFill>
              <a:schemeClr val="tx1"/>
            </a:solidFill>
            <a:ln w="5715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itchFamily="18" charset="0"/>
                  <a:cs typeface="Times New Roman" pitchFamily="18" charset="0"/>
                </a:rPr>
                <a:t>What can you see in the following picture?</a:t>
              </a:r>
            </a:p>
          </p:txBody>
        </p:sp>
        <p:sp>
          <p:nvSpPr>
            <p:cNvPr id="6" name="Frame 5">
              <a:extLst>
                <a:ext uri="{FF2B5EF4-FFF2-40B4-BE49-F238E27FC236}">
                  <a16:creationId xmlns:a16="http://schemas.microsoft.com/office/drawing/2014/main" id="{C33B466C-D668-4227-BA7E-127A467C9DE8}"/>
                </a:ext>
              </a:extLst>
            </p:cNvPr>
            <p:cNvSpPr/>
            <p:nvPr/>
          </p:nvSpPr>
          <p:spPr>
            <a:xfrm>
              <a:off x="1810043" y="765448"/>
              <a:ext cx="8740726" cy="922606"/>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7" name="Picture 6">
            <a:extLst>
              <a:ext uri="{FF2B5EF4-FFF2-40B4-BE49-F238E27FC236}">
                <a16:creationId xmlns:a16="http://schemas.microsoft.com/office/drawing/2014/main" id="{DCC97617-4ACF-4C7E-93DD-201695146C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7876" y="1794743"/>
            <a:ext cx="5596247" cy="3268513"/>
          </a:xfrm>
          <a:prstGeom prst="rect">
            <a:avLst/>
          </a:prstGeom>
          <a:ln w="88900" cap="sq" cmpd="thickThin">
            <a:solidFill>
              <a:srgbClr val="000000"/>
            </a:solidFill>
            <a:prstDash val="solid"/>
            <a:miter lim="800000"/>
          </a:ln>
          <a:effectLst>
            <a:innerShdw blurRad="76200">
              <a:srgbClr val="000000"/>
            </a:innerShdw>
          </a:effectLst>
        </p:spPr>
      </p:pic>
      <p:grpSp>
        <p:nvGrpSpPr>
          <p:cNvPr id="8" name="Group 7">
            <a:extLst>
              <a:ext uri="{FF2B5EF4-FFF2-40B4-BE49-F238E27FC236}">
                <a16:creationId xmlns:a16="http://schemas.microsoft.com/office/drawing/2014/main" id="{CC14F125-D4F6-4957-898D-563936B0119C}"/>
              </a:ext>
            </a:extLst>
          </p:cNvPr>
          <p:cNvGrpSpPr/>
          <p:nvPr/>
        </p:nvGrpSpPr>
        <p:grpSpPr>
          <a:xfrm>
            <a:off x="3176813" y="5205045"/>
            <a:ext cx="5743870" cy="1093022"/>
            <a:chOff x="4875724" y="1019121"/>
            <a:chExt cx="4395867" cy="1093022"/>
          </a:xfrm>
        </p:grpSpPr>
        <p:sp>
          <p:nvSpPr>
            <p:cNvPr id="9" name="Rectangle 8">
              <a:extLst>
                <a:ext uri="{FF2B5EF4-FFF2-40B4-BE49-F238E27FC236}">
                  <a16:creationId xmlns:a16="http://schemas.microsoft.com/office/drawing/2014/main" id="{90F787BC-5EC9-45EC-98E6-749A29F20FF6}"/>
                </a:ext>
              </a:extLst>
            </p:cNvPr>
            <p:cNvSpPr/>
            <p:nvPr/>
          </p:nvSpPr>
          <p:spPr>
            <a:xfrm>
              <a:off x="5209953" y="1322161"/>
              <a:ext cx="3700131" cy="54548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Bahnschrift Light" panose="020B0502040204020203" pitchFamily="34" charset="0"/>
                </a:rPr>
                <a:t>I can see a map in the picture</a:t>
              </a:r>
            </a:p>
          </p:txBody>
        </p:sp>
        <p:sp>
          <p:nvSpPr>
            <p:cNvPr id="10" name="Rectangle 9">
              <a:extLst>
                <a:ext uri="{FF2B5EF4-FFF2-40B4-BE49-F238E27FC236}">
                  <a16:creationId xmlns:a16="http://schemas.microsoft.com/office/drawing/2014/main" id="{9DD6DA37-2F54-4592-A7E4-5CD8EDB59AFB}"/>
                </a:ext>
              </a:extLst>
            </p:cNvPr>
            <p:cNvSpPr/>
            <p:nvPr/>
          </p:nvSpPr>
          <p:spPr>
            <a:xfrm>
              <a:off x="5018567" y="1156284"/>
              <a:ext cx="4061637" cy="830439"/>
            </a:xfrm>
            <a:prstGeom prst="rect">
              <a:avLst/>
            </a:prstGeom>
            <a:noFill/>
            <a:ln w="76200" cmpd="dbl">
              <a:solidFill>
                <a:srgbClr val="0000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n cmpd="dbl">
                  <a:solidFill>
                    <a:schemeClr val="accent1"/>
                  </a:solidFill>
                  <a:prstDash val="sysDash"/>
                </a:ln>
              </a:endParaRPr>
            </a:p>
          </p:txBody>
        </p:sp>
        <p:sp>
          <p:nvSpPr>
            <p:cNvPr id="12" name="Rectangle 11">
              <a:extLst>
                <a:ext uri="{FF2B5EF4-FFF2-40B4-BE49-F238E27FC236}">
                  <a16:creationId xmlns:a16="http://schemas.microsoft.com/office/drawing/2014/main" id="{30E6763F-B42D-4E3F-A3A0-7112AB81EE52}"/>
                </a:ext>
              </a:extLst>
            </p:cNvPr>
            <p:cNvSpPr/>
            <p:nvPr/>
          </p:nvSpPr>
          <p:spPr>
            <a:xfrm>
              <a:off x="4875724" y="1019121"/>
              <a:ext cx="4395867" cy="10930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15A334A-9473-47C3-91A3-D4C97BFCF682}"/>
              </a:ext>
            </a:extLst>
          </p:cNvPr>
          <p:cNvGrpSpPr/>
          <p:nvPr/>
        </p:nvGrpSpPr>
        <p:grpSpPr>
          <a:xfrm>
            <a:off x="3110643" y="326106"/>
            <a:ext cx="5743870" cy="922606"/>
            <a:chOff x="1810043" y="765448"/>
            <a:chExt cx="8740726" cy="922606"/>
          </a:xfrm>
        </p:grpSpPr>
        <p:sp>
          <p:nvSpPr>
            <p:cNvPr id="14" name="Rectangle 13">
              <a:extLst>
                <a:ext uri="{FF2B5EF4-FFF2-40B4-BE49-F238E27FC236}">
                  <a16:creationId xmlns:a16="http://schemas.microsoft.com/office/drawing/2014/main" id="{90429EE8-C72D-48E9-ADF8-607B4068E3D0}"/>
                </a:ext>
              </a:extLst>
            </p:cNvPr>
            <p:cNvSpPr/>
            <p:nvPr/>
          </p:nvSpPr>
          <p:spPr>
            <a:xfrm>
              <a:off x="2034688" y="984564"/>
              <a:ext cx="8347269" cy="476163"/>
            </a:xfrm>
            <a:prstGeom prst="rect">
              <a:avLst/>
            </a:prstGeom>
            <a:solidFill>
              <a:schemeClr val="tx1"/>
            </a:solidFill>
            <a:ln w="5715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itchFamily="18" charset="0"/>
                  <a:cs typeface="Times New Roman" pitchFamily="18" charset="0"/>
                </a:rPr>
                <a:t>Which country's map is this?</a:t>
              </a:r>
            </a:p>
          </p:txBody>
        </p:sp>
        <p:sp>
          <p:nvSpPr>
            <p:cNvPr id="15" name="Frame 14">
              <a:extLst>
                <a:ext uri="{FF2B5EF4-FFF2-40B4-BE49-F238E27FC236}">
                  <a16:creationId xmlns:a16="http://schemas.microsoft.com/office/drawing/2014/main" id="{C312041C-A1B8-48C8-B15D-C2979290B532}"/>
                </a:ext>
              </a:extLst>
            </p:cNvPr>
            <p:cNvSpPr/>
            <p:nvPr/>
          </p:nvSpPr>
          <p:spPr>
            <a:xfrm>
              <a:off x="1810043" y="765448"/>
              <a:ext cx="8740726" cy="922606"/>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15">
            <a:extLst>
              <a:ext uri="{FF2B5EF4-FFF2-40B4-BE49-F238E27FC236}">
                <a16:creationId xmlns:a16="http://schemas.microsoft.com/office/drawing/2014/main" id="{E73DC151-A44D-4010-91FC-B33DE9AADF71}"/>
              </a:ext>
            </a:extLst>
          </p:cNvPr>
          <p:cNvGrpSpPr/>
          <p:nvPr/>
        </p:nvGrpSpPr>
        <p:grpSpPr>
          <a:xfrm>
            <a:off x="3158991" y="5205045"/>
            <a:ext cx="5743870" cy="1093022"/>
            <a:chOff x="4875724" y="1019121"/>
            <a:chExt cx="4395867" cy="1093022"/>
          </a:xfrm>
        </p:grpSpPr>
        <p:sp>
          <p:nvSpPr>
            <p:cNvPr id="17" name="Rectangle 16">
              <a:extLst>
                <a:ext uri="{FF2B5EF4-FFF2-40B4-BE49-F238E27FC236}">
                  <a16:creationId xmlns:a16="http://schemas.microsoft.com/office/drawing/2014/main" id="{722EA120-339C-42C7-854D-98865C94D551}"/>
                </a:ext>
              </a:extLst>
            </p:cNvPr>
            <p:cNvSpPr/>
            <p:nvPr/>
          </p:nvSpPr>
          <p:spPr>
            <a:xfrm>
              <a:off x="5209953" y="1322161"/>
              <a:ext cx="3700131" cy="54548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Bahnschrift Light" panose="020B0502040204020203" pitchFamily="34" charset="0"/>
                </a:rPr>
                <a:t>The map is of Bhutan.</a:t>
              </a:r>
            </a:p>
          </p:txBody>
        </p:sp>
        <p:sp>
          <p:nvSpPr>
            <p:cNvPr id="18" name="Rectangle 17">
              <a:extLst>
                <a:ext uri="{FF2B5EF4-FFF2-40B4-BE49-F238E27FC236}">
                  <a16:creationId xmlns:a16="http://schemas.microsoft.com/office/drawing/2014/main" id="{1DAADAB4-BC41-4144-A8D6-2C9E999DEE5D}"/>
                </a:ext>
              </a:extLst>
            </p:cNvPr>
            <p:cNvSpPr/>
            <p:nvPr/>
          </p:nvSpPr>
          <p:spPr>
            <a:xfrm>
              <a:off x="5018567" y="1156284"/>
              <a:ext cx="4061637" cy="830439"/>
            </a:xfrm>
            <a:prstGeom prst="rect">
              <a:avLst/>
            </a:prstGeom>
            <a:noFill/>
            <a:ln w="76200" cmpd="dbl">
              <a:solidFill>
                <a:srgbClr val="0000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n cmpd="dbl">
                  <a:solidFill>
                    <a:schemeClr val="accent1"/>
                  </a:solidFill>
                  <a:prstDash val="sysDash"/>
                </a:ln>
              </a:endParaRPr>
            </a:p>
          </p:txBody>
        </p:sp>
        <p:sp>
          <p:nvSpPr>
            <p:cNvPr id="19" name="Rectangle 18">
              <a:extLst>
                <a:ext uri="{FF2B5EF4-FFF2-40B4-BE49-F238E27FC236}">
                  <a16:creationId xmlns:a16="http://schemas.microsoft.com/office/drawing/2014/main" id="{F0D72711-3B1F-4BC7-9D3A-121E3110E74E}"/>
                </a:ext>
              </a:extLst>
            </p:cNvPr>
            <p:cNvSpPr/>
            <p:nvPr/>
          </p:nvSpPr>
          <p:spPr>
            <a:xfrm>
              <a:off x="4875724" y="1019121"/>
              <a:ext cx="4395867" cy="10930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DB5EEDB4-E626-4C31-9A8B-2D7CA70C9F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8546"/>
            <a:ext cx="554453" cy="7046552"/>
          </a:xfrm>
          <a:prstGeom prst="rect">
            <a:avLst/>
          </a:prstGeom>
        </p:spPr>
      </p:pic>
    </p:spTree>
    <p:extLst>
      <p:ext uri="{BB962C8B-B14F-4D97-AF65-F5344CB8AC3E}">
        <p14:creationId xmlns:p14="http://schemas.microsoft.com/office/powerpoint/2010/main" val="185207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A239BC-E11C-4804-8BA0-2A558355A9FF}"/>
              </a:ext>
            </a:extLst>
          </p:cNvPr>
          <p:cNvSpPr/>
          <p:nvPr/>
        </p:nvSpPr>
        <p:spPr>
          <a:xfrm>
            <a:off x="1702190" y="253218"/>
            <a:ext cx="8314007"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Sorry, your answer is incorrect</a:t>
            </a:r>
          </a:p>
        </p:txBody>
      </p:sp>
      <p:sp>
        <p:nvSpPr>
          <p:cNvPr id="3" name="Rectangle: Rounded Corners 2">
            <a:hlinkClick r:id="rId2" action="ppaction://hlinksldjump"/>
            <a:extLst>
              <a:ext uri="{FF2B5EF4-FFF2-40B4-BE49-F238E27FC236}">
                <a16:creationId xmlns:a16="http://schemas.microsoft.com/office/drawing/2014/main" id="{75281BFC-B1A6-48A4-A106-10E91977D8B2}"/>
              </a:ext>
            </a:extLst>
          </p:cNvPr>
          <p:cNvSpPr/>
          <p:nvPr/>
        </p:nvSpPr>
        <p:spPr>
          <a:xfrm>
            <a:off x="7793503" y="5451232"/>
            <a:ext cx="3826412"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Try </a:t>
            </a:r>
            <a:r>
              <a:rPr lang="en-US" sz="3600" dirty="0">
                <a:solidFill>
                  <a:srgbClr val="00B050"/>
                </a:solidFill>
                <a:hlinkClick r:id="rId2" action="ppaction://hlinksldjump"/>
              </a:rPr>
              <a:t>again</a:t>
            </a:r>
            <a:endParaRPr lang="en-US" sz="3600" dirty="0">
              <a:solidFill>
                <a:srgbClr val="00B050"/>
              </a:solidFill>
            </a:endParaRPr>
          </a:p>
        </p:txBody>
      </p:sp>
    </p:spTree>
    <p:extLst>
      <p:ext uri="{BB962C8B-B14F-4D97-AF65-F5344CB8AC3E}">
        <p14:creationId xmlns:p14="http://schemas.microsoft.com/office/powerpoint/2010/main" val="1521309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59F4906-6E55-4559-8138-1478F3A8AAB2}"/>
              </a:ext>
            </a:extLst>
          </p:cNvPr>
          <p:cNvSpPr/>
          <p:nvPr/>
        </p:nvSpPr>
        <p:spPr>
          <a:xfrm>
            <a:off x="1702190" y="253218"/>
            <a:ext cx="8314007"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rPr>
              <a:t>Congratulations, your answer is correct</a:t>
            </a:r>
            <a:endParaRPr lang="en-US" sz="3600" dirty="0">
              <a:solidFill>
                <a:srgbClr val="00B050"/>
              </a:solidFill>
            </a:endParaRPr>
          </a:p>
        </p:txBody>
      </p:sp>
      <p:sp>
        <p:nvSpPr>
          <p:cNvPr id="3" name="Rectangle: Rounded Corners 2">
            <a:hlinkClick r:id="rId2" action="ppaction://hlinksldjump"/>
            <a:extLst>
              <a:ext uri="{FF2B5EF4-FFF2-40B4-BE49-F238E27FC236}">
                <a16:creationId xmlns:a16="http://schemas.microsoft.com/office/drawing/2014/main" id="{DCFFF866-6374-47A5-AA77-4C75DAC335D2}"/>
              </a:ext>
            </a:extLst>
          </p:cNvPr>
          <p:cNvSpPr/>
          <p:nvPr/>
        </p:nvSpPr>
        <p:spPr>
          <a:xfrm>
            <a:off x="7793503" y="5451232"/>
            <a:ext cx="3826412" cy="1083212"/>
          </a:xfrm>
          <a:prstGeom prst="roundRect">
            <a:avLst>
              <a:gd name="adj"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rPr>
              <a:t>Go </a:t>
            </a:r>
            <a:r>
              <a:rPr lang="en-US" sz="3600" dirty="0">
                <a:solidFill>
                  <a:srgbClr val="00B050"/>
                </a:solidFill>
                <a:hlinkClick r:id="rId2" action="ppaction://hlinksldjump"/>
              </a:rPr>
              <a:t>to</a:t>
            </a:r>
            <a:r>
              <a:rPr lang="en-US" sz="3600" dirty="0">
                <a:solidFill>
                  <a:srgbClr val="00B050"/>
                </a:solidFill>
              </a:rPr>
              <a:t> next page</a:t>
            </a:r>
          </a:p>
        </p:txBody>
      </p:sp>
    </p:spTree>
    <p:extLst>
      <p:ext uri="{BB962C8B-B14F-4D97-AF65-F5344CB8AC3E}">
        <p14:creationId xmlns:p14="http://schemas.microsoft.com/office/powerpoint/2010/main" val="2860760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50E1C62-F0E0-4235-BEEF-93572F5C6549}"/>
              </a:ext>
            </a:extLst>
          </p:cNvPr>
          <p:cNvGrpSpPr/>
          <p:nvPr/>
        </p:nvGrpSpPr>
        <p:grpSpPr>
          <a:xfrm>
            <a:off x="2235457" y="1274267"/>
            <a:ext cx="7568419" cy="1326493"/>
            <a:chOff x="5017966" y="1165738"/>
            <a:chExt cx="3966866" cy="604377"/>
          </a:xfrm>
        </p:grpSpPr>
        <p:sp>
          <p:nvSpPr>
            <p:cNvPr id="6" name="Rectangle 5">
              <a:extLst>
                <a:ext uri="{FF2B5EF4-FFF2-40B4-BE49-F238E27FC236}">
                  <a16:creationId xmlns:a16="http://schemas.microsoft.com/office/drawing/2014/main" id="{5D04A75A-2C07-495E-ABDF-C7812FF8E1A6}"/>
                </a:ext>
              </a:extLst>
            </p:cNvPr>
            <p:cNvSpPr/>
            <p:nvPr/>
          </p:nvSpPr>
          <p:spPr>
            <a:xfrm>
              <a:off x="5153340" y="1322161"/>
              <a:ext cx="3541953" cy="2764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Discuss with your partner and then fill in the blanks of the following passage with suitable words.</a:t>
              </a:r>
              <a:endParaRPr lang="en-US" sz="2400" dirty="0">
                <a:solidFill>
                  <a:schemeClr val="tx1"/>
                </a:solidFill>
              </a:endParaRPr>
            </a:p>
          </p:txBody>
        </p:sp>
        <p:sp>
          <p:nvSpPr>
            <p:cNvPr id="7" name="Rectangle 6">
              <a:extLst>
                <a:ext uri="{FF2B5EF4-FFF2-40B4-BE49-F238E27FC236}">
                  <a16:creationId xmlns:a16="http://schemas.microsoft.com/office/drawing/2014/main" id="{73E631CE-3DA5-4DB9-8B43-8CE51620420F}"/>
                </a:ext>
              </a:extLst>
            </p:cNvPr>
            <p:cNvSpPr/>
            <p:nvPr/>
          </p:nvSpPr>
          <p:spPr>
            <a:xfrm>
              <a:off x="5119319" y="1250526"/>
              <a:ext cx="3616547" cy="418254"/>
            </a:xfrm>
            <a:prstGeom prst="rect">
              <a:avLst/>
            </a:prstGeom>
            <a:noFill/>
            <a:ln w="76200" cmpd="dbl">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n cmpd="dbl">
                  <a:solidFill>
                    <a:schemeClr val="accent1"/>
                  </a:solidFill>
                  <a:prstDash val="sysDash"/>
                </a:ln>
              </a:endParaRPr>
            </a:p>
          </p:txBody>
        </p:sp>
        <p:sp>
          <p:nvSpPr>
            <p:cNvPr id="8" name="Rectangle 7">
              <a:extLst>
                <a:ext uri="{FF2B5EF4-FFF2-40B4-BE49-F238E27FC236}">
                  <a16:creationId xmlns:a16="http://schemas.microsoft.com/office/drawing/2014/main" id="{A742B01F-025E-470F-936E-F3CD3A089204}"/>
                </a:ext>
              </a:extLst>
            </p:cNvPr>
            <p:cNvSpPr/>
            <p:nvPr/>
          </p:nvSpPr>
          <p:spPr>
            <a:xfrm>
              <a:off x="5017966" y="1165738"/>
              <a:ext cx="3966866" cy="60437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7BFCBFF7-562D-4E36-B6AE-41988B03E2D5}"/>
              </a:ext>
            </a:extLst>
          </p:cNvPr>
          <p:cNvGrpSpPr/>
          <p:nvPr/>
        </p:nvGrpSpPr>
        <p:grpSpPr>
          <a:xfrm>
            <a:off x="1982816" y="2616603"/>
            <a:ext cx="7898603" cy="3059692"/>
            <a:chOff x="337625" y="4053093"/>
            <a:chExt cx="10086535" cy="853274"/>
          </a:xfrm>
        </p:grpSpPr>
        <p:grpSp>
          <p:nvGrpSpPr>
            <p:cNvPr id="9" name="Group 8">
              <a:extLst>
                <a:ext uri="{FF2B5EF4-FFF2-40B4-BE49-F238E27FC236}">
                  <a16:creationId xmlns:a16="http://schemas.microsoft.com/office/drawing/2014/main" id="{855D101B-443D-43AA-A5C7-117045DDD3CF}"/>
                </a:ext>
              </a:extLst>
            </p:cNvPr>
            <p:cNvGrpSpPr/>
            <p:nvPr/>
          </p:nvGrpSpPr>
          <p:grpSpPr>
            <a:xfrm>
              <a:off x="337625" y="4053093"/>
              <a:ext cx="10086535" cy="853274"/>
              <a:chOff x="5017966" y="1189253"/>
              <a:chExt cx="3890893" cy="186490"/>
            </a:xfrm>
          </p:grpSpPr>
          <p:sp>
            <p:nvSpPr>
              <p:cNvPr id="11" name="Rectangle 10">
                <a:extLst>
                  <a:ext uri="{FF2B5EF4-FFF2-40B4-BE49-F238E27FC236}">
                    <a16:creationId xmlns:a16="http://schemas.microsoft.com/office/drawing/2014/main" id="{8E754CB1-0D7D-416F-970E-25548F802001}"/>
                  </a:ext>
                </a:extLst>
              </p:cNvPr>
              <p:cNvSpPr/>
              <p:nvPr/>
            </p:nvSpPr>
            <p:spPr>
              <a:xfrm>
                <a:off x="5119319" y="1198129"/>
                <a:ext cx="3712033" cy="169705"/>
              </a:xfrm>
              <a:prstGeom prst="rect">
                <a:avLst/>
              </a:prstGeom>
              <a:solidFill>
                <a:srgbClr val="FFFF00"/>
              </a:solidFill>
              <a:ln w="76200" cmpd="dbl">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n cmpd="dbl">
                    <a:solidFill>
                      <a:schemeClr val="accent1"/>
                    </a:solidFill>
                    <a:prstDash val="sysDash"/>
                  </a:ln>
                </a:endParaRPr>
              </a:p>
            </p:txBody>
          </p:sp>
          <p:sp>
            <p:nvSpPr>
              <p:cNvPr id="12" name="Rectangle 11">
                <a:extLst>
                  <a:ext uri="{FF2B5EF4-FFF2-40B4-BE49-F238E27FC236}">
                    <a16:creationId xmlns:a16="http://schemas.microsoft.com/office/drawing/2014/main" id="{DAB23A44-E92B-4100-BDF1-0A49F290ADEA}"/>
                  </a:ext>
                </a:extLst>
              </p:cNvPr>
              <p:cNvSpPr/>
              <p:nvPr/>
            </p:nvSpPr>
            <p:spPr>
              <a:xfrm>
                <a:off x="5017966" y="1189253"/>
                <a:ext cx="3890893" cy="18649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F3E464FF-4518-4915-97E8-BEBE9C50C943}"/>
                </a:ext>
              </a:extLst>
            </p:cNvPr>
            <p:cNvSpPr txBox="1"/>
            <p:nvPr/>
          </p:nvSpPr>
          <p:spPr>
            <a:xfrm>
              <a:off x="728588" y="4123444"/>
              <a:ext cx="9304606" cy="746733"/>
            </a:xfrm>
            <a:prstGeom prst="rect">
              <a:avLst/>
            </a:prstGeom>
            <a:solidFill>
              <a:schemeClr val="accent1">
                <a:lumMod val="20000"/>
                <a:lumOff val="80000"/>
              </a:schemeClr>
            </a:solidFill>
          </p:spPr>
          <p:txBody>
            <a:bodyPr wrap="square">
              <a:spAutoFit/>
            </a:bodyPr>
            <a:lstStyle/>
            <a:p>
              <a:r>
                <a:rPr lang="en-US" sz="2400" dirty="0">
                  <a:latin typeface="Times New Roman" panose="02020603050405020304" pitchFamily="18" charset="0"/>
                  <a:cs typeface="Times New Roman" panose="02020603050405020304" pitchFamily="18" charset="0"/>
                </a:rPr>
                <a:t>Bhutan is a small, land locked country, .....................is located along the southern ....................of the </a:t>
              </a:r>
              <a:r>
                <a:rPr lang="en-US" sz="2400" dirty="0" err="1">
                  <a:latin typeface="Times New Roman" panose="02020603050405020304" pitchFamily="18" charset="0"/>
                  <a:cs typeface="Times New Roman" panose="02020603050405020304" pitchFamily="18" charset="0"/>
                </a:rPr>
                <a:t>Himalyayan</a:t>
              </a:r>
              <a:r>
                <a:rPr lang="en-US" sz="2400" dirty="0">
                  <a:latin typeface="Times New Roman" panose="02020603050405020304" pitchFamily="18" charset="0"/>
                  <a:cs typeface="Times New Roman" panose="02020603050405020304" pitchFamily="18" charset="0"/>
                </a:rPr>
                <a:t> range. It has a ..............culture and tradition. Bhutanese men and women have to wear their..........................dress in public. They also .................different festivals throughout the year, which  are mostly based on their.................</a:t>
              </a:r>
            </a:p>
          </p:txBody>
        </p:sp>
      </p:grpSp>
      <p:sp>
        <p:nvSpPr>
          <p:cNvPr id="2" name="Rectangle 1">
            <a:extLst>
              <a:ext uri="{FF2B5EF4-FFF2-40B4-BE49-F238E27FC236}">
                <a16:creationId xmlns:a16="http://schemas.microsoft.com/office/drawing/2014/main" id="{CCE72BBA-DDFF-4A88-A519-E44F3C19F4DB}"/>
              </a:ext>
            </a:extLst>
          </p:cNvPr>
          <p:cNvSpPr/>
          <p:nvPr/>
        </p:nvSpPr>
        <p:spPr>
          <a:xfrm>
            <a:off x="5510936" y="3156726"/>
            <a:ext cx="1542072" cy="447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latin typeface="Times New Roman" panose="02020603050405020304" pitchFamily="18" charset="0"/>
                <a:cs typeface="Times New Roman" panose="02020603050405020304" pitchFamily="18" charset="0"/>
              </a:rPr>
              <a:t>slopes</a:t>
            </a:r>
          </a:p>
        </p:txBody>
      </p:sp>
      <p:sp>
        <p:nvSpPr>
          <p:cNvPr id="15" name="Rectangle 14">
            <a:extLst>
              <a:ext uri="{FF2B5EF4-FFF2-40B4-BE49-F238E27FC236}">
                <a16:creationId xmlns:a16="http://schemas.microsoft.com/office/drawing/2014/main" id="{A0BE1CB0-199C-4395-B2A3-18F0FD74B691}"/>
              </a:ext>
            </a:extLst>
          </p:cNvPr>
          <p:cNvSpPr/>
          <p:nvPr/>
        </p:nvSpPr>
        <p:spPr>
          <a:xfrm>
            <a:off x="7154600" y="2900555"/>
            <a:ext cx="1412625" cy="347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latin typeface="Times New Roman" panose="02020603050405020304" pitchFamily="18" charset="0"/>
                <a:cs typeface="Times New Roman" panose="02020603050405020304" pitchFamily="18" charset="0"/>
              </a:rPr>
              <a:t>which</a:t>
            </a:r>
          </a:p>
        </p:txBody>
      </p:sp>
      <p:sp>
        <p:nvSpPr>
          <p:cNvPr id="16" name="Rectangle 15">
            <a:extLst>
              <a:ext uri="{FF2B5EF4-FFF2-40B4-BE49-F238E27FC236}">
                <a16:creationId xmlns:a16="http://schemas.microsoft.com/office/drawing/2014/main" id="{497BADAF-0BC5-483D-8EF9-8F2C4D1EE6F0}"/>
              </a:ext>
            </a:extLst>
          </p:cNvPr>
          <p:cNvSpPr/>
          <p:nvPr/>
        </p:nvSpPr>
        <p:spPr>
          <a:xfrm>
            <a:off x="2813977" y="5004659"/>
            <a:ext cx="1573031" cy="447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latin typeface="Times New Roman" panose="02020603050405020304" pitchFamily="18" charset="0"/>
                <a:cs typeface="Times New Roman" panose="02020603050405020304" pitchFamily="18" charset="0"/>
              </a:rPr>
              <a:t>religion</a:t>
            </a:r>
          </a:p>
        </p:txBody>
      </p:sp>
      <p:sp>
        <p:nvSpPr>
          <p:cNvPr id="22" name="Rectangle 21">
            <a:extLst>
              <a:ext uri="{FF2B5EF4-FFF2-40B4-BE49-F238E27FC236}">
                <a16:creationId xmlns:a16="http://schemas.microsoft.com/office/drawing/2014/main" id="{65F0FD95-5930-4D2A-9EA4-18837DE13B0B}"/>
              </a:ext>
            </a:extLst>
          </p:cNvPr>
          <p:cNvSpPr/>
          <p:nvPr/>
        </p:nvSpPr>
        <p:spPr>
          <a:xfrm>
            <a:off x="4024548" y="3509152"/>
            <a:ext cx="1189274" cy="447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latin typeface="Times New Roman" panose="02020603050405020304" pitchFamily="18" charset="0"/>
                <a:cs typeface="Times New Roman" panose="02020603050405020304" pitchFamily="18" charset="0"/>
              </a:rPr>
              <a:t>unique</a:t>
            </a:r>
          </a:p>
        </p:txBody>
      </p:sp>
      <p:sp>
        <p:nvSpPr>
          <p:cNvPr id="23" name="Rectangle 22">
            <a:extLst>
              <a:ext uri="{FF2B5EF4-FFF2-40B4-BE49-F238E27FC236}">
                <a16:creationId xmlns:a16="http://schemas.microsoft.com/office/drawing/2014/main" id="{32C0CAD8-C532-4EC9-AA1F-C4AAEDCCF4BF}"/>
              </a:ext>
            </a:extLst>
          </p:cNvPr>
          <p:cNvSpPr/>
          <p:nvPr/>
        </p:nvSpPr>
        <p:spPr>
          <a:xfrm>
            <a:off x="6832388" y="3903864"/>
            <a:ext cx="1456187" cy="447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latin typeface="Times New Roman" panose="02020603050405020304" pitchFamily="18" charset="0"/>
                <a:cs typeface="Times New Roman" panose="02020603050405020304" pitchFamily="18" charset="0"/>
              </a:rPr>
              <a:t>traditional</a:t>
            </a:r>
          </a:p>
        </p:txBody>
      </p:sp>
      <p:sp>
        <p:nvSpPr>
          <p:cNvPr id="24" name="Rectangle 23">
            <a:extLst>
              <a:ext uri="{FF2B5EF4-FFF2-40B4-BE49-F238E27FC236}">
                <a16:creationId xmlns:a16="http://schemas.microsoft.com/office/drawing/2014/main" id="{393AA4F4-DE5C-4BBE-80D8-A9C4DD8ECD01}"/>
              </a:ext>
            </a:extLst>
          </p:cNvPr>
          <p:cNvSpPr/>
          <p:nvPr/>
        </p:nvSpPr>
        <p:spPr>
          <a:xfrm>
            <a:off x="4522306" y="4244770"/>
            <a:ext cx="1824214" cy="447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latin typeface="Times New Roman" panose="02020603050405020304" pitchFamily="18" charset="0"/>
                <a:cs typeface="Times New Roman" panose="02020603050405020304" pitchFamily="18" charset="0"/>
              </a:rPr>
              <a:t>celebrate</a:t>
            </a:r>
          </a:p>
        </p:txBody>
      </p:sp>
    </p:spTree>
    <p:extLst>
      <p:ext uri="{BB962C8B-B14F-4D97-AF65-F5344CB8AC3E}">
        <p14:creationId xmlns:p14="http://schemas.microsoft.com/office/powerpoint/2010/main" val="378511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2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in)">
                                      <p:cBhvr>
                                        <p:cTn id="33" dur="2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circle(in)">
                                      <p:cBhvr>
                                        <p:cTn id="38" dur="20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50E1C62-F0E0-4235-BEEF-93572F5C6549}"/>
              </a:ext>
            </a:extLst>
          </p:cNvPr>
          <p:cNvGrpSpPr/>
          <p:nvPr/>
        </p:nvGrpSpPr>
        <p:grpSpPr>
          <a:xfrm>
            <a:off x="1590206" y="859685"/>
            <a:ext cx="8942109" cy="1801307"/>
            <a:chOff x="4518173" y="1165738"/>
            <a:chExt cx="4466659" cy="604377"/>
          </a:xfrm>
        </p:grpSpPr>
        <p:sp>
          <p:nvSpPr>
            <p:cNvPr id="6" name="Rectangle 5">
              <a:extLst>
                <a:ext uri="{FF2B5EF4-FFF2-40B4-BE49-F238E27FC236}">
                  <a16:creationId xmlns:a16="http://schemas.microsoft.com/office/drawing/2014/main" id="{5D04A75A-2C07-495E-ABDF-C7812FF8E1A6}"/>
                </a:ext>
              </a:extLst>
            </p:cNvPr>
            <p:cNvSpPr/>
            <p:nvPr/>
          </p:nvSpPr>
          <p:spPr>
            <a:xfrm>
              <a:off x="4966806" y="1322161"/>
              <a:ext cx="3746484" cy="2764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Divide into six groups having five students and answer the following questions.</a:t>
              </a:r>
              <a:endParaRPr lang="en-US" sz="2400" dirty="0">
                <a:solidFill>
                  <a:schemeClr val="bg1"/>
                </a:solidFill>
              </a:endParaRPr>
            </a:p>
          </p:txBody>
        </p:sp>
        <p:sp>
          <p:nvSpPr>
            <p:cNvPr id="7" name="Rectangle 6">
              <a:extLst>
                <a:ext uri="{FF2B5EF4-FFF2-40B4-BE49-F238E27FC236}">
                  <a16:creationId xmlns:a16="http://schemas.microsoft.com/office/drawing/2014/main" id="{73E631CE-3DA5-4DB9-8B43-8CE51620420F}"/>
                </a:ext>
              </a:extLst>
            </p:cNvPr>
            <p:cNvSpPr/>
            <p:nvPr/>
          </p:nvSpPr>
          <p:spPr>
            <a:xfrm>
              <a:off x="4872357" y="1250526"/>
              <a:ext cx="3958995" cy="418254"/>
            </a:xfrm>
            <a:prstGeom prst="rect">
              <a:avLst/>
            </a:prstGeom>
            <a:noFill/>
            <a:ln w="76200" cmpd="dbl">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n cmpd="dbl">
                  <a:solidFill>
                    <a:schemeClr val="accent1"/>
                  </a:solidFill>
                  <a:prstDash val="sysDash"/>
                </a:ln>
              </a:endParaRPr>
            </a:p>
          </p:txBody>
        </p:sp>
        <p:sp>
          <p:nvSpPr>
            <p:cNvPr id="8" name="Rectangle 7">
              <a:extLst>
                <a:ext uri="{FF2B5EF4-FFF2-40B4-BE49-F238E27FC236}">
                  <a16:creationId xmlns:a16="http://schemas.microsoft.com/office/drawing/2014/main" id="{A742B01F-025E-470F-936E-F3CD3A089204}"/>
                </a:ext>
              </a:extLst>
            </p:cNvPr>
            <p:cNvSpPr/>
            <p:nvPr/>
          </p:nvSpPr>
          <p:spPr>
            <a:xfrm>
              <a:off x="4518173" y="1165738"/>
              <a:ext cx="4466659" cy="60437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7BFCBFF7-562D-4E36-B6AE-41988B03E2D5}"/>
              </a:ext>
            </a:extLst>
          </p:cNvPr>
          <p:cNvGrpSpPr/>
          <p:nvPr/>
        </p:nvGrpSpPr>
        <p:grpSpPr>
          <a:xfrm>
            <a:off x="1218894" y="2874496"/>
            <a:ext cx="10086535" cy="2482987"/>
            <a:chOff x="337625" y="3945493"/>
            <a:chExt cx="10086535" cy="2482987"/>
          </a:xfrm>
        </p:grpSpPr>
        <p:grpSp>
          <p:nvGrpSpPr>
            <p:cNvPr id="9" name="Group 8">
              <a:extLst>
                <a:ext uri="{FF2B5EF4-FFF2-40B4-BE49-F238E27FC236}">
                  <a16:creationId xmlns:a16="http://schemas.microsoft.com/office/drawing/2014/main" id="{855D101B-443D-43AA-A5C7-117045DDD3CF}"/>
                </a:ext>
              </a:extLst>
            </p:cNvPr>
            <p:cNvGrpSpPr/>
            <p:nvPr/>
          </p:nvGrpSpPr>
          <p:grpSpPr>
            <a:xfrm>
              <a:off x="337625" y="3945493"/>
              <a:ext cx="10086535" cy="2482987"/>
              <a:chOff x="5017966" y="1165738"/>
              <a:chExt cx="3890893" cy="542678"/>
            </a:xfrm>
          </p:grpSpPr>
          <p:sp>
            <p:nvSpPr>
              <p:cNvPr id="11" name="Rectangle 10">
                <a:extLst>
                  <a:ext uri="{FF2B5EF4-FFF2-40B4-BE49-F238E27FC236}">
                    <a16:creationId xmlns:a16="http://schemas.microsoft.com/office/drawing/2014/main" id="{8E754CB1-0D7D-416F-970E-25548F802001}"/>
                  </a:ext>
                </a:extLst>
              </p:cNvPr>
              <p:cNvSpPr/>
              <p:nvPr/>
            </p:nvSpPr>
            <p:spPr>
              <a:xfrm>
                <a:off x="5119319" y="1198129"/>
                <a:ext cx="3712033" cy="470651"/>
              </a:xfrm>
              <a:prstGeom prst="rect">
                <a:avLst/>
              </a:prstGeom>
              <a:solidFill>
                <a:srgbClr val="FFFF00"/>
              </a:solidFill>
              <a:ln w="76200" cmpd="dbl">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n cmpd="dbl">
                    <a:solidFill>
                      <a:schemeClr val="accent1"/>
                    </a:solidFill>
                    <a:prstDash val="sysDash"/>
                  </a:ln>
                </a:endParaRPr>
              </a:p>
            </p:txBody>
          </p:sp>
          <p:sp>
            <p:nvSpPr>
              <p:cNvPr id="12" name="Rectangle 11">
                <a:extLst>
                  <a:ext uri="{FF2B5EF4-FFF2-40B4-BE49-F238E27FC236}">
                    <a16:creationId xmlns:a16="http://schemas.microsoft.com/office/drawing/2014/main" id="{DAB23A44-E92B-4100-BDF1-0A49F290ADEA}"/>
                  </a:ext>
                </a:extLst>
              </p:cNvPr>
              <p:cNvSpPr/>
              <p:nvPr/>
            </p:nvSpPr>
            <p:spPr>
              <a:xfrm>
                <a:off x="5017966" y="1165738"/>
                <a:ext cx="3890893" cy="54267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F3E464FF-4518-4915-97E8-BEBE9C50C943}"/>
                </a:ext>
              </a:extLst>
            </p:cNvPr>
            <p:cNvSpPr txBox="1"/>
            <p:nvPr/>
          </p:nvSpPr>
          <p:spPr>
            <a:xfrm>
              <a:off x="759498" y="4200917"/>
              <a:ext cx="9304606" cy="1938992"/>
            </a:xfrm>
            <a:prstGeom prst="rect">
              <a:avLst/>
            </a:prstGeom>
            <a:solidFill>
              <a:schemeClr val="tx1"/>
            </a:solidFill>
          </p:spPr>
          <p:txBody>
            <a:bodyPr wrap="square">
              <a:spAutoFit/>
            </a:bodyPr>
            <a:lstStyle/>
            <a:p>
              <a:pPr marL="457200" indent="-457200">
                <a:buAutoNum type="arabicPeriod"/>
              </a:pPr>
              <a:r>
                <a:rPr lang="en-US" sz="2400" dirty="0">
                  <a:solidFill>
                    <a:schemeClr val="bg1"/>
                  </a:solidFill>
                  <a:latin typeface="Times New Roman" panose="02020603050405020304" pitchFamily="18" charset="0"/>
                  <a:cs typeface="Times New Roman" panose="02020603050405020304" pitchFamily="18" charset="0"/>
                </a:rPr>
                <a:t>What specialty do you notice in culture and tradition of Bhutan?</a:t>
              </a:r>
            </a:p>
            <a:p>
              <a:pPr marL="457200" indent="-457200">
                <a:buAutoNum type="arabicPeriod"/>
              </a:pPr>
              <a:r>
                <a:rPr lang="en-US" sz="2400" dirty="0">
                  <a:solidFill>
                    <a:schemeClr val="bg1"/>
                  </a:solidFill>
                  <a:latin typeface="Times New Roman" panose="02020603050405020304" pitchFamily="18" charset="0"/>
                  <a:cs typeface="Times New Roman" panose="02020603050405020304" pitchFamily="18" charset="0"/>
                </a:rPr>
                <a:t>How do the Bhutanese celebrate their main religious festival?</a:t>
              </a:r>
            </a:p>
            <a:p>
              <a:pPr marL="457200" indent="-457200">
                <a:buAutoNum type="arabicPeriod"/>
              </a:pPr>
              <a:r>
                <a:rPr lang="en-US" sz="2400" dirty="0">
                  <a:solidFill>
                    <a:schemeClr val="bg1"/>
                  </a:solidFill>
                  <a:latin typeface="Times New Roman" panose="02020603050405020304" pitchFamily="18" charset="0"/>
                  <a:cs typeface="Times New Roman" panose="02020603050405020304" pitchFamily="18" charset="0"/>
                </a:rPr>
                <a:t>Do you think Bhutan is a country of rich cultural heritage? why?</a:t>
              </a:r>
            </a:p>
            <a:p>
              <a:pPr marL="457200" indent="-457200">
                <a:buAutoNum type="arabicPeriod"/>
              </a:pPr>
              <a:r>
                <a:rPr lang="en-US" sz="2400" dirty="0">
                  <a:solidFill>
                    <a:schemeClr val="bg1"/>
                  </a:solidFill>
                  <a:latin typeface="Times New Roman" panose="02020603050405020304" pitchFamily="18" charset="0"/>
                  <a:cs typeface="Times New Roman" panose="02020603050405020304" pitchFamily="18" charset="0"/>
                </a:rPr>
                <a:t>“Bhutan is called the Jewel of the Eastern Himalayas” explain the line.</a:t>
              </a:r>
            </a:p>
            <a:p>
              <a:pPr marL="457200" indent="-457200">
                <a:buAutoNum type="arabicPeriod"/>
              </a:pPr>
              <a:r>
                <a:rPr lang="en-US" sz="2400" dirty="0">
                  <a:solidFill>
                    <a:schemeClr val="bg1"/>
                  </a:solidFill>
                  <a:latin typeface="Times New Roman" panose="02020603050405020304" pitchFamily="18" charset="0"/>
                  <a:cs typeface="Times New Roman" panose="02020603050405020304" pitchFamily="18" charset="0"/>
                </a:rPr>
                <a:t>What do you know about the clothes or attire of the Bhutanese?</a:t>
              </a:r>
              <a:endParaRPr lang="en-US" sz="2400" dirty="0">
                <a:solidFill>
                  <a:schemeClr val="bg1"/>
                </a:solidFill>
              </a:endParaRPr>
            </a:p>
          </p:txBody>
        </p:sp>
      </p:grpSp>
    </p:spTree>
    <p:extLst>
      <p:ext uri="{BB962C8B-B14F-4D97-AF65-F5344CB8AC3E}">
        <p14:creationId xmlns:p14="http://schemas.microsoft.com/office/powerpoint/2010/main" val="204839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800" decel="100000"/>
                                        <p:tgtEl>
                                          <p:spTgt spid="14"/>
                                        </p:tgtEl>
                                      </p:cBhvr>
                                    </p:animEffect>
                                    <p:anim calcmode="lin" valueType="num">
                                      <p:cBhvr>
                                        <p:cTn id="16" dur="800" decel="100000" fill="hold"/>
                                        <p:tgtEl>
                                          <p:spTgt spid="14"/>
                                        </p:tgtEl>
                                        <p:attrNameLst>
                                          <p:attrName>style.rotation</p:attrName>
                                        </p:attrNameLst>
                                      </p:cBhvr>
                                      <p:tavLst>
                                        <p:tav tm="0">
                                          <p:val>
                                            <p:fltVal val="-90"/>
                                          </p:val>
                                        </p:tav>
                                        <p:tav tm="100000">
                                          <p:val>
                                            <p:fltVal val="0"/>
                                          </p:val>
                                        </p:tav>
                                      </p:tavLst>
                                    </p:anim>
                                    <p:anim calcmode="lin" valueType="num">
                                      <p:cBhvr>
                                        <p:cTn id="17" dur="800" decel="100000" fill="hold"/>
                                        <p:tgtEl>
                                          <p:spTgt spid="14"/>
                                        </p:tgtEl>
                                        <p:attrNameLst>
                                          <p:attrName>ppt_x</p:attrName>
                                        </p:attrNameLst>
                                      </p:cBhvr>
                                      <p:tavLst>
                                        <p:tav tm="0">
                                          <p:val>
                                            <p:strVal val="#ppt_x+0.4"/>
                                          </p:val>
                                        </p:tav>
                                        <p:tav tm="100000">
                                          <p:val>
                                            <p:strVal val="#ppt_x-0.05"/>
                                          </p:val>
                                        </p:tav>
                                      </p:tavLst>
                                    </p:anim>
                                    <p:anim calcmode="lin" valueType="num">
                                      <p:cBhvr>
                                        <p:cTn id="18" dur="800" decel="100000" fill="hold"/>
                                        <p:tgtEl>
                                          <p:spTgt spid="1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B6664D-FFDB-4937-80A7-B022D273FFA9}"/>
              </a:ext>
            </a:extLst>
          </p:cNvPr>
          <p:cNvSpPr/>
          <p:nvPr/>
        </p:nvSpPr>
        <p:spPr>
          <a:xfrm>
            <a:off x="1969477" y="787791"/>
            <a:ext cx="8285871"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Evaluation</a:t>
            </a:r>
          </a:p>
        </p:txBody>
      </p:sp>
      <p:sp>
        <p:nvSpPr>
          <p:cNvPr id="3" name="Rectangle 2">
            <a:extLst>
              <a:ext uri="{FF2B5EF4-FFF2-40B4-BE49-F238E27FC236}">
                <a16:creationId xmlns:a16="http://schemas.microsoft.com/office/drawing/2014/main" id="{C529C9E1-10F9-461B-B611-B2C6C9DF7A4E}"/>
              </a:ext>
            </a:extLst>
          </p:cNvPr>
          <p:cNvSpPr/>
          <p:nvPr/>
        </p:nvSpPr>
        <p:spPr>
          <a:xfrm>
            <a:off x="2082020" y="2713306"/>
            <a:ext cx="8693833" cy="231061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Write the story in a brief at least ten sentences.</a:t>
            </a:r>
          </a:p>
        </p:txBody>
      </p:sp>
    </p:spTree>
    <p:extLst>
      <p:ext uri="{BB962C8B-B14F-4D97-AF65-F5344CB8AC3E}">
        <p14:creationId xmlns:p14="http://schemas.microsoft.com/office/powerpoint/2010/main" val="305555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7CEF10-2E86-4B67-84B2-B1B27122EF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8434" y="183580"/>
            <a:ext cx="3135132" cy="2603162"/>
          </a:xfrm>
          <a:prstGeom prst="rect">
            <a:avLst/>
          </a:prstGeom>
          <a:ln>
            <a:solidFill>
              <a:srgbClr val="0000FF"/>
            </a:solidFill>
          </a:ln>
        </p:spPr>
      </p:pic>
      <p:sp>
        <p:nvSpPr>
          <p:cNvPr id="12" name="Rectangle 11">
            <a:extLst>
              <a:ext uri="{FF2B5EF4-FFF2-40B4-BE49-F238E27FC236}">
                <a16:creationId xmlns:a16="http://schemas.microsoft.com/office/drawing/2014/main" id="{44B9F897-04DA-4C3F-B290-4B8CF3EB8030}"/>
              </a:ext>
            </a:extLst>
          </p:cNvPr>
          <p:cNvSpPr/>
          <p:nvPr/>
        </p:nvSpPr>
        <p:spPr>
          <a:xfrm>
            <a:off x="1624995" y="4850192"/>
            <a:ext cx="8942010" cy="1436914"/>
          </a:xfrm>
          <a:prstGeom prst="rect">
            <a:avLst/>
          </a:prstGeom>
          <a:noFill/>
          <a:ln w="76200">
            <a:solidFill>
              <a:srgbClr val="010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00FF"/>
                </a:solidFill>
                <a:latin typeface="Segoe Print" panose="02000600000000000000" pitchFamily="2" charset="0"/>
              </a:rPr>
              <a:t>Write a letter to your friend describing what type of steps have been taken to protect Bhutan’s bio-diversity.</a:t>
            </a:r>
          </a:p>
        </p:txBody>
      </p:sp>
      <p:pic>
        <p:nvPicPr>
          <p:cNvPr id="2" name="Picture 1">
            <a:extLst>
              <a:ext uri="{FF2B5EF4-FFF2-40B4-BE49-F238E27FC236}">
                <a16:creationId xmlns:a16="http://schemas.microsoft.com/office/drawing/2014/main" id="{7EC33867-2115-4C6D-B661-BD1D2AA140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014913" y="2726117"/>
            <a:ext cx="2162175" cy="2124075"/>
          </a:xfrm>
          <a:prstGeom prst="rect">
            <a:avLst/>
          </a:prstGeom>
        </p:spPr>
      </p:pic>
    </p:spTree>
    <p:extLst>
      <p:ext uri="{BB962C8B-B14F-4D97-AF65-F5344CB8AC3E}">
        <p14:creationId xmlns:p14="http://schemas.microsoft.com/office/powerpoint/2010/main" val="7849226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B76E509-D52A-4459-AD0F-7666A3C9CC6C}"/>
              </a:ext>
            </a:extLst>
          </p:cNvPr>
          <p:cNvPicPr>
            <a:picLocks noChangeAspect="1"/>
          </p:cNvPicPr>
          <p:nvPr/>
        </p:nvPicPr>
        <p:blipFill>
          <a:blip r:embed="rId2"/>
          <a:stretch>
            <a:fillRect/>
          </a:stretch>
        </p:blipFill>
        <p:spPr>
          <a:xfrm>
            <a:off x="3555355" y="1516915"/>
            <a:ext cx="5615865" cy="3824170"/>
          </a:xfrm>
          <a:prstGeom prst="rect">
            <a:avLst/>
          </a:prstGeom>
          <a:solidFill>
            <a:srgbClr val="FF0000"/>
          </a:solidFill>
          <a:ln w="76200">
            <a:solidFill>
              <a:srgbClr val="3CDC30"/>
            </a:solidFill>
          </a:ln>
          <a:effectLst>
            <a:reflection blurRad="6350" stA="52000" endA="300" endPos="35000" dir="5400000" sy="-100000" algn="bl" rotWithShape="0"/>
          </a:effectLst>
        </p:spPr>
      </p:pic>
    </p:spTree>
    <p:extLst>
      <p:ext uri="{BB962C8B-B14F-4D97-AF65-F5344CB8AC3E}">
        <p14:creationId xmlns:p14="http://schemas.microsoft.com/office/powerpoint/2010/main" val="26889180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7C297-18E2-452F-9150-93A6BDF3DF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0263" y="-751412"/>
            <a:ext cx="1908712" cy="2462289"/>
          </a:xfrm>
          <a:prstGeom prst="rect">
            <a:avLst/>
          </a:prstGeom>
        </p:spPr>
      </p:pic>
      <p:pic>
        <p:nvPicPr>
          <p:cNvPr id="11" name="Picture 10">
            <a:extLst>
              <a:ext uri="{FF2B5EF4-FFF2-40B4-BE49-F238E27FC236}">
                <a16:creationId xmlns:a16="http://schemas.microsoft.com/office/drawing/2014/main" id="{07A45108-149F-4051-B11D-BAA67AEB63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844196" y="-751412"/>
            <a:ext cx="2044999" cy="2337149"/>
          </a:xfrm>
          <a:prstGeom prst="rect">
            <a:avLst/>
          </a:prstGeom>
        </p:spPr>
      </p:pic>
      <p:pic>
        <p:nvPicPr>
          <p:cNvPr id="20" name="Picture 19">
            <a:extLst>
              <a:ext uri="{FF2B5EF4-FFF2-40B4-BE49-F238E27FC236}">
                <a16:creationId xmlns:a16="http://schemas.microsoft.com/office/drawing/2014/main" id="{5B7A806F-2AD4-49EF-A143-A520F9E4CD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1683" y="1242378"/>
            <a:ext cx="4211285" cy="322574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1" name="Picture 20">
            <a:extLst>
              <a:ext uri="{FF2B5EF4-FFF2-40B4-BE49-F238E27FC236}">
                <a16:creationId xmlns:a16="http://schemas.microsoft.com/office/drawing/2014/main" id="{894489A2-42E7-4009-949F-93C418E2D0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32681"/>
            <a:ext cx="1406769" cy="64281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2" name="Picture 21">
            <a:extLst>
              <a:ext uri="{FF2B5EF4-FFF2-40B4-BE49-F238E27FC236}">
                <a16:creationId xmlns:a16="http://schemas.microsoft.com/office/drawing/2014/main" id="{E9B38EBE-6E3A-4729-BC01-0D4179AB5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47365" y="2680158"/>
            <a:ext cx="5012629" cy="9504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3" name="Picture 22">
            <a:extLst>
              <a:ext uri="{FF2B5EF4-FFF2-40B4-BE49-F238E27FC236}">
                <a16:creationId xmlns:a16="http://schemas.microsoft.com/office/drawing/2014/main" id="{FA66E4F5-00A0-4F55-96BF-82E7BC585C2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67719" y="5346763"/>
            <a:ext cx="5414264" cy="8266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4" name="Picture 23">
            <a:extLst>
              <a:ext uri="{FF2B5EF4-FFF2-40B4-BE49-F238E27FC236}">
                <a16:creationId xmlns:a16="http://schemas.microsoft.com/office/drawing/2014/main" id="{9B12E88D-7D03-499E-8FE7-ED1D00C5F0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67719" y="242048"/>
            <a:ext cx="4456562" cy="114614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85692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7C297-18E2-452F-9150-93A6BDF3DF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9093" y="-995448"/>
            <a:ext cx="1908712" cy="2462289"/>
          </a:xfrm>
          <a:prstGeom prst="rect">
            <a:avLst/>
          </a:prstGeom>
        </p:spPr>
      </p:pic>
      <p:pic>
        <p:nvPicPr>
          <p:cNvPr id="11" name="Picture 10">
            <a:extLst>
              <a:ext uri="{FF2B5EF4-FFF2-40B4-BE49-F238E27FC236}">
                <a16:creationId xmlns:a16="http://schemas.microsoft.com/office/drawing/2014/main" id="{07A45108-149F-4051-B11D-BAA67AEB63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20639" y="-1040286"/>
            <a:ext cx="2044999" cy="2337149"/>
          </a:xfrm>
          <a:prstGeom prst="rect">
            <a:avLst/>
          </a:prstGeom>
        </p:spPr>
      </p:pic>
      <p:pic>
        <p:nvPicPr>
          <p:cNvPr id="4" name="Picture 3">
            <a:extLst>
              <a:ext uri="{FF2B5EF4-FFF2-40B4-BE49-F238E27FC236}">
                <a16:creationId xmlns:a16="http://schemas.microsoft.com/office/drawing/2014/main" id="{AD1346BB-8A14-46BA-8960-411A774165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4915" y="106744"/>
            <a:ext cx="3856972" cy="962891"/>
          </a:xfrm>
          <a:prstGeom prst="rect">
            <a:avLst/>
          </a:prstGeom>
        </p:spPr>
      </p:pic>
      <p:pic>
        <p:nvPicPr>
          <p:cNvPr id="5" name="Picture 4">
            <a:extLst>
              <a:ext uri="{FF2B5EF4-FFF2-40B4-BE49-F238E27FC236}">
                <a16:creationId xmlns:a16="http://schemas.microsoft.com/office/drawing/2014/main" id="{7C8E9624-CC06-43F6-B511-E7F701D509E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5432" y="1252025"/>
            <a:ext cx="9397716" cy="4417707"/>
          </a:xfrm>
          <a:prstGeom prst="rect">
            <a:avLst/>
          </a:prstGeom>
        </p:spPr>
      </p:pic>
      <p:pic>
        <p:nvPicPr>
          <p:cNvPr id="6" name="Picture 5">
            <a:extLst>
              <a:ext uri="{FF2B5EF4-FFF2-40B4-BE49-F238E27FC236}">
                <a16:creationId xmlns:a16="http://schemas.microsoft.com/office/drawing/2014/main" id="{3F4ED66D-DE1D-41A0-B096-9CB06363AC0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78875" y="5167086"/>
            <a:ext cx="7031293" cy="1690914"/>
          </a:xfrm>
          <a:prstGeom prst="rect">
            <a:avLst/>
          </a:prstGeom>
        </p:spPr>
      </p:pic>
      <p:sp>
        <p:nvSpPr>
          <p:cNvPr id="7" name="Rectangle 6">
            <a:extLst>
              <a:ext uri="{FF2B5EF4-FFF2-40B4-BE49-F238E27FC236}">
                <a16:creationId xmlns:a16="http://schemas.microsoft.com/office/drawing/2014/main" id="{2417C70D-0E09-4C2F-8340-58833C30016E}"/>
              </a:ext>
            </a:extLst>
          </p:cNvPr>
          <p:cNvSpPr/>
          <p:nvPr/>
        </p:nvSpPr>
        <p:spPr>
          <a:xfrm>
            <a:off x="2354492" y="1927680"/>
            <a:ext cx="7687363" cy="2920093"/>
          </a:xfrm>
          <a:prstGeom prst="rect">
            <a:avLst/>
          </a:prstGeom>
          <a:solidFill>
            <a:schemeClr val="tx1"/>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itchFamily="18" charset="0"/>
                <a:cs typeface="Times New Roman" pitchFamily="18" charset="0"/>
              </a:rPr>
              <a:t>After we have studied this lesson, the students will be able to</a:t>
            </a:r>
          </a:p>
          <a:p>
            <a:pPr marL="342900" indent="-342900">
              <a:buFont typeface="Wingdings" panose="05000000000000000000" pitchFamily="2" charset="2"/>
              <a:buChar char="§"/>
            </a:pPr>
            <a:r>
              <a:rPr lang="en-US" sz="2400" dirty="0">
                <a:solidFill>
                  <a:schemeClr val="bg1"/>
                </a:solidFill>
                <a:latin typeface="Times New Roman" pitchFamily="18" charset="0"/>
                <a:cs typeface="Times New Roman" pitchFamily="18" charset="0"/>
              </a:rPr>
              <a:t>tell  synonym of some key words</a:t>
            </a:r>
          </a:p>
          <a:p>
            <a:pPr marL="342900" indent="-342900">
              <a:buFont typeface="Wingdings" panose="05000000000000000000" pitchFamily="2" charset="2"/>
              <a:buChar char="§"/>
            </a:pPr>
            <a:r>
              <a:rPr lang="en-US" sz="2400" dirty="0">
                <a:solidFill>
                  <a:schemeClr val="bg1"/>
                </a:solidFill>
                <a:latin typeface="Times New Roman" pitchFamily="18" charset="0"/>
                <a:cs typeface="Times New Roman" pitchFamily="18" charset="0"/>
              </a:rPr>
              <a:t>read, comprehend and </a:t>
            </a:r>
            <a:r>
              <a:rPr lang="en-US" sz="2400" dirty="0" err="1">
                <a:solidFill>
                  <a:schemeClr val="bg1"/>
                </a:solidFill>
                <a:latin typeface="Times New Roman" pitchFamily="18" charset="0"/>
                <a:cs typeface="Times New Roman" pitchFamily="18" charset="0"/>
              </a:rPr>
              <a:t>summarie</a:t>
            </a:r>
            <a:r>
              <a:rPr lang="en-US" sz="2400" dirty="0">
                <a:solidFill>
                  <a:schemeClr val="bg1"/>
                </a:solidFill>
                <a:latin typeface="Times New Roman" pitchFamily="18" charset="0"/>
                <a:cs typeface="Times New Roman" pitchFamily="18" charset="0"/>
              </a:rPr>
              <a:t> texts</a:t>
            </a:r>
          </a:p>
          <a:p>
            <a:pPr marL="342900" indent="-342900">
              <a:buFont typeface="Wingdings" panose="05000000000000000000" pitchFamily="2" charset="2"/>
              <a:buChar char="§"/>
            </a:pPr>
            <a:r>
              <a:rPr lang="en-US" sz="2400" dirty="0">
                <a:solidFill>
                  <a:schemeClr val="bg1"/>
                </a:solidFill>
                <a:latin typeface="Times New Roman" pitchFamily="18" charset="0"/>
                <a:cs typeface="Times New Roman" pitchFamily="18" charset="0"/>
              </a:rPr>
              <a:t>choose the best answer</a:t>
            </a:r>
          </a:p>
          <a:p>
            <a:pPr marL="342900" indent="-342900">
              <a:buFont typeface="Wingdings" panose="05000000000000000000" pitchFamily="2" charset="2"/>
              <a:buChar char="§"/>
            </a:pPr>
            <a:r>
              <a:rPr lang="en-US" sz="2400" dirty="0">
                <a:solidFill>
                  <a:schemeClr val="bg1"/>
                </a:solidFill>
                <a:latin typeface="Times New Roman" pitchFamily="18" charset="0"/>
                <a:cs typeface="Times New Roman" pitchFamily="18" charset="0"/>
              </a:rPr>
              <a:t>ask and answer questions</a:t>
            </a:r>
          </a:p>
          <a:p>
            <a:pPr marL="342900" indent="-342900">
              <a:buFont typeface="Wingdings" panose="05000000000000000000" pitchFamily="2" charset="2"/>
              <a:buChar char="§"/>
            </a:pPr>
            <a:r>
              <a:rPr lang="en-US" sz="2400" dirty="0">
                <a:solidFill>
                  <a:schemeClr val="bg1"/>
                </a:solidFill>
                <a:latin typeface="Times New Roman" pitchFamily="18" charset="0"/>
                <a:cs typeface="Times New Roman" pitchFamily="18" charset="0"/>
              </a:rPr>
              <a:t>fill up blanks</a:t>
            </a:r>
          </a:p>
          <a:p>
            <a:pPr marL="342900" indent="-342900">
              <a:buFont typeface="Wingdings" panose="05000000000000000000" pitchFamily="2" charset="2"/>
              <a:buChar char="§"/>
            </a:pPr>
            <a:r>
              <a:rPr lang="en-US" sz="2400" dirty="0">
                <a:solidFill>
                  <a:schemeClr val="bg1"/>
                </a:solidFill>
                <a:latin typeface="Times New Roman" pitchFamily="18" charset="0"/>
                <a:cs typeface="Times New Roman" pitchFamily="18" charset="0"/>
              </a:rPr>
              <a:t>write a letter</a:t>
            </a:r>
          </a:p>
        </p:txBody>
      </p:sp>
      <p:sp>
        <p:nvSpPr>
          <p:cNvPr id="8" name="Rectangle 7">
            <a:extLst>
              <a:ext uri="{FF2B5EF4-FFF2-40B4-BE49-F238E27FC236}">
                <a16:creationId xmlns:a16="http://schemas.microsoft.com/office/drawing/2014/main" id="{935D7F9C-0DD6-47EA-AD74-D1C88AF94C37}"/>
              </a:ext>
            </a:extLst>
          </p:cNvPr>
          <p:cNvSpPr/>
          <p:nvPr/>
        </p:nvSpPr>
        <p:spPr>
          <a:xfrm>
            <a:off x="2183039" y="1800552"/>
            <a:ext cx="8022967" cy="3221391"/>
          </a:xfrm>
          <a:prstGeom prst="rect">
            <a:avLst/>
          </a:prstGeom>
          <a:noFill/>
          <a:ln w="762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391F6B-8533-40B1-87EF-104B5B83AEA2}"/>
              </a:ext>
            </a:extLst>
          </p:cNvPr>
          <p:cNvSpPr/>
          <p:nvPr/>
        </p:nvSpPr>
        <p:spPr>
          <a:xfrm>
            <a:off x="1911550" y="1585737"/>
            <a:ext cx="8459767" cy="3581350"/>
          </a:xfrm>
          <a:prstGeom prst="rect">
            <a:avLst/>
          </a:prstGeom>
          <a:noFill/>
          <a:ln w="762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6309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circle(in)">
                                      <p:cBhvr>
                                        <p:cTn id="24" dur="2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circle(in)">
                                      <p:cBhvr>
                                        <p:cTn id="29" dur="20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circle(in)">
                                      <p:cBhvr>
                                        <p:cTn id="34" dur="20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circle(in)">
                                      <p:cBhvr>
                                        <p:cTn id="39" dur="20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circle(in)">
                                      <p:cBhvr>
                                        <p:cTn id="44" dur="2000"/>
                                        <p:tgtEl>
                                          <p:spTgt spid="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circle(in)">
                                      <p:cBhvr>
                                        <p:cTn id="49" dur="2000"/>
                                        <p:tgtEl>
                                          <p:spTgt spid="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Effect transition="in" filter="circle(in)">
                                      <p:cBhvr>
                                        <p:cTn id="54"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76260B-AFFE-4E3A-8F69-E9FAA0707849}"/>
              </a:ext>
            </a:extLst>
          </p:cNvPr>
          <p:cNvGrpSpPr/>
          <p:nvPr/>
        </p:nvGrpSpPr>
        <p:grpSpPr>
          <a:xfrm>
            <a:off x="1310446" y="1764653"/>
            <a:ext cx="8944903" cy="2462289"/>
            <a:chOff x="1999762" y="1778721"/>
            <a:chExt cx="8328763" cy="2462289"/>
          </a:xfrm>
        </p:grpSpPr>
        <p:sp>
          <p:nvSpPr>
            <p:cNvPr id="2" name="Rectangle 1">
              <a:extLst>
                <a:ext uri="{FF2B5EF4-FFF2-40B4-BE49-F238E27FC236}">
                  <a16:creationId xmlns:a16="http://schemas.microsoft.com/office/drawing/2014/main" id="{3F76D9F6-8E81-44AF-841C-1194A1A284A7}"/>
                </a:ext>
              </a:extLst>
            </p:cNvPr>
            <p:cNvSpPr/>
            <p:nvPr/>
          </p:nvSpPr>
          <p:spPr>
            <a:xfrm>
              <a:off x="3908474" y="2767818"/>
              <a:ext cx="4375052" cy="9003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Bradley Hand ITC" panose="03070402050302030203" pitchFamily="66" charset="0"/>
                </a:rPr>
                <a:t>Let’s know some new words</a:t>
              </a:r>
            </a:p>
          </p:txBody>
        </p:sp>
        <p:pic>
          <p:nvPicPr>
            <p:cNvPr id="3" name="Picture 2">
              <a:extLst>
                <a:ext uri="{FF2B5EF4-FFF2-40B4-BE49-F238E27FC236}">
                  <a16:creationId xmlns:a16="http://schemas.microsoft.com/office/drawing/2014/main" id="{DDE7C297-18E2-452F-9150-93A6BDF3DF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9762" y="1778721"/>
              <a:ext cx="1908712" cy="2462289"/>
            </a:xfrm>
            <a:prstGeom prst="rect">
              <a:avLst/>
            </a:prstGeom>
            <a:solidFill>
              <a:schemeClr val="accent2">
                <a:lumMod val="60000"/>
                <a:lumOff val="40000"/>
              </a:schemeClr>
            </a:solidFill>
          </p:spPr>
        </p:pic>
        <p:pic>
          <p:nvPicPr>
            <p:cNvPr id="11" name="Picture 10">
              <a:extLst>
                <a:ext uri="{FF2B5EF4-FFF2-40B4-BE49-F238E27FC236}">
                  <a16:creationId xmlns:a16="http://schemas.microsoft.com/office/drawing/2014/main" id="{07A45108-149F-4051-B11D-BAA67AEB63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283526" y="1841292"/>
              <a:ext cx="2044999" cy="2337149"/>
            </a:xfrm>
            <a:prstGeom prst="rect">
              <a:avLst/>
            </a:prstGeom>
            <a:solidFill>
              <a:schemeClr val="accent2">
                <a:lumMod val="60000"/>
                <a:lumOff val="40000"/>
              </a:schemeClr>
            </a:solidFill>
          </p:spPr>
        </p:pic>
      </p:grpSp>
    </p:spTree>
    <p:extLst>
      <p:ext uri="{BB962C8B-B14F-4D97-AF65-F5344CB8AC3E}">
        <p14:creationId xmlns:p14="http://schemas.microsoft.com/office/powerpoint/2010/main" val="60109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4">
            <a:extLst>
              <a:ext uri="{FF2B5EF4-FFF2-40B4-BE49-F238E27FC236}">
                <a16:creationId xmlns:a16="http://schemas.microsoft.com/office/drawing/2014/main" id="{4D7DEF50-D3E0-4871-9336-EE74BFD63BD3}"/>
              </a:ext>
            </a:extLst>
          </p:cNvPr>
          <p:cNvGraphicFramePr>
            <a:graphicFrameLocks noGrp="1"/>
          </p:cNvGraphicFramePr>
          <p:nvPr>
            <p:extLst>
              <p:ext uri="{D42A27DB-BD31-4B8C-83A1-F6EECF244321}">
                <p14:modId xmlns:p14="http://schemas.microsoft.com/office/powerpoint/2010/main" val="970915177"/>
              </p:ext>
            </p:extLst>
          </p:nvPr>
        </p:nvGraphicFramePr>
        <p:xfrm>
          <a:off x="0" y="-91440"/>
          <a:ext cx="12192000" cy="6949440"/>
        </p:xfrm>
        <a:graphic>
          <a:graphicData uri="http://schemas.openxmlformats.org/drawingml/2006/table">
            <a:tbl>
              <a:tblPr firstRow="1" bandRow="1">
                <a:tableStyleId>{5C22544A-7EE6-4342-B048-85BDC9FD1C3A}</a:tableStyleId>
              </a:tblPr>
              <a:tblGrid>
                <a:gridCol w="2475914">
                  <a:extLst>
                    <a:ext uri="{9D8B030D-6E8A-4147-A177-3AD203B41FA5}">
                      <a16:colId xmlns:a16="http://schemas.microsoft.com/office/drawing/2014/main" val="2407491991"/>
                    </a:ext>
                  </a:extLst>
                </a:gridCol>
                <a:gridCol w="6191836">
                  <a:extLst>
                    <a:ext uri="{9D8B030D-6E8A-4147-A177-3AD203B41FA5}">
                      <a16:colId xmlns:a16="http://schemas.microsoft.com/office/drawing/2014/main" val="886146410"/>
                    </a:ext>
                  </a:extLst>
                </a:gridCol>
                <a:gridCol w="3524250">
                  <a:extLst>
                    <a:ext uri="{9D8B030D-6E8A-4147-A177-3AD203B41FA5}">
                      <a16:colId xmlns:a16="http://schemas.microsoft.com/office/drawing/2014/main" val="1869554158"/>
                    </a:ext>
                  </a:extLst>
                </a:gridCol>
              </a:tblGrid>
              <a:tr h="451184">
                <a:tc gridSpan="3">
                  <a:txBody>
                    <a:bodyPr/>
                    <a:lstStyle/>
                    <a:p>
                      <a:pPr algn="l"/>
                      <a:r>
                        <a:rPr lang="en-US" sz="2400" dirty="0">
                          <a:solidFill>
                            <a:schemeClr val="tx1"/>
                          </a:solidFill>
                          <a:latin typeface="Times New Roman" panose="02020603050405020304" pitchFamily="18" charset="0"/>
                          <a:cs typeface="Times New Roman" panose="02020603050405020304" pitchFamily="18" charset="0"/>
                        </a:rPr>
                        <a:t>Let’s introduce with  some key words </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77116019"/>
                  </a:ext>
                </a:extLst>
              </a:tr>
              <a:tr h="451184">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Word</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Meaning</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synonym</a:t>
                      </a:r>
                    </a:p>
                  </a:txBody>
                  <a:tcPr anchor="ctr"/>
                </a:tc>
                <a:extLst>
                  <a:ext uri="{0D108BD9-81ED-4DB2-BD59-A6C34878D82A}">
                    <a16:rowId xmlns:a16="http://schemas.microsoft.com/office/drawing/2014/main" val="336534544"/>
                  </a:ext>
                </a:extLst>
              </a:tr>
              <a:tr h="812132">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Slope</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A non flat area of ground that tends upwards or downwards</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Gradient, slant</a:t>
                      </a:r>
                    </a:p>
                  </a:txBody>
                  <a:tcPr anchor="ctr"/>
                </a:tc>
                <a:extLst>
                  <a:ext uri="{0D108BD9-81ED-4DB2-BD59-A6C34878D82A}">
                    <a16:rowId xmlns:a16="http://schemas.microsoft.com/office/drawing/2014/main" val="745312923"/>
                  </a:ext>
                </a:extLst>
              </a:tr>
              <a:tr h="812132">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Official</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Relating to an authority or public body and its activities and responsibilities</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Authorized, accredited</a:t>
                      </a:r>
                    </a:p>
                  </a:txBody>
                  <a:tcPr anchor="ctr"/>
                </a:tc>
                <a:extLst>
                  <a:ext uri="{0D108BD9-81ED-4DB2-BD59-A6C34878D82A}">
                    <a16:rowId xmlns:a16="http://schemas.microsoft.com/office/drawing/2014/main" val="1331814417"/>
                  </a:ext>
                </a:extLst>
              </a:tr>
              <a:tr h="812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Thunder</a:t>
                      </a:r>
                    </a:p>
                    <a:p>
                      <a:pPr algn="l"/>
                      <a:endParaRPr lang="en-US" sz="2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The loud noise displaying a violent or ferocious aggressiveness</a:t>
                      </a:r>
                    </a:p>
                  </a:txBody>
                  <a:tcPr anchor="ctr"/>
                </a:tc>
                <a:tc>
                  <a:txBody>
                    <a:bodyPr/>
                    <a:lstStyle/>
                    <a:p>
                      <a:pPr algn="l" rtl="0" fontAlgn="t">
                        <a:buFont typeface="Arial" panose="020B0604020202020204" pitchFamily="34" charset="0"/>
                        <a:buNone/>
                      </a:pPr>
                      <a:r>
                        <a:rPr lang="en-US" sz="2400" dirty="0">
                          <a:solidFill>
                            <a:schemeClr val="tx1"/>
                          </a:solidFill>
                          <a:effectLst/>
                          <a:latin typeface="Times New Roman" panose="02020603050405020304" pitchFamily="18" charset="0"/>
                          <a:cs typeface="Times New Roman" panose="02020603050405020304" pitchFamily="18" charset="0"/>
                        </a:rPr>
                        <a:t>Lightning, bolt</a:t>
                      </a:r>
                    </a:p>
                  </a:txBody>
                  <a:tcPr anchor="ctr"/>
                </a:tc>
                <a:extLst>
                  <a:ext uri="{0D108BD9-81ED-4DB2-BD59-A6C34878D82A}">
                    <a16:rowId xmlns:a16="http://schemas.microsoft.com/office/drawing/2014/main" val="492060084"/>
                  </a:ext>
                </a:extLst>
              </a:tr>
              <a:tr h="451184">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Evolve</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To develop gradually</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Develop, progress</a:t>
                      </a:r>
                    </a:p>
                  </a:txBody>
                  <a:tcPr anchor="ctr"/>
                </a:tc>
                <a:extLst>
                  <a:ext uri="{0D108BD9-81ED-4DB2-BD59-A6C34878D82A}">
                    <a16:rowId xmlns:a16="http://schemas.microsoft.com/office/drawing/2014/main" val="3243341920"/>
                  </a:ext>
                </a:extLst>
              </a:tr>
              <a:tr h="812132">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Monk</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A member of a religious community of men who live apart from the rest of the society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dk1"/>
                          </a:solidFill>
                          <a:effectLst/>
                          <a:latin typeface="Times New Roman" panose="02020603050405020304" pitchFamily="18" charset="0"/>
                          <a:ea typeface="+mn-ea"/>
                          <a:cs typeface="Times New Roman" panose="02020603050405020304" pitchFamily="18" charset="0"/>
                        </a:rPr>
                        <a:t>Eremite, </a:t>
                      </a:r>
                      <a:r>
                        <a:rPr lang="en-US" sz="2400" b="0" i="0" kern="1200" dirty="0" err="1">
                          <a:solidFill>
                            <a:schemeClr val="dk1"/>
                          </a:solidFill>
                          <a:effectLst/>
                          <a:latin typeface="Times New Roman" panose="02020603050405020304" pitchFamily="18" charset="0"/>
                          <a:ea typeface="+mn-ea"/>
                          <a:cs typeface="Times New Roman" panose="02020603050405020304" pitchFamily="18" charset="0"/>
                        </a:rPr>
                        <a:t>religioner</a:t>
                      </a:r>
                      <a:endParaRPr lang="en-US" sz="24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608843441"/>
                  </a:ext>
                </a:extLst>
              </a:tr>
              <a:tr h="451184">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Enact</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To perform a </a:t>
                      </a:r>
                      <a:r>
                        <a:rPr lang="en-US" sz="2400" dirty="0" err="1">
                          <a:solidFill>
                            <a:schemeClr val="tx1"/>
                          </a:solidFill>
                          <a:latin typeface="Times New Roman" panose="02020603050405020304" pitchFamily="18" charset="0"/>
                          <a:cs typeface="Times New Roman" panose="02020603050405020304" pitchFamily="18" charset="0"/>
                        </a:rPr>
                        <a:t>a</a:t>
                      </a:r>
                      <a:r>
                        <a:rPr lang="en-US" sz="2400" dirty="0">
                          <a:solidFill>
                            <a:schemeClr val="tx1"/>
                          </a:solidFill>
                          <a:latin typeface="Times New Roman" panose="02020603050405020304" pitchFamily="18" charset="0"/>
                          <a:cs typeface="Times New Roman" panose="02020603050405020304" pitchFamily="18" charset="0"/>
                        </a:rPr>
                        <a:t> part</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play</a:t>
                      </a:r>
                    </a:p>
                  </a:txBody>
                  <a:tcPr anchor="ctr"/>
                </a:tc>
                <a:extLst>
                  <a:ext uri="{0D108BD9-81ED-4DB2-BD59-A6C34878D82A}">
                    <a16:rowId xmlns:a16="http://schemas.microsoft.com/office/drawing/2014/main" val="3317408769"/>
                  </a:ext>
                </a:extLst>
              </a:tr>
              <a:tr h="451184">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Existence</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The fact or state of living </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extant</a:t>
                      </a:r>
                    </a:p>
                  </a:txBody>
                  <a:tcPr anchor="ctr"/>
                </a:tc>
                <a:extLst>
                  <a:ext uri="{0D108BD9-81ED-4DB2-BD59-A6C34878D82A}">
                    <a16:rowId xmlns:a16="http://schemas.microsoft.com/office/drawing/2014/main" val="1119958363"/>
                  </a:ext>
                </a:extLst>
              </a:tr>
              <a:tr h="451184">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Flora</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The plants of a particular region</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Vegetation, plants</a:t>
                      </a:r>
                    </a:p>
                  </a:txBody>
                  <a:tcPr anchor="ctr"/>
                </a:tc>
                <a:extLst>
                  <a:ext uri="{0D108BD9-81ED-4DB2-BD59-A6C34878D82A}">
                    <a16:rowId xmlns:a16="http://schemas.microsoft.com/office/drawing/2014/main" val="1418685510"/>
                  </a:ext>
                </a:extLst>
              </a:tr>
              <a:tr h="451184">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Fauna</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The animal of a particular region</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Animals</a:t>
                      </a:r>
                    </a:p>
                  </a:txBody>
                  <a:tcPr anchor="ctr"/>
                </a:tc>
                <a:extLst>
                  <a:ext uri="{0D108BD9-81ED-4DB2-BD59-A6C34878D82A}">
                    <a16:rowId xmlns:a16="http://schemas.microsoft.com/office/drawing/2014/main" val="2999340129"/>
                  </a:ext>
                </a:extLst>
              </a:tr>
              <a:tr h="451184">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Diversity</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A range of different things</a:t>
                      </a:r>
                    </a:p>
                  </a:txBody>
                  <a:tcPr anchor="ct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variety., assortment</a:t>
                      </a:r>
                    </a:p>
                  </a:txBody>
                  <a:tcPr anchor="ctr"/>
                </a:tc>
                <a:extLst>
                  <a:ext uri="{0D108BD9-81ED-4DB2-BD59-A6C34878D82A}">
                    <a16:rowId xmlns:a16="http://schemas.microsoft.com/office/drawing/2014/main" val="3278203622"/>
                  </a:ext>
                </a:extLst>
              </a:tr>
            </a:tbl>
          </a:graphicData>
        </a:graphic>
      </p:graphicFrame>
    </p:spTree>
    <p:extLst>
      <p:ext uri="{BB962C8B-B14F-4D97-AF65-F5344CB8AC3E}">
        <p14:creationId xmlns:p14="http://schemas.microsoft.com/office/powerpoint/2010/main" val="205816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1E8CC4-5CDA-4132-8676-BDE212FD17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4452" y="1710877"/>
            <a:ext cx="3843096" cy="2804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 name="Group 4">
            <a:extLst>
              <a:ext uri="{FF2B5EF4-FFF2-40B4-BE49-F238E27FC236}">
                <a16:creationId xmlns:a16="http://schemas.microsoft.com/office/drawing/2014/main" id="{165FD338-3A15-4949-ADD3-24C089B10F5E}"/>
              </a:ext>
            </a:extLst>
          </p:cNvPr>
          <p:cNvGrpSpPr/>
          <p:nvPr/>
        </p:nvGrpSpPr>
        <p:grpSpPr>
          <a:xfrm>
            <a:off x="588498" y="4261956"/>
            <a:ext cx="11015004" cy="2891465"/>
            <a:chOff x="-1727946" y="642705"/>
            <a:chExt cx="11734930" cy="4275489"/>
          </a:xfrm>
        </p:grpSpPr>
        <p:pic>
          <p:nvPicPr>
            <p:cNvPr id="6" name="Picture 5">
              <a:extLst>
                <a:ext uri="{FF2B5EF4-FFF2-40B4-BE49-F238E27FC236}">
                  <a16:creationId xmlns:a16="http://schemas.microsoft.com/office/drawing/2014/main" id="{F108597B-A515-45B4-8CC5-90E2F589365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000" b="90000" l="10000" r="90000">
                          <a14:foregroundMark x1="16413" y1="40600" x2="23913" y2="65800"/>
                          <a14:foregroundMark x1="23913" y1="65800" x2="23913" y2="65800"/>
                          <a14:foregroundMark x1="20435" y1="45600" x2="18913" y2="32800"/>
                          <a14:foregroundMark x1="16739" y1="42400" x2="17174" y2="56600"/>
                          <a14:foregroundMark x1="14979" y1="55613" x2="14783" y2="53000"/>
                          <a14:backgroundMark x1="17065" y1="30400" x2="12283" y2="32400"/>
                          <a14:backgroundMark x1="9348" y1="40000" x2="11630" y2="47800"/>
                          <a14:backgroundMark x1="12500" y1="49600" x2="13587" y2="53600"/>
                          <a14:backgroundMark x1="12609" y1="34400" x2="12609" y2="34400"/>
                          <a14:backgroundMark x1="11739" y1="34600" x2="12826" y2="34600"/>
                          <a14:backgroundMark x1="12935" y1="56000" x2="14674" y2="66600"/>
                          <a14:backgroundMark x1="15000" y1="57200" x2="18370" y2="70600"/>
                          <a14:backgroundMark x1="12065" y1="47400" x2="12174" y2="47600"/>
                          <a14:backgroundMark x1="12174" y1="47800" x2="12717" y2="50200"/>
                          <a14:backgroundMark x1="14783" y1="55800" x2="15217" y2="57200"/>
                          <a14:backgroundMark x1="95217" y1="70600" x2="95217" y2="70600"/>
                        </a14:backgroundRemoval>
                      </a14:imgEffect>
                    </a14:imgLayer>
                  </a14:imgProps>
                </a:ext>
                <a:ext uri="{28A0092B-C50C-407E-A947-70E740481C1C}">
                  <a14:useLocalDpi xmlns:a14="http://schemas.microsoft.com/office/drawing/2010/main"/>
                </a:ext>
              </a:extLst>
            </a:blip>
            <a:srcRect l="6181" t="26351" r="8232" b="21821"/>
            <a:stretch/>
          </p:blipFill>
          <p:spPr>
            <a:xfrm>
              <a:off x="-1727946" y="642705"/>
              <a:ext cx="11734930" cy="4275489"/>
            </a:xfrm>
            <a:prstGeom prst="rect">
              <a:avLst/>
            </a:prstGeom>
          </p:spPr>
        </p:pic>
        <p:sp>
          <p:nvSpPr>
            <p:cNvPr id="7" name="TextBox 6">
              <a:extLst>
                <a:ext uri="{FF2B5EF4-FFF2-40B4-BE49-F238E27FC236}">
                  <a16:creationId xmlns:a16="http://schemas.microsoft.com/office/drawing/2014/main" id="{630043CB-5476-4924-9185-FB6FC661C16E}"/>
                </a:ext>
              </a:extLst>
            </p:cNvPr>
            <p:cNvSpPr txBox="1"/>
            <p:nvPr/>
          </p:nvSpPr>
          <p:spPr>
            <a:xfrm>
              <a:off x="2032646" y="1027968"/>
              <a:ext cx="7348421" cy="1815882"/>
            </a:xfrm>
            <a:prstGeom prst="rect">
              <a:avLst/>
            </a:prstGeom>
            <a:noFill/>
          </p:spPr>
          <p:txBody>
            <a:bodyPr wrap="square">
              <a:spAutoFit/>
            </a:bodyPr>
            <a:lstStyle/>
            <a:p>
              <a:r>
                <a:rPr lang="en-US" sz="2400" b="1" dirty="0">
                  <a:solidFill>
                    <a:schemeClr val="bg1"/>
                  </a:solidFill>
                  <a:latin typeface="Harrington" panose="04040505050A02020702" pitchFamily="82" charset="0"/>
                </a:rPr>
                <a:t>Bhutan, small, landlocked country is located along the southern slopes of the Himalayan range, bounded by Tibet in the North and India from the other sides. </a:t>
              </a:r>
            </a:p>
          </p:txBody>
        </p:sp>
      </p:grpSp>
      <p:sp>
        <p:nvSpPr>
          <p:cNvPr id="2" name="Rectangle 1">
            <a:extLst>
              <a:ext uri="{FF2B5EF4-FFF2-40B4-BE49-F238E27FC236}">
                <a16:creationId xmlns:a16="http://schemas.microsoft.com/office/drawing/2014/main" id="{77BD656A-5244-4FD2-B9E9-5062880D0443}"/>
              </a:ext>
            </a:extLst>
          </p:cNvPr>
          <p:cNvSpPr/>
          <p:nvPr/>
        </p:nvSpPr>
        <p:spPr>
          <a:xfrm>
            <a:off x="3910818" y="338544"/>
            <a:ext cx="4712677" cy="618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75000"/>
                  </a:schemeClr>
                </a:solidFill>
                <a:latin typeface="Bahnschrift" panose="020B0502040204020203" pitchFamily="34" charset="0"/>
              </a:rPr>
              <a:t>Where is Bhutan located?</a:t>
            </a:r>
          </a:p>
        </p:txBody>
      </p:sp>
    </p:spTree>
    <p:extLst>
      <p:ext uri="{BB962C8B-B14F-4D97-AF65-F5344CB8AC3E}">
        <p14:creationId xmlns:p14="http://schemas.microsoft.com/office/powerpoint/2010/main" val="33200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1302</Words>
  <Application>Microsoft Office PowerPoint</Application>
  <PresentationFormat>Widescreen</PresentationFormat>
  <Paragraphs>184</Paragraphs>
  <Slides>46</Slides>
  <Notes>26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AngsanaUPC</vt:lpstr>
      <vt:lpstr>Arial</vt:lpstr>
      <vt:lpstr>Arial Rounded MT Bold</vt:lpstr>
      <vt:lpstr>Bahnschrift</vt:lpstr>
      <vt:lpstr>Bahnschrift Light</vt:lpstr>
      <vt:lpstr>Bahnschrift SemiBold Condensed</vt:lpstr>
      <vt:lpstr>Bradley Hand ITC</vt:lpstr>
      <vt:lpstr>Calibri</vt:lpstr>
      <vt:lpstr>Calibri Light</vt:lpstr>
      <vt:lpstr>Harrington</vt:lpstr>
      <vt:lpstr>Segoe Print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Afsar Ali</dc:creator>
  <cp:lastModifiedBy>Afsar Ali</cp:lastModifiedBy>
  <cp:revision>41</cp:revision>
  <dcterms:created xsi:type="dcterms:W3CDTF">2021-08-02T19:27:12Z</dcterms:created>
  <dcterms:modified xsi:type="dcterms:W3CDTF">2021-08-05T02:39:14Z</dcterms:modified>
</cp:coreProperties>
</file>