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3767" r:id="rId3"/>
    <p:sldMasterId id="2147483797" r:id="rId4"/>
    <p:sldMasterId id="2147483809" r:id="rId5"/>
  </p:sldMasterIdLst>
  <p:notesMasterIdLst>
    <p:notesMasterId r:id="rId18"/>
  </p:notesMasterIdLst>
  <p:sldIdLst>
    <p:sldId id="279" r:id="rId6"/>
    <p:sldId id="280" r:id="rId7"/>
    <p:sldId id="263" r:id="rId8"/>
    <p:sldId id="281" r:id="rId9"/>
    <p:sldId id="266" r:id="rId10"/>
    <p:sldId id="267" r:id="rId11"/>
    <p:sldId id="268" r:id="rId12"/>
    <p:sldId id="272" r:id="rId13"/>
    <p:sldId id="274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FD1"/>
    <a:srgbClr val="F9D5F0"/>
    <a:srgbClr val="94B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218B7-0413-41BD-BE52-892EC5EE88FF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EAAE8-12AB-4743-95D7-5A744E82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2C25E-3F12-4B69-9361-567CC45ECB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9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2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64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7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38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8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26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5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19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47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033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78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251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62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08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3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027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20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868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3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594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78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2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458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25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6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783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19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425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587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561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19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4872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0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66705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892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573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742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012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90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80917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243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42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1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39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83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45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06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2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52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887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12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26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376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70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8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9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4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4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648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51EC-F107-40A7-BB86-C1D7DBCDB53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EF21E-9837-4400-979F-D7A18B0DD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7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2192000" cy="6000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828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</a:rPr>
              <a:t>আজকর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ক্লাসে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সবাইকে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স্বাগতম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4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5079" y="0"/>
            <a:ext cx="12192000" cy="6858000"/>
          </a:xfrm>
          <a:prstGeom prst="rect">
            <a:avLst/>
          </a:prstGeom>
          <a:solidFill>
            <a:srgbClr val="42DE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100013" y="0"/>
            <a:ext cx="12192000" cy="6858000"/>
          </a:xfrm>
          <a:prstGeom prst="frame">
            <a:avLst>
              <a:gd name="adj1" fmla="val 421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3786" y="304595"/>
            <a:ext cx="1829348" cy="923330"/>
          </a:xfrm>
          <a:prstGeom prst="rect">
            <a:avLst/>
          </a:prstGeom>
          <a:solidFill>
            <a:srgbClr val="FFFF00"/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4900" y="1227925"/>
            <a:ext cx="806217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7588" y="2076376"/>
            <a:ext cx="3739607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S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323" y="3317899"/>
            <a:ext cx="4032463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স্বার্থ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পরতা</a:t>
            </a:r>
            <a:endParaRPr lang="en-SG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512" y="4371031"/>
            <a:ext cx="4012274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লক্ষ্য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কেন্দ্রিক</a:t>
            </a:r>
            <a:endParaRPr lang="en-SG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540" y="5492551"/>
            <a:ext cx="4037246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3।ব্যক্তিস্বার্থ</a:t>
            </a:r>
            <a:endParaRPr lang="en-SG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9857" y="3307482"/>
            <a:ext cx="907529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SG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6994" y="4417198"/>
            <a:ext cx="90752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SG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7004" y="5584884"/>
            <a:ext cx="90753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SG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25" y="3283705"/>
            <a:ext cx="4242796" cy="30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1"/>
            <a:ext cx="12191999" cy="5072062"/>
          </a:xfrm>
          <a:prstGeom prst="rect">
            <a:avLst/>
          </a:prstGeom>
        </p:spPr>
      </p:pic>
      <p:sp>
        <p:nvSpPr>
          <p:cNvPr id="3" name="Flowchart: Decision 2"/>
          <p:cNvSpPr/>
          <p:nvPr/>
        </p:nvSpPr>
        <p:spPr>
          <a:xfrm>
            <a:off x="1243013" y="1"/>
            <a:ext cx="9372600" cy="1143000"/>
          </a:xfrm>
          <a:prstGeom prst="flowChartDecisi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C000"/>
                </a:solidFill>
              </a:rPr>
              <a:t>বাড়িরকাজ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72209"/>
            <a:ext cx="12192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বর্ণনাসহ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r>
              <a:rPr lang="bn-IN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en-SG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3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0" y="0"/>
            <a:ext cx="12192000" cy="1757363"/>
          </a:xfrm>
          <a:prstGeom prst="flowChartTerminator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</a:rPr>
              <a:t>সকলের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সহযোগিতার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জন্য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ধন্যবাদ</a:t>
            </a:r>
            <a:endParaRPr lang="en-US" sz="7200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" y="1757364"/>
            <a:ext cx="12192000" cy="5214936"/>
            <a:chOff x="1" y="1757364"/>
            <a:chExt cx="12192000" cy="52149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757364"/>
              <a:ext cx="12192000" cy="521493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515100" y="1914526"/>
              <a:ext cx="2986088" cy="328613"/>
            </a:xfrm>
            <a:prstGeom prst="rect">
              <a:avLst/>
            </a:prstGeom>
            <a:solidFill>
              <a:srgbClr val="478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833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7378" y="-3730"/>
            <a:ext cx="30464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পরিচিতি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38113" y="4455942"/>
            <a:ext cx="49291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</a:rPr>
              <a:t>মোহাম্মদ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</a:rPr>
              <a:t>তোফাজ্জেল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</a:rPr>
              <a:t>হোসেন</a:t>
            </a:r>
            <a:endParaRPr lang="en-US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</a:rPr>
              <a:t>প্রভাষক-ব্যবস্থাপনা</a:t>
            </a:r>
            <a:endParaRPr lang="en-US" sz="2800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</a:rPr>
              <a:t>গুঠিয়া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</a:rPr>
              <a:t>আউডিয়াল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</a:rPr>
              <a:t>ডিগ্রি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</a:rPr>
              <a:t>কলেজ</a:t>
            </a:r>
            <a:endParaRPr lang="en-US" sz="3600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</a:rPr>
              <a:t>গুঠিয়া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</a:rPr>
              <a:t> ,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</a:rPr>
              <a:t>উজিরপুর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</a:rPr>
              <a:t> ,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</a:rPr>
              <a:t>বরিশাল</a:t>
            </a:r>
            <a:endParaRPr lang="en-US" sz="2800" dirty="0" smtClean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</a:rPr>
              <a:t>ইমেইলঃÑ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hossainmdt20@gmail.com</a:t>
            </a:r>
            <a:endParaRPr lang="en-US" sz="2400" dirty="0" smtClean="0">
              <a:solidFill>
                <a:srgbClr val="00B050"/>
              </a:solidFill>
              <a:latin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399533"/>
            <a:ext cx="2576512" cy="28409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145291" y="2151930"/>
            <a:ext cx="4063191" cy="3873113"/>
            <a:chOff x="6474153" y="1980480"/>
            <a:chExt cx="4063191" cy="3873113"/>
          </a:xfrm>
        </p:grpSpPr>
        <p:grpSp>
          <p:nvGrpSpPr>
            <p:cNvPr id="9" name="Group 8"/>
            <p:cNvGrpSpPr/>
            <p:nvPr/>
          </p:nvGrpSpPr>
          <p:grpSpPr>
            <a:xfrm rot="2647711">
              <a:off x="6474153" y="1980480"/>
              <a:ext cx="3871912" cy="3873112"/>
              <a:chOff x="6729413" y="1900160"/>
              <a:chExt cx="3871912" cy="3873112"/>
            </a:xfrm>
            <a:solidFill>
              <a:srgbClr val="00B0F0"/>
            </a:solidFill>
          </p:grpSpPr>
          <p:sp>
            <p:nvSpPr>
              <p:cNvPr id="36" name="Oval 35"/>
              <p:cNvSpPr/>
              <p:nvPr/>
            </p:nvSpPr>
            <p:spPr>
              <a:xfrm>
                <a:off x="6729413" y="19001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881813" y="20525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034213" y="22049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186613" y="23573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339013" y="25097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491413" y="26621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643813" y="28145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796213" y="29669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948613" y="31193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8101013" y="32717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253413" y="34241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8405813" y="35765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558213" y="37289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8710613" y="38813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863013" y="40337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015413" y="41861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167813" y="43385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20213" y="44909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472613" y="46433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9625013" y="47957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9777413" y="49481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9929813" y="51005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0082213" y="52529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234613" y="54053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0387013" y="55577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2647711">
              <a:off x="6665432" y="1980481"/>
              <a:ext cx="3871912" cy="3873112"/>
              <a:chOff x="6729413" y="1900160"/>
              <a:chExt cx="3871912" cy="3873112"/>
            </a:xfrm>
            <a:solidFill>
              <a:srgbClr val="00B050"/>
            </a:solidFill>
          </p:grpSpPr>
          <p:sp>
            <p:nvSpPr>
              <p:cNvPr id="11" name="Oval 10"/>
              <p:cNvSpPr/>
              <p:nvPr/>
            </p:nvSpPr>
            <p:spPr>
              <a:xfrm>
                <a:off x="6729413" y="19001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881813" y="20525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034213" y="22049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186613" y="23573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339013" y="25097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491413" y="26621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643813" y="28145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796213" y="29669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948613" y="31193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101013" y="32717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253413" y="34241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8405813" y="35765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558213" y="37289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8710613" y="38813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863013" y="40337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9015413" y="41861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9167813" y="43385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9320213" y="44909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9472613" y="46433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9625013" y="47957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9777413" y="49481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929813" y="51005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082213" y="52529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234613" y="54053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87013" y="5557760"/>
                <a:ext cx="214312" cy="21551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Rectangle 60"/>
          <p:cNvSpPr/>
          <p:nvPr/>
        </p:nvSpPr>
        <p:spPr>
          <a:xfrm>
            <a:off x="6651806" y="4447643"/>
            <a:ext cx="53925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n/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বিষয়ঃ</a:t>
            </a:r>
            <a:r>
              <a:rPr lang="en-US" sz="3600" b="1" dirty="0">
                <a:ln/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ব্যবসায়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সংগঠন</a:t>
            </a:r>
            <a:r>
              <a:rPr lang="en-US" sz="3600" b="1" dirty="0">
                <a:ln/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ব্যবস্থাপনা</a:t>
            </a:r>
            <a:endParaRPr lang="as-IN" sz="3600" b="1" dirty="0">
              <a:ln/>
              <a:solidFill>
                <a:srgbClr val="00B0F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r>
              <a:rPr lang="as-IN" sz="3600" b="1" dirty="0">
                <a:ln/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শ্রেণীঃ</a:t>
            </a:r>
            <a:r>
              <a:rPr lang="en-US" sz="3600" b="1" dirty="0">
                <a:ln/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	</a:t>
            </a:r>
            <a:r>
              <a:rPr lang="en-US" sz="3600" b="1" dirty="0" err="1">
                <a:ln/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দ্বাদশ</a:t>
            </a:r>
            <a:endParaRPr lang="as-IN" sz="3600" b="1" dirty="0">
              <a:ln/>
              <a:solidFill>
                <a:srgbClr val="00B0F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r>
              <a:rPr lang="as-IN" sz="3600" b="1" dirty="0">
                <a:ln/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অধ্যায়ঃ</a:t>
            </a:r>
            <a:r>
              <a:rPr lang="en-US" sz="3600" b="1" dirty="0">
                <a:ln/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দশম</a:t>
            </a:r>
            <a:endParaRPr lang="as-IN" sz="3600" b="1" dirty="0">
              <a:ln/>
              <a:solidFill>
                <a:srgbClr val="00B0F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r>
              <a:rPr lang="en-US" sz="3600" b="1" dirty="0" err="1" smtClean="0">
                <a:ln/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অধ্যায়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শিরোনামঃ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নিয়ন্ত্রন</a:t>
            </a:r>
            <a:endParaRPr lang="as-IN" sz="3600" b="1" dirty="0">
              <a:ln/>
              <a:solidFill>
                <a:srgbClr val="00B0F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11" y="1399533"/>
            <a:ext cx="2354614" cy="276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4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/>
          <p:cNvSpPr/>
          <p:nvPr/>
        </p:nvSpPr>
        <p:spPr>
          <a:xfrm>
            <a:off x="892970" y="0"/>
            <a:ext cx="9786937" cy="161448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</a:rPr>
              <a:t>ছবি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দেখে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কি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বুঝি</a:t>
            </a:r>
            <a:r>
              <a:rPr lang="en-US" sz="6600" dirty="0" smtClean="0">
                <a:solidFill>
                  <a:srgbClr val="7030A0"/>
                </a:solidFill>
              </a:rPr>
              <a:t>?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488"/>
            <a:ext cx="5786438" cy="5243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39" y="1614488"/>
            <a:ext cx="6405561" cy="52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67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456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400425" y="1314451"/>
            <a:ext cx="5272087" cy="1257299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</a:rPr>
              <a:t>আজকের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পাঠ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638425" y="2771776"/>
            <a:ext cx="6915150" cy="1114425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</a:rPr>
              <a:t>নিয়ন্ত্রণের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ধারণা</a:t>
            </a:r>
            <a:r>
              <a:rPr lang="en-US" sz="6000" dirty="0" smtClean="0">
                <a:solidFill>
                  <a:srgbClr val="00B050"/>
                </a:solidFill>
              </a:rPr>
              <a:t> ও </a:t>
            </a:r>
            <a:r>
              <a:rPr lang="en-US" sz="6000" dirty="0" err="1" smtClean="0">
                <a:solidFill>
                  <a:srgbClr val="00B050"/>
                </a:solidFill>
              </a:rPr>
              <a:t>বৈশিষ্ট্য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0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0" y="0"/>
            <a:ext cx="12192000" cy="2900363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</a:rPr>
              <a:t>শিখনফল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23862" y="2328863"/>
            <a:ext cx="11344275" cy="4529137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rgbClr val="92D050"/>
                </a:solidFill>
              </a:rPr>
              <a:t>এই</a:t>
            </a:r>
            <a:r>
              <a:rPr lang="en-US" sz="5400" dirty="0" smtClean="0">
                <a:solidFill>
                  <a:srgbClr val="92D050"/>
                </a:solidFill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</a:rPr>
              <a:t>পাঠ</a:t>
            </a:r>
            <a:r>
              <a:rPr lang="en-US" sz="5400" dirty="0" smtClean="0">
                <a:solidFill>
                  <a:srgbClr val="92D050"/>
                </a:solidFill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</a:rPr>
              <a:t>শেষে</a:t>
            </a:r>
            <a:r>
              <a:rPr lang="en-US" sz="5400" dirty="0" smtClean="0">
                <a:solidFill>
                  <a:srgbClr val="92D050"/>
                </a:solidFill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</a:rPr>
              <a:t>শিক্ষার্থী</a:t>
            </a:r>
            <a:r>
              <a:rPr lang="en-US" sz="5400" dirty="0" smtClean="0">
                <a:solidFill>
                  <a:srgbClr val="92D050"/>
                </a:solidFill>
              </a:rPr>
              <a:t>…….</a:t>
            </a:r>
          </a:p>
          <a:p>
            <a:r>
              <a:rPr lang="en-US" sz="5400" dirty="0" err="1" smtClean="0">
                <a:solidFill>
                  <a:srgbClr val="FFFF00"/>
                </a:solidFill>
              </a:rPr>
              <a:t>নিয়ন্ত্রণের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ধারণা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ব্যাখ্যা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করতে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পারবে</a:t>
            </a:r>
            <a:r>
              <a:rPr lang="en-US" sz="5400" dirty="0" smtClean="0">
                <a:solidFill>
                  <a:srgbClr val="FFFF00"/>
                </a:solidFill>
              </a:rPr>
              <a:t> ।</a:t>
            </a:r>
          </a:p>
          <a:p>
            <a:r>
              <a:rPr lang="en-US" sz="5400" dirty="0" err="1" smtClean="0">
                <a:solidFill>
                  <a:srgbClr val="FFFF00"/>
                </a:solidFill>
              </a:rPr>
              <a:t>নিয়ন্ত্রণের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বৈশিষ্ট্যগুলো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বিশ্লেষণ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করতে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পারবে</a:t>
            </a:r>
            <a:r>
              <a:rPr lang="en-US" sz="5400" dirty="0" smtClean="0">
                <a:solidFill>
                  <a:srgbClr val="FFFF00"/>
                </a:solidFill>
              </a:rPr>
              <a:t>।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771769" y="628655"/>
            <a:ext cx="6257925" cy="1343025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/>
              <a:t>নিয়ন্ত্রণের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সংজ্ঞা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785809" y="3126996"/>
            <a:ext cx="10629900" cy="212365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যাবতীয়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কার্যাবলি সম্পাদিত হচ্ছে কিনা তা তদারকি করা, ত্রুটি-বিচ্যুতি নির্ণয় করা এবং প্রয়োজনে সংশোধনমূলক ব্যবস্থা গ্রহণ করার সার্বিক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” 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9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flipH="1">
            <a:off x="5214938" y="2614612"/>
            <a:ext cx="2400300" cy="18430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নিয়ন্ত্রণের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বৈশিষ্ট্য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643808" y="3193254"/>
            <a:ext cx="814388" cy="68580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8938912">
            <a:off x="7243759" y="2257411"/>
            <a:ext cx="814388" cy="68580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6200000">
            <a:off x="5988151" y="1816675"/>
            <a:ext cx="814388" cy="68580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4308105">
            <a:off x="4966257" y="2122076"/>
            <a:ext cx="814388" cy="68580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4379115" y="3093233"/>
            <a:ext cx="814388" cy="68580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003147">
            <a:off x="4803318" y="4132655"/>
            <a:ext cx="814388" cy="68580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5922166" y="4557707"/>
            <a:ext cx="814388" cy="68580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073469">
            <a:off x="7200903" y="4186236"/>
            <a:ext cx="814388" cy="68580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5357807" y="185738"/>
            <a:ext cx="2098645" cy="156664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লক্ষ্য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কেন্দ্রিক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7615238" y="664373"/>
            <a:ext cx="2098645" cy="18430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কালান্তিক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8458196" y="2650326"/>
            <a:ext cx="2098645" cy="18430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অবিরাম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প্রক্রিয়া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 flipH="1">
            <a:off x="7650953" y="4493413"/>
            <a:ext cx="2098645" cy="18430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আওতা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 flipH="1">
            <a:off x="5296851" y="5319930"/>
            <a:ext cx="2098645" cy="14930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প্রতিরোধক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 flipH="1">
            <a:off x="2805786" y="4457699"/>
            <a:ext cx="2404726" cy="18430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পরবর্তী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পরিকল্পনার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ভিত্তি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 flipH="1">
            <a:off x="2266185" y="2500315"/>
            <a:ext cx="2098645" cy="18430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মৌলিক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2971799" y="600079"/>
            <a:ext cx="2325051" cy="18430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উচ্চস্তরের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06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30"/>
            <a:ext cx="12191999" cy="6907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669" y="-97452"/>
            <a:ext cx="3714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SG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5336362"/>
            <a:ext cx="12191999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কালান্তিক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85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" y="0"/>
            <a:ext cx="12191853" cy="6902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6163" y="-6"/>
            <a:ext cx="3786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SG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3288" y="6011554"/>
            <a:ext cx="492918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4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165</Words>
  <Application>Microsoft Office PowerPoint</Application>
  <PresentationFormat>Widescreen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Gill Sans MT</vt:lpstr>
      <vt:lpstr>Impact</vt:lpstr>
      <vt:lpstr>NikoshBAN</vt:lpstr>
      <vt:lpstr>SutonnyMJ</vt:lpstr>
      <vt:lpstr>SutonnyOMJ</vt:lpstr>
      <vt:lpstr>Times New Roman</vt:lpstr>
      <vt:lpstr>Trebuchet MS</vt:lpstr>
      <vt:lpstr>Vrinda</vt:lpstr>
      <vt:lpstr>Wingdings 3</vt:lpstr>
      <vt:lpstr>Office Theme</vt:lpstr>
      <vt:lpstr>Facet</vt:lpstr>
      <vt:lpstr>Organic</vt:lpstr>
      <vt:lpstr>Badge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Microsoft account</dc:creator>
  <cp:lastModifiedBy>apple</cp:lastModifiedBy>
  <cp:revision>30</cp:revision>
  <dcterms:created xsi:type="dcterms:W3CDTF">2021-03-27T14:23:55Z</dcterms:created>
  <dcterms:modified xsi:type="dcterms:W3CDTF">2021-08-05T05:59:13Z</dcterms:modified>
</cp:coreProperties>
</file>