
<file path=[Content_Types].xml><?xml version="1.0" encoding="utf-8"?>
<Types xmlns="http://schemas.openxmlformats.org/package/2006/content-types">
  <Default Extension="png" ContentType="image/png"/>
  <Default Extension="jfif" ContentType="image/jpe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57" r:id="rId4"/>
    <p:sldId id="284" r:id="rId5"/>
    <p:sldId id="278" r:id="rId6"/>
    <p:sldId id="28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3" r:id="rId26"/>
    <p:sldId id="29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E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5" y="-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A4B7-D816-49A7-8E04-205756FE373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49BB5-3B1C-4838-81CA-281B833F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94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A4B7-D816-49A7-8E04-205756FE373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49BB5-3B1C-4838-81CA-281B833F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5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A4B7-D816-49A7-8E04-205756FE373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49BB5-3B1C-4838-81CA-281B833F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6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A4B7-D816-49A7-8E04-205756FE373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49BB5-3B1C-4838-81CA-281B833F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9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A4B7-D816-49A7-8E04-205756FE373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49BB5-3B1C-4838-81CA-281B833F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4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A4B7-D816-49A7-8E04-205756FE373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49BB5-3B1C-4838-81CA-281B833F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1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A4B7-D816-49A7-8E04-205756FE373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49BB5-3B1C-4838-81CA-281B833F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5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A4B7-D816-49A7-8E04-205756FE373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49BB5-3B1C-4838-81CA-281B833F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9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A4B7-D816-49A7-8E04-205756FE373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49BB5-3B1C-4838-81CA-281B833F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3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A4B7-D816-49A7-8E04-205756FE373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49BB5-3B1C-4838-81CA-281B833F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2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C8A4B7-D816-49A7-8E04-205756FE373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49BB5-3B1C-4838-81CA-281B833F3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7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09550" y="6400800"/>
            <a:ext cx="11772900" cy="25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</a:t>
            </a:r>
            <a:r>
              <a:rPr lang="bn-IN" sz="20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কুমার মন্ডল, সহকারী শিক্ষক (বাংলা)  বঙ্গবাসী মাধ্যমিক বিদ্যালয়,খালিশপুর,খুলনা। ফোন -০১৭৬৬-৯৯৪২৪১/ ০১৯৭৬-৯৯৪২৪১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0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fif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fif"/><Relationship Id="rId4" Type="http://schemas.openxmlformats.org/officeDocument/2006/relationships/image" Target="../media/image21.jf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jpg"/><Relationship Id="rId5" Type="http://schemas.openxmlformats.org/officeDocument/2006/relationships/image" Target="../media/image15.jfif"/><Relationship Id="rId4" Type="http://schemas.openxmlformats.org/officeDocument/2006/relationships/image" Target="../media/image24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7.jfif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9.jfif"/><Relationship Id="rId4" Type="http://schemas.openxmlformats.org/officeDocument/2006/relationships/image" Target="../media/image28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4.jfif"/><Relationship Id="rId5" Type="http://schemas.openxmlformats.org/officeDocument/2006/relationships/image" Target="../media/image31.gif"/><Relationship Id="rId4" Type="http://schemas.openxmlformats.org/officeDocument/2006/relationships/image" Target="../media/image30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3.jfif"/><Relationship Id="rId5" Type="http://schemas.openxmlformats.org/officeDocument/2006/relationships/image" Target="../media/image32.jfif"/><Relationship Id="rId4" Type="http://schemas.openxmlformats.org/officeDocument/2006/relationships/image" Target="../media/image11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15.jfif"/><Relationship Id="rId4" Type="http://schemas.openxmlformats.org/officeDocument/2006/relationships/image" Target="../media/image34.jf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31A99B9-3AD7-4B5A-82A0-831220EFB8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29" y="910888"/>
            <a:ext cx="3113649" cy="43574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26AE04-431A-4BC9-9036-8B3B65DD1D9C}"/>
              </a:ext>
            </a:extLst>
          </p:cNvPr>
          <p:cNvSpPr txBox="1"/>
          <p:nvPr/>
        </p:nvSpPr>
        <p:spPr>
          <a:xfrm>
            <a:off x="6062662" y="3089619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xmlns="" id="{534A9EA0-691A-4B63-A11D-E397D7C772F3}"/>
              </a:ext>
            </a:extLst>
          </p:cNvPr>
          <p:cNvSpPr/>
          <p:nvPr/>
        </p:nvSpPr>
        <p:spPr>
          <a:xfrm>
            <a:off x="0" y="0"/>
            <a:ext cx="12192000" cy="7100888"/>
          </a:xfrm>
          <a:prstGeom prst="frame">
            <a:avLst>
              <a:gd name="adj1" fmla="val 2522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3094" y="351402"/>
            <a:ext cx="2755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5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1021" y="5047020"/>
            <a:ext cx="44299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 ভূমির প্রতি </a:t>
            </a:r>
          </a:p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মাইকেল মধুসূদন দত্ত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A09F0DA-B8AA-4164-989A-B1A1980FD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4" y="1274733"/>
            <a:ext cx="7083701" cy="36973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xmlns="" id="{6E914D5B-5BBE-4D1E-A2F1-80885572D628}"/>
              </a:ext>
            </a:extLst>
          </p:cNvPr>
          <p:cNvSpPr/>
          <p:nvPr/>
        </p:nvSpPr>
        <p:spPr>
          <a:xfrm>
            <a:off x="0" y="0"/>
            <a:ext cx="12192000" cy="7100888"/>
          </a:xfrm>
          <a:prstGeom prst="frame">
            <a:avLst>
              <a:gd name="adj1" fmla="val 2522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38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8900" y="260577"/>
            <a:ext cx="2715042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72376" y="229800"/>
            <a:ext cx="3139479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বঙ্গভূমির প্রতি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মাইকেল মধুসূদন দত্ত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4010" y="1137889"/>
            <a:ext cx="49679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200" dirty="0">
                <a:latin typeface="NikoshBAN" panose="02000000000000000000" pitchFamily="2" charset="0"/>
                <a:cs typeface="NikoshBAN" panose="02000000000000000000" pitchFamily="2" charset="0"/>
              </a:rPr>
              <a:t>রেখো,মা,দাসেরে মনে, এ মিনতি করি পদে।</a:t>
            </a:r>
          </a:p>
          <a:p>
            <a:r>
              <a:rPr lang="bn-IN" sz="2200" dirty="0">
                <a:latin typeface="NikoshBAN" panose="02000000000000000000" pitchFamily="2" charset="0"/>
                <a:cs typeface="NikoshBAN" panose="02000000000000000000" pitchFamily="2" charset="0"/>
              </a:rPr>
              <a:t>	সাধিতে মনের সাধ, </a:t>
            </a:r>
          </a:p>
          <a:p>
            <a:r>
              <a:rPr lang="bn-IN" sz="2200" dirty="0">
                <a:latin typeface="NikoshBAN" panose="02000000000000000000" pitchFamily="2" charset="0"/>
                <a:cs typeface="NikoshBAN" panose="02000000000000000000" pitchFamily="2" charset="0"/>
              </a:rPr>
              <a:t>	ঘটে যদি পরমাদ, </a:t>
            </a:r>
          </a:p>
          <a:p>
            <a:r>
              <a:rPr lang="bn-IN" sz="2200" dirty="0">
                <a:latin typeface="NikoshBAN" panose="02000000000000000000" pitchFamily="2" charset="0"/>
                <a:cs typeface="NikoshBAN" panose="02000000000000000000" pitchFamily="2" charset="0"/>
              </a:rPr>
              <a:t>মধুহীন করো না গো তব মনঃকোকনদে। </a:t>
            </a:r>
            <a:endParaRPr lang="en-US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200" dirty="0">
                <a:latin typeface="NikoshBAN" panose="02000000000000000000" pitchFamily="2" charset="0"/>
                <a:cs typeface="NikoshBAN" panose="02000000000000000000" pitchFamily="2" charset="0"/>
              </a:rPr>
              <a:t>	প্রবাসে দৈবের বশে </a:t>
            </a:r>
          </a:p>
          <a:p>
            <a:r>
              <a:rPr lang="bn-IN" sz="2200" dirty="0">
                <a:latin typeface="NikoshBAN" panose="02000000000000000000" pitchFamily="2" charset="0"/>
                <a:cs typeface="NikoshBAN" panose="02000000000000000000" pitchFamily="2" charset="0"/>
              </a:rPr>
              <a:t>	জীব-তারা যদি খসে, </a:t>
            </a:r>
          </a:p>
          <a:p>
            <a:r>
              <a:rPr lang="bn-IN" sz="2200" dirty="0">
                <a:latin typeface="NikoshBAN" panose="02000000000000000000" pitchFamily="2" charset="0"/>
                <a:cs typeface="NikoshBAN" panose="02000000000000000000" pitchFamily="2" charset="0"/>
              </a:rPr>
              <a:t>এ দেহে-আকাশ হতে, নাহি খেদ তাহে। </a:t>
            </a:r>
          </a:p>
          <a:p>
            <a:r>
              <a:rPr lang="bn-IN" sz="2200" dirty="0">
                <a:latin typeface="NikoshBAN" panose="02000000000000000000" pitchFamily="2" charset="0"/>
                <a:cs typeface="NikoshBAN" panose="02000000000000000000" pitchFamily="2" charset="0"/>
              </a:rPr>
              <a:t>	জন্মিলে মরিতে হবে</a:t>
            </a:r>
          </a:p>
          <a:p>
            <a:r>
              <a:rPr lang="bn-IN" sz="2200" dirty="0">
                <a:latin typeface="NikoshBAN" panose="02000000000000000000" pitchFamily="2" charset="0"/>
                <a:cs typeface="NikoshBAN" panose="02000000000000000000" pitchFamily="2" charset="0"/>
              </a:rPr>
              <a:t>	অমর কে কোথা কবে,</a:t>
            </a:r>
          </a:p>
          <a:p>
            <a:r>
              <a:rPr lang="bn-IN" sz="2200" dirty="0">
                <a:latin typeface="NikoshBAN" panose="02000000000000000000" pitchFamily="2" charset="0"/>
                <a:cs typeface="NikoshBAN" panose="02000000000000000000" pitchFamily="2" charset="0"/>
              </a:rPr>
              <a:t>চিরস্থির কবে নীর, হায় রে,জীবন নদে?</a:t>
            </a:r>
          </a:p>
          <a:p>
            <a:r>
              <a:rPr lang="bn-IN" sz="2200" dirty="0">
                <a:latin typeface="NikoshBAN" panose="02000000000000000000" pitchFamily="2" charset="0"/>
                <a:cs typeface="NikoshBAN" panose="02000000000000000000" pitchFamily="2" charset="0"/>
              </a:rPr>
              <a:t> 	কিন্তু যদি রাখ মনে,</a:t>
            </a:r>
          </a:p>
          <a:p>
            <a:r>
              <a:rPr lang="bn-IN" sz="2200" dirty="0">
                <a:latin typeface="NikoshBAN" panose="02000000000000000000" pitchFamily="2" charset="0"/>
                <a:cs typeface="NikoshBAN" panose="02000000000000000000" pitchFamily="2" charset="0"/>
              </a:rPr>
              <a:t>	নাহি,মা,ডরি শমনে;</a:t>
            </a:r>
          </a:p>
          <a:p>
            <a:r>
              <a:rPr lang="bn-IN" sz="2200" dirty="0">
                <a:latin typeface="NikoshBAN" panose="02000000000000000000" pitchFamily="2" charset="0"/>
                <a:cs typeface="NikoshBAN" panose="02000000000000000000" pitchFamily="2" charset="0"/>
              </a:rPr>
              <a:t>মক্ষিকাও গলে না গো পড়িলে অমৃত হ্রদে।</a:t>
            </a:r>
          </a:p>
          <a:p>
            <a:r>
              <a:rPr lang="bn-IN" sz="2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সেই ধন্য নরকূলে,</a:t>
            </a:r>
          </a:p>
          <a:p>
            <a:r>
              <a:rPr lang="bn-IN" sz="2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লোকে যারে নাহি ভূলে,</a:t>
            </a:r>
          </a:p>
          <a:p>
            <a:r>
              <a:rPr lang="bn-IN" sz="2200" dirty="0">
                <a:latin typeface="NikoshBAN" panose="02000000000000000000" pitchFamily="2" charset="0"/>
                <a:cs typeface="NikoshBAN" panose="02000000000000000000" pitchFamily="2" charset="0"/>
              </a:rPr>
              <a:t>মনের মন্দিরে সদা সেবে সর্বজন;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62" y="1441736"/>
            <a:ext cx="4383919" cy="4694022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xmlns="" id="{E019794A-7755-41CA-A5FD-5BBE3D33DDEB}"/>
              </a:ext>
            </a:extLst>
          </p:cNvPr>
          <p:cNvSpPr/>
          <p:nvPr/>
        </p:nvSpPr>
        <p:spPr>
          <a:xfrm>
            <a:off x="0" y="0"/>
            <a:ext cx="12192000" cy="7100888"/>
          </a:xfrm>
          <a:prstGeom prst="frame">
            <a:avLst>
              <a:gd name="adj1" fmla="val 2522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5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037" y="222628"/>
            <a:ext cx="6115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নতুন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শব্দার্থগুলোর অর্থ জেনে নেই</a:t>
            </a:r>
          </a:p>
        </p:txBody>
      </p:sp>
      <p:sp>
        <p:nvSpPr>
          <p:cNvPr id="3" name="Rectangle 2"/>
          <p:cNvSpPr/>
          <p:nvPr/>
        </p:nvSpPr>
        <p:spPr>
          <a:xfrm>
            <a:off x="1414463" y="1201527"/>
            <a:ext cx="2104990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মিনতি 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90137" y="2658142"/>
            <a:ext cx="2696926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প্রমাদ; ভুল-ভ্রান্তি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9973" y="4044004"/>
            <a:ext cx="210499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কোক নদ   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0137" y="4044004"/>
            <a:ext cx="2696926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লাল পদ্ম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90137" y="5510840"/>
            <a:ext cx="2696926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পানি,জল 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0137" y="1201527"/>
            <a:ext cx="2582626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বিনীত প্রার্থনা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99975" y="2720255"/>
            <a:ext cx="210499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পরমাদ  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99972" y="5569367"/>
            <a:ext cx="210499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নীর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05" y="949571"/>
            <a:ext cx="3059727" cy="11915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04" y="5307333"/>
            <a:ext cx="3059728" cy="11704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05" y="3877484"/>
            <a:ext cx="3129323" cy="1123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5"/>
          <a:stretch/>
        </p:blipFill>
        <p:spPr>
          <a:xfrm>
            <a:off x="4023104" y="2447635"/>
            <a:ext cx="3059727" cy="1123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xmlns="" id="{F385615C-2CDD-4774-B938-DC6FA426EE95}"/>
              </a:ext>
            </a:extLst>
          </p:cNvPr>
          <p:cNvSpPr/>
          <p:nvPr/>
        </p:nvSpPr>
        <p:spPr>
          <a:xfrm>
            <a:off x="0" y="0"/>
            <a:ext cx="12192000" cy="7100888"/>
          </a:xfrm>
          <a:prstGeom prst="frame">
            <a:avLst>
              <a:gd name="adj1" fmla="val 2522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29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505" y="174820"/>
            <a:ext cx="1204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নতুন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শব্দার্থগুলোর অর্থ জেনে নেই</a:t>
            </a:r>
          </a:p>
        </p:txBody>
      </p:sp>
      <p:sp>
        <p:nvSpPr>
          <p:cNvPr id="3" name="Rectangle 2"/>
          <p:cNvSpPr/>
          <p:nvPr/>
        </p:nvSpPr>
        <p:spPr>
          <a:xfrm>
            <a:off x="589822" y="1189951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মক্ষিকা 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7212" y="2664283"/>
            <a:ext cx="4154610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আশীর্বাদ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054" y="4030732"/>
            <a:ext cx="247186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মানস   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1336" y="4064929"/>
            <a:ext cx="4154610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7212" y="5641408"/>
            <a:ext cx="415461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পদ্ম 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7212" y="1313061"/>
            <a:ext cx="4154610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মাছি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054" y="2601927"/>
            <a:ext cx="247186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 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9822" y="5641408"/>
            <a:ext cx="247186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তামরস  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61" y="980158"/>
            <a:ext cx="2993693" cy="12565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61" y="2451512"/>
            <a:ext cx="2993693" cy="11133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71" y="3820588"/>
            <a:ext cx="2966682" cy="12614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61" y="5337839"/>
            <a:ext cx="2993692" cy="13850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Frame 14">
            <a:extLst>
              <a:ext uri="{FF2B5EF4-FFF2-40B4-BE49-F238E27FC236}">
                <a16:creationId xmlns:a16="http://schemas.microsoft.com/office/drawing/2014/main" xmlns="" id="{AE2B8041-DCBE-4B97-B777-6FED1E767694}"/>
              </a:ext>
            </a:extLst>
          </p:cNvPr>
          <p:cNvSpPr/>
          <p:nvPr/>
        </p:nvSpPr>
        <p:spPr>
          <a:xfrm>
            <a:off x="0" y="0"/>
            <a:ext cx="12192000" cy="7100888"/>
          </a:xfrm>
          <a:prstGeom prst="frame">
            <a:avLst>
              <a:gd name="adj1" fmla="val 2522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41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10258" y="360883"/>
            <a:ext cx="37714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20269" y="4948220"/>
            <a:ext cx="11967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bn-IN" sz="36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মক্ষিকা, মানস,</a:t>
            </a:r>
            <a:r>
              <a:rPr lang="bn-IN" sz="36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মিনতি  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bn-IN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গুলো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দিয়ে </a:t>
            </a:r>
            <a:r>
              <a:rPr lang="bn-IN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করে বাক্য লিখ।</a:t>
            </a:r>
            <a:r>
              <a:rPr lang="bn-IN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626" y="1284213"/>
            <a:ext cx="6196613" cy="3664007"/>
          </a:xfrm>
          <a:prstGeom prst="rect">
            <a:avLst/>
          </a:prstGeom>
          <a:ln w="381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xmlns="" id="{8996FB4B-A70C-465B-BF31-FCF21DCAA708}"/>
              </a:ext>
            </a:extLst>
          </p:cNvPr>
          <p:cNvSpPr/>
          <p:nvPr/>
        </p:nvSpPr>
        <p:spPr>
          <a:xfrm>
            <a:off x="0" y="0"/>
            <a:ext cx="12192000" cy="7100888"/>
          </a:xfrm>
          <a:prstGeom prst="frame">
            <a:avLst>
              <a:gd name="adj1" fmla="val 2522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70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8831" y="4401911"/>
            <a:ext cx="7283190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রেখো, মা, দাসেরে মনে,       এ মিনতি করি পদে।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সাধিতে মনের সাধ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ঘটে যদি পরমাদ,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মধুহীন করো না গো        তব মনঃকোকনদে।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26" y="1271588"/>
            <a:ext cx="3467793" cy="26166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332" y="1203467"/>
            <a:ext cx="3467794" cy="27338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707" y="1185109"/>
            <a:ext cx="3467794" cy="2780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বঙ্গভূমির প্রতি  মাইকেল মধুসূদন দত্ত  আবৃত্ত�[1]">
            <a:hlinkClick r:id="" action="ppaction://media"/>
            <a:extLst>
              <a:ext uri="{FF2B5EF4-FFF2-40B4-BE49-F238E27FC236}">
                <a16:creationId xmlns:a16="http://schemas.microsoft.com/office/drawing/2014/main" xmlns="" id="{B9BD357B-5FDE-4A46-8274-A5165FF5BD8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782" end="7854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42713" y="4794610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D44A8B-D16C-486F-B767-A1CCCA52ACB4}"/>
              </a:ext>
            </a:extLst>
          </p:cNvPr>
          <p:cNvSpPr txBox="1"/>
          <p:nvPr/>
        </p:nvSpPr>
        <p:spPr>
          <a:xfrm>
            <a:off x="2408831" y="277360"/>
            <a:ext cx="7119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xmlns="" id="{70829C25-6AD5-4FD8-BC54-0C9495770147}"/>
              </a:ext>
            </a:extLst>
          </p:cNvPr>
          <p:cNvSpPr/>
          <p:nvPr/>
        </p:nvSpPr>
        <p:spPr>
          <a:xfrm>
            <a:off x="0" y="0"/>
            <a:ext cx="12192000" cy="7100888"/>
          </a:xfrm>
          <a:prstGeom prst="frame">
            <a:avLst>
              <a:gd name="adj1" fmla="val 2522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19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1140" y="4366102"/>
            <a:ext cx="6862762" cy="206210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প্রবাসে, দৈবের বশে,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জীব-তারা যদি খসে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এ দেহ-আকাশ হতে,              নাহি খেদ তাহে।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1"/>
          <a:stretch/>
        </p:blipFill>
        <p:spPr>
          <a:xfrm>
            <a:off x="6282521" y="728869"/>
            <a:ext cx="4828934" cy="3339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1" y="768626"/>
            <a:ext cx="5180610" cy="32997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বঙ্গভূমির প্রতি  মাইকেল মধুসূদন দত্ত  আবৃত্ত�[1]">
            <a:hlinkClick r:id="" action="ppaction://media"/>
            <a:extLst>
              <a:ext uri="{FF2B5EF4-FFF2-40B4-BE49-F238E27FC236}">
                <a16:creationId xmlns:a16="http://schemas.microsoft.com/office/drawing/2014/main" xmlns="" id="{2B9F8F6B-7D36-41DD-9A2E-397B37F9DF5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513" end="6976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2800" y="5668617"/>
            <a:ext cx="609600" cy="60960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xmlns="" id="{4AFC8E1F-8E91-4E9D-B3EF-0A49C24E6309}"/>
              </a:ext>
            </a:extLst>
          </p:cNvPr>
          <p:cNvSpPr/>
          <p:nvPr/>
        </p:nvSpPr>
        <p:spPr>
          <a:xfrm>
            <a:off x="0" y="0"/>
            <a:ext cx="12192000" cy="7100888"/>
          </a:xfrm>
          <a:prstGeom prst="frame">
            <a:avLst>
              <a:gd name="adj1" fmla="val 2522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77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796" y="4226054"/>
            <a:ext cx="6643738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জন্মিলে মরিতে হবে,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অমর কে কোথা কবে,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চিরস্থির কবে নীর,        হায় রে, জীবন-নদে?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6" y="569843"/>
            <a:ext cx="5235401" cy="33468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04" y="569843"/>
            <a:ext cx="5235400" cy="33468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বঙ্গভূমির প্রতি  মাইকেল মধুসূদন দত্ত  আবৃত্ত�[1]">
            <a:hlinkClick r:id="" action="ppaction://media"/>
            <a:extLst>
              <a:ext uri="{FF2B5EF4-FFF2-40B4-BE49-F238E27FC236}">
                <a16:creationId xmlns:a16="http://schemas.microsoft.com/office/drawing/2014/main" xmlns="" id="{A5EF3844-02A9-4095-B013-B9A8DD3582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084" end="6086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08973" y="5833031"/>
            <a:ext cx="609600" cy="619539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xmlns="" id="{FDE349ED-0179-4EB7-8771-BF251588AA7D}"/>
              </a:ext>
            </a:extLst>
          </p:cNvPr>
          <p:cNvSpPr/>
          <p:nvPr/>
        </p:nvSpPr>
        <p:spPr>
          <a:xfrm>
            <a:off x="0" y="0"/>
            <a:ext cx="12192000" cy="7100888"/>
          </a:xfrm>
          <a:prstGeom prst="frame">
            <a:avLst>
              <a:gd name="adj1" fmla="val 2522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81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6513" y="4641339"/>
            <a:ext cx="7478973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কিন্তু যদি রাখ মনে,</a:t>
            </a:r>
          </a:p>
          <a:p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     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নাহি, মা, ডরি শমনে;</a:t>
            </a:r>
          </a:p>
          <a:p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মক্ষিকাও গলে না গো         পড়িলে অমৃত-হ্রদে।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95" y="808383"/>
            <a:ext cx="5035035" cy="31506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3981">
            <a:off x="6627847" y="1439788"/>
            <a:ext cx="1679714" cy="1401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3" y="808794"/>
            <a:ext cx="5242718" cy="31506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বঙ্গভূমির প্রতি  মাইকেল মধুসূদন দত্ত  আবৃত্ত�[1]">
            <a:hlinkClick r:id="" action="ppaction://media"/>
            <a:extLst>
              <a:ext uri="{FF2B5EF4-FFF2-40B4-BE49-F238E27FC236}">
                <a16:creationId xmlns:a16="http://schemas.microsoft.com/office/drawing/2014/main" xmlns="" id="{D67D3CB6-5D0C-4919-901B-97EAFC4CFCE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2151" end="5110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60765" y="5601399"/>
            <a:ext cx="609600" cy="609600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xmlns="" id="{AD5C5B01-1868-4F50-9730-2AA2BF7F2B2C}"/>
              </a:ext>
            </a:extLst>
          </p:cNvPr>
          <p:cNvSpPr/>
          <p:nvPr/>
        </p:nvSpPr>
        <p:spPr>
          <a:xfrm>
            <a:off x="0" y="0"/>
            <a:ext cx="12192000" cy="7100888"/>
          </a:xfrm>
          <a:prstGeom prst="frame">
            <a:avLst>
              <a:gd name="adj1" fmla="val 2522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13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7378" y="3408213"/>
            <a:ext cx="9337244" cy="35394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2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</a:t>
            </a:r>
            <a:r>
              <a:rPr lang="bn-BD" sz="2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2800" b="1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</a:t>
            </a:r>
            <a:r>
              <a:rPr lang="bn-BD" sz="2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সেই ধন্য নরকুলে, </a:t>
            </a:r>
          </a:p>
          <a:p>
            <a:r>
              <a:rPr lang="bn-BD" sz="2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2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লোকে যারে নাহি ভুলে,</a:t>
            </a:r>
          </a:p>
          <a:p>
            <a:r>
              <a:rPr lang="bn-BD" sz="2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bn-BD" sz="2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মনের মন্দিরে সদা         সেবে সর্বজন;</a:t>
            </a:r>
          </a:p>
          <a:p>
            <a:r>
              <a:rPr lang="bn-BD" sz="2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IN" sz="2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bn-BD" sz="2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 কোন গুণ আছে,</a:t>
            </a:r>
          </a:p>
          <a:p>
            <a:r>
              <a:rPr lang="bn-BD" sz="2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IN" sz="2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bn-BD" sz="2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যাচিব যে তব কাছে,</a:t>
            </a:r>
          </a:p>
          <a:p>
            <a:r>
              <a:rPr lang="bn-IN" sz="2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হেন অমরতা আমি,     কহ, গো, শ্যামা জন্ম দে!</a:t>
            </a:r>
          </a:p>
          <a:p>
            <a:endParaRPr lang="bn-BD" sz="2800" b="1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844" y="440117"/>
            <a:ext cx="3600833" cy="28340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27" y="440117"/>
            <a:ext cx="3600833" cy="28340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3" y="440117"/>
            <a:ext cx="3296000" cy="28340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বঙ্গভূমির প্রতি  মাইকেল মধুসূদন দত্ত  আবৃত্ত�[1]">
            <a:hlinkClick r:id="" action="ppaction://media"/>
            <a:extLst>
              <a:ext uri="{FF2B5EF4-FFF2-40B4-BE49-F238E27FC236}">
                <a16:creationId xmlns:a16="http://schemas.microsoft.com/office/drawing/2014/main" xmlns="" id="{830CFBFA-DB60-45A5-AAF6-2A61D3363E5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982" end="332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54209" y="5271053"/>
            <a:ext cx="609600" cy="609600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xmlns="" id="{850545D7-0E5A-4B5C-84BB-2FE0B8695B6C}"/>
              </a:ext>
            </a:extLst>
          </p:cNvPr>
          <p:cNvSpPr/>
          <p:nvPr/>
        </p:nvSpPr>
        <p:spPr>
          <a:xfrm>
            <a:off x="0" y="0"/>
            <a:ext cx="12192000" cy="7100888"/>
          </a:xfrm>
          <a:prstGeom prst="frame">
            <a:avLst>
              <a:gd name="adj1" fmla="val 2522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37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2">
            <a:extLst>
              <a:ext uri="{FF2B5EF4-FFF2-40B4-BE49-F238E27FC236}">
                <a16:creationId xmlns:a16="http://schemas.microsoft.com/office/drawing/2014/main" xmlns="" id="{409639AB-5257-41DC-BEED-2874D361B205}"/>
              </a:ext>
            </a:extLst>
          </p:cNvPr>
          <p:cNvSpPr/>
          <p:nvPr/>
        </p:nvSpPr>
        <p:spPr>
          <a:xfrm>
            <a:off x="2485956" y="542607"/>
            <a:ext cx="4172088" cy="894983"/>
          </a:xfrm>
          <a:prstGeom prst="cloudCallout">
            <a:avLst>
              <a:gd name="adj1" fmla="val -29716"/>
              <a:gd name="adj2" fmla="val 86354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57150" h="107950"/>
            <a:bevelB w="1905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BF757ED-D4EB-42DD-A788-DFC729B9D68A}"/>
              </a:ext>
            </a:extLst>
          </p:cNvPr>
          <p:cNvSpPr/>
          <p:nvPr/>
        </p:nvSpPr>
        <p:spPr>
          <a:xfrm>
            <a:off x="6096000" y="2324299"/>
            <a:ext cx="5007409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মোছাঃ শিরীন সুলতানা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মিরপুর পাইলট উচ্চ বিদ্যালয়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মিরপুর, কুষ্টিয়া।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100" b="1" dirty="0">
                <a:cs typeface="NikoshBAN" panose="02000000000000000000" pitchFamily="2" charset="0"/>
              </a:rPr>
              <a:t>shirinmirpur99@gmail.com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xmlns="" id="{46F69D55-DE5F-41FE-BA3B-937B852C85B5}"/>
              </a:ext>
            </a:extLst>
          </p:cNvPr>
          <p:cNvSpPr/>
          <p:nvPr/>
        </p:nvSpPr>
        <p:spPr>
          <a:xfrm>
            <a:off x="0" y="0"/>
            <a:ext cx="12192000" cy="7100888"/>
          </a:xfrm>
          <a:prstGeom prst="frame">
            <a:avLst>
              <a:gd name="adj1" fmla="val 2522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8136377-9B94-432C-A022-F826C5E48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5" y="2228685"/>
            <a:ext cx="4629398" cy="308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4837" y="3889792"/>
            <a:ext cx="7538418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1C0A0A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তবে যদি দয়া কর,</a:t>
            </a:r>
          </a:p>
          <a:p>
            <a:pPr algn="ctr"/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ভূল দোষ, গুণ, ধর</a:t>
            </a:r>
          </a:p>
          <a:p>
            <a:pPr algn="ctr"/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অমর করিয়া বর      দেহ দাসে, সুবরদে!</a:t>
            </a:r>
          </a:p>
          <a:p>
            <a:pPr algn="ctr"/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ফুটি যেন স্মৃতি-জলে,</a:t>
            </a:r>
          </a:p>
          <a:p>
            <a:pPr algn="ctr"/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মানসে, মা, যথা ফলে</a:t>
            </a:r>
          </a:p>
          <a:p>
            <a:pPr algn="ctr"/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মধুময় তামারস     কী বসন্ত, কী শরদে!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72" y="510208"/>
            <a:ext cx="4883864" cy="28935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6591"/>
            <a:ext cx="4713621" cy="28007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বঙ্গভূমির প্রতি  মাইকেল মধুসূদন দত্ত  আবৃত্ত�[1]">
            <a:hlinkClick r:id="" action="ppaction://media"/>
            <a:extLst>
              <a:ext uri="{FF2B5EF4-FFF2-40B4-BE49-F238E27FC236}">
                <a16:creationId xmlns:a16="http://schemas.microsoft.com/office/drawing/2014/main" xmlns="" id="{30F8FD33-3DE6-49C3-9393-007D063E645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9609" end="1637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68310" y="5536096"/>
            <a:ext cx="609600" cy="60960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xmlns="" id="{93BDA13C-D4A6-4CA9-94B3-65EED2E2D441}"/>
              </a:ext>
            </a:extLst>
          </p:cNvPr>
          <p:cNvSpPr/>
          <p:nvPr/>
        </p:nvSpPr>
        <p:spPr>
          <a:xfrm>
            <a:off x="0" y="0"/>
            <a:ext cx="12192000" cy="7100888"/>
          </a:xfrm>
          <a:prstGeom prst="frame">
            <a:avLst>
              <a:gd name="adj1" fmla="val 2522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79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1514" y="4413110"/>
            <a:ext cx="10729912" cy="1213374"/>
          </a:xfrm>
          <a:prstGeom prst="rect">
            <a:avLst/>
          </a:prstGeom>
          <a:noFill/>
          <a:ln w="28575" cmpd="thickThin">
            <a:solidFill>
              <a:srgbClr val="0070C0"/>
            </a:solidFill>
            <a:prstDash val="lgDashDotDot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‘বঙ্গভূমি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প্রতি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কবিতা অবলম্বনে স্বদেশের প্রতি দেশপ্রেম ও কর্তব্য সম্পর্কে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 করে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পাঁচটি বাক্য লেখ।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17450D-C761-42A0-BC84-6D2B9E95B4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723936"/>
            <a:ext cx="2857500" cy="21312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729AED-90C1-4001-9007-9629653B7422}"/>
              </a:ext>
            </a:extLst>
          </p:cNvPr>
          <p:cNvSpPr txBox="1"/>
          <p:nvPr/>
        </p:nvSpPr>
        <p:spPr>
          <a:xfrm>
            <a:off x="4641305" y="331404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C259211C-CF6E-46E6-97C8-79DD4B174C44}"/>
              </a:ext>
            </a:extLst>
          </p:cNvPr>
          <p:cNvSpPr/>
          <p:nvPr/>
        </p:nvSpPr>
        <p:spPr>
          <a:xfrm>
            <a:off x="0" y="0"/>
            <a:ext cx="12192000" cy="7100888"/>
          </a:xfrm>
          <a:prstGeom prst="frame">
            <a:avLst>
              <a:gd name="adj1" fmla="val 2522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03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2305" y="278502"/>
            <a:ext cx="341194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61612" y="1424848"/>
            <a:ext cx="2525476" cy="584775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গীতিকবিতা 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0068" y="1408008"/>
            <a:ext cx="5456495" cy="584775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‘বঙ্গভূমির”  প্রতি কী ধরনের কবিতা ?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0067" y="2545716"/>
            <a:ext cx="5456495" cy="584775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ভাষার প্রথম মহাকাব্য কী ?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0068" y="3727509"/>
            <a:ext cx="5456494" cy="584775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জীবন-নদে কী চিরস্থির নয়? 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0068" y="4865217"/>
            <a:ext cx="5456494" cy="584775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জন্মিলে কী করতে হবে ?      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0067" y="5873410"/>
            <a:ext cx="6384477" cy="584775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কবিতায় কবি কাকে মা হিসাবে কল্পনা করেছেন?                                         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61611" y="2545716"/>
            <a:ext cx="2525475" cy="584775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মেঘনাদবধ কাব্য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20892" y="3747358"/>
            <a:ext cx="2566194" cy="584775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নীর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20892" y="4865217"/>
            <a:ext cx="2566194" cy="584775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মরিতে হবে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20892" y="5873410"/>
            <a:ext cx="2566194" cy="584775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জন্মভূমিকে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xmlns="" id="{904787B4-7951-4EF8-AFB4-B07B50D3B4CA}"/>
              </a:ext>
            </a:extLst>
          </p:cNvPr>
          <p:cNvSpPr/>
          <p:nvPr/>
        </p:nvSpPr>
        <p:spPr>
          <a:xfrm>
            <a:off x="0" y="0"/>
            <a:ext cx="12192000" cy="7100888"/>
          </a:xfrm>
          <a:prstGeom prst="frame">
            <a:avLst>
              <a:gd name="adj1" fmla="val 2522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7481" y="330368"/>
            <a:ext cx="2897037" cy="101566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7615" y="1551709"/>
            <a:ext cx="8077200" cy="6096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কবি জীবনকে কীসের সাথে তুলনা করেছেন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7615" y="2514600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আকাশ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8615" y="2514600"/>
            <a:ext cx="38862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পদ্ম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7615" y="3124200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তারা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8615" y="3124200"/>
            <a:ext cx="38862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তারা ফুল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1860" y="3886200"/>
            <a:ext cx="8077200" cy="6096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‘বঙ্গভমির প্রতি কবিতাটি পাঠ করে শিক্ষার্থীরা জন্মভূমির প্রতি-? 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0688" y="4876800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বীতশ্রদ্ধ হবে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51688" y="4876800"/>
            <a:ext cx="38862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আত্মপ্রত্যয়হীন হবে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0688" y="5486400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বিরাগভাজন হবে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51688" y="5486400"/>
            <a:ext cx="38862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শ্রদ্ধাশীল হবে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703131" y="330368"/>
            <a:ext cx="1760562" cy="11373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97056" y="31242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69006" y="54864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xmlns="" id="{27359DFC-6FA1-40D6-BBA0-FCC1C162A52A}"/>
              </a:ext>
            </a:extLst>
          </p:cNvPr>
          <p:cNvSpPr/>
          <p:nvPr/>
        </p:nvSpPr>
        <p:spPr>
          <a:xfrm>
            <a:off x="0" y="0"/>
            <a:ext cx="12192000" cy="7100888"/>
          </a:xfrm>
          <a:prstGeom prst="frame">
            <a:avLst>
              <a:gd name="adj1" fmla="val 2522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5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4812" y="337907"/>
            <a:ext cx="3222328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3810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857949" y="357347"/>
            <a:ext cx="1596787" cy="6356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1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</a:t>
            </a:r>
            <a:endParaRPr lang="bn-IN" sz="1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ক্লিক</a:t>
            </a:r>
            <a:endParaRPr lang="en-US" sz="1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1822" y="1376101"/>
            <a:ext cx="8616027" cy="6096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“বঙ্গভূমির প্রতি” কবিতায় প্রকাশিত হয়েছে  ?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4314" y="2160004"/>
            <a:ext cx="8631071" cy="4572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স্বদেশের প্রতি শ্রদ্ধা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7963" y="2630049"/>
            <a:ext cx="8616026" cy="4572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বস্তু বিশ্ব  সম্পর্কে কবির অভিব্যক্তি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8939" y="3149594"/>
            <a:ext cx="8636446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দেশমাতৃকার প্রতি কবির শ্রদ্ধা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8938" y="3694646"/>
            <a:ext cx="8621403" cy="533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58938" y="4332053"/>
            <a:ext cx="1870364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6559" y="4314334"/>
            <a:ext cx="2005446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74606" y="4341190"/>
            <a:ext cx="1929246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88307" y="4314334"/>
            <a:ext cx="2092036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i, ii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3" name="Oval 12"/>
          <p:cNvSpPr/>
          <p:nvPr/>
        </p:nvSpPr>
        <p:spPr>
          <a:xfrm>
            <a:off x="8114712" y="4341190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6330" y="4863380"/>
            <a:ext cx="8629055" cy="533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মাইকেল মধুসূদন দত্ত কোথায় ফুটতে চেয়েছেন  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8939" y="5515483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স্মৃতি জলে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37361" y="5527431"/>
            <a:ext cx="384298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পুকুরে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58939" y="6031239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স্মৃতিনদে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37361" y="6088638"/>
            <a:ext cx="3858024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স্মৃতির পাতায়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611822" y="5508842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xmlns="" id="{8A23FDA3-CBA3-40EA-849D-D0B3496B8991}"/>
              </a:ext>
            </a:extLst>
          </p:cNvPr>
          <p:cNvSpPr/>
          <p:nvPr/>
        </p:nvSpPr>
        <p:spPr>
          <a:xfrm>
            <a:off x="0" y="0"/>
            <a:ext cx="12192000" cy="7100888"/>
          </a:xfrm>
          <a:prstGeom prst="frame">
            <a:avLst>
              <a:gd name="adj1" fmla="val 2522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7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29138" y="894712"/>
            <a:ext cx="292055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 কাজ</a:t>
            </a:r>
            <a:endParaRPr lang="en-US" sz="48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02862" y="4688269"/>
            <a:ext cx="10357749" cy="1467419"/>
          </a:xfrm>
          <a:prstGeom prst="rect">
            <a:avLst/>
          </a:prstGeom>
          <a:noFill/>
          <a:ln w="15875" cmpd="thickThin"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>
              <a:buFont typeface="Wingdings" pitchFamily="2" charset="2"/>
              <a:buChar char="v"/>
            </a:pPr>
            <a:r>
              <a:rPr lang="bn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“জননী জন্মভূমিশ্চ স্বর্গাদপি  গরিয়সী” চরণটি বঙ্গভূমির প্রতি কবিতা অবলম্বনে ব্যাখ্যা করে 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C303EA-01D4-4373-91CE-B6370ED77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1994342"/>
            <a:ext cx="2527075" cy="2425294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xmlns="" id="{9405DA01-CE18-479F-B093-B16F166A5416}"/>
              </a:ext>
            </a:extLst>
          </p:cNvPr>
          <p:cNvSpPr/>
          <p:nvPr/>
        </p:nvSpPr>
        <p:spPr>
          <a:xfrm>
            <a:off x="0" y="0"/>
            <a:ext cx="12192000" cy="7100888"/>
          </a:xfrm>
          <a:prstGeom prst="frame">
            <a:avLst>
              <a:gd name="adj1" fmla="val 2522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1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xmlns="" id="{BA7AC7AF-F71F-4DA0-BD39-74DE4BE42B9A}"/>
              </a:ext>
            </a:extLst>
          </p:cNvPr>
          <p:cNvSpPr/>
          <p:nvPr/>
        </p:nvSpPr>
        <p:spPr>
          <a:xfrm>
            <a:off x="2136285" y="1790700"/>
            <a:ext cx="7357455" cy="3276600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821BE0-8732-48BF-99E8-3DB20E27B3FC}"/>
              </a:ext>
            </a:extLst>
          </p:cNvPr>
          <p:cNvSpPr txBox="1"/>
          <p:nvPr/>
        </p:nvSpPr>
        <p:spPr>
          <a:xfrm>
            <a:off x="4583192" y="2586663"/>
            <a:ext cx="36368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xmlns="" id="{3FE73F1B-370C-49F9-B0DF-EBBFFDE78BEB}"/>
              </a:ext>
            </a:extLst>
          </p:cNvPr>
          <p:cNvSpPr/>
          <p:nvPr/>
        </p:nvSpPr>
        <p:spPr>
          <a:xfrm>
            <a:off x="0" y="0"/>
            <a:ext cx="12192000" cy="7100888"/>
          </a:xfrm>
          <a:prstGeom prst="frame">
            <a:avLst>
              <a:gd name="adj1" fmla="val 2522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63315" y="2308121"/>
            <a:ext cx="5385798" cy="2806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 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        অষ্টম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 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পত্র</a:t>
            </a:r>
          </a:p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( কবিতা )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478A3E0-C8DE-4006-A510-07B9414222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"/>
          <a:stretch/>
        </p:blipFill>
        <p:spPr>
          <a:xfrm>
            <a:off x="1846354" y="1585913"/>
            <a:ext cx="3782334" cy="4581134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xmlns="" id="{7AD08849-878A-4DCA-BFE7-2B960E201A39}"/>
              </a:ext>
            </a:extLst>
          </p:cNvPr>
          <p:cNvSpPr/>
          <p:nvPr/>
        </p:nvSpPr>
        <p:spPr>
          <a:xfrm>
            <a:off x="0" y="0"/>
            <a:ext cx="12192000" cy="7100888"/>
          </a:xfrm>
          <a:prstGeom prst="frame">
            <a:avLst>
              <a:gd name="adj1" fmla="val 2522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AE04E0E-2E10-44CB-AB08-AE8E69A9D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38" y="1713302"/>
            <a:ext cx="7091597" cy="39777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11173" y="5767239"/>
            <a:ext cx="7614580" cy="49393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গ্রাম বাংলার দৃশ্য</a:t>
            </a:r>
            <a:r>
              <a:rPr lang="hi-IN" sz="4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97" y="1788656"/>
            <a:ext cx="6951918" cy="38514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52486" y="5691038"/>
            <a:ext cx="11556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পাচ্ছি রাস্তা ,গাছপালা, মাঠ এক কথায় প্রাকৃতিক সুন্দর মনোরম পরিবেশ।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101" y="58451"/>
            <a:ext cx="121091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077" y="1796518"/>
            <a:ext cx="6951918" cy="38690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6A99186-BAB9-4962-AC83-4E9EBAB7F650}"/>
              </a:ext>
            </a:extLst>
          </p:cNvPr>
          <p:cNvSpPr/>
          <p:nvPr/>
        </p:nvSpPr>
        <p:spPr>
          <a:xfrm>
            <a:off x="2172498" y="5853906"/>
            <a:ext cx="80083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ফসলের মাঠ, গ্রাম আর প্রকৃতি।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121A802-9BD8-481F-B310-CCE82FA170FA}"/>
              </a:ext>
            </a:extLst>
          </p:cNvPr>
          <p:cNvSpPr/>
          <p:nvPr/>
        </p:nvSpPr>
        <p:spPr>
          <a:xfrm>
            <a:off x="2011174" y="58966"/>
            <a:ext cx="83044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602D6692-3402-4A2D-B04B-5B36418FE042}"/>
              </a:ext>
            </a:extLst>
          </p:cNvPr>
          <p:cNvSpPr/>
          <p:nvPr/>
        </p:nvSpPr>
        <p:spPr>
          <a:xfrm>
            <a:off x="0" y="0"/>
            <a:ext cx="12192000" cy="7100888"/>
          </a:xfrm>
          <a:prstGeom prst="frame">
            <a:avLst>
              <a:gd name="adj1" fmla="val 2522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39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6" grpId="1"/>
      <p:bldP spid="25" grpId="0"/>
      <p:bldP spid="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2984" y="4234624"/>
            <a:ext cx="5083294" cy="137534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লাখো শহীদের রক্ত- স্নাত সবুজ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 ভূমি আমাদের বঙ্গভূমি</a:t>
            </a:r>
            <a:r>
              <a:rPr lang="hi-IN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EF6B72C-4671-4BC5-9752-82A79D819825}"/>
              </a:ext>
            </a:extLst>
          </p:cNvPr>
          <p:cNvGrpSpPr/>
          <p:nvPr/>
        </p:nvGrpSpPr>
        <p:grpSpPr>
          <a:xfrm>
            <a:off x="1500188" y="1257301"/>
            <a:ext cx="3897330" cy="4806756"/>
            <a:chOff x="2797679" y="72015"/>
            <a:chExt cx="4766068" cy="66929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12A9F81-B476-4E07-A343-CBD9D9147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7679" y="72015"/>
              <a:ext cx="4766068" cy="669292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54E4C5D-909D-4C87-BE61-0C7156E6D25F}"/>
                </a:ext>
              </a:extLst>
            </p:cNvPr>
            <p:cNvSpPr/>
            <p:nvPr/>
          </p:nvSpPr>
          <p:spPr>
            <a:xfrm>
              <a:off x="2983043" y="6235907"/>
              <a:ext cx="2593298" cy="404735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9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BCAAB6-3C1D-41DB-9D3B-E8DB92C2581F}"/>
              </a:ext>
            </a:extLst>
          </p:cNvPr>
          <p:cNvSpPr txBox="1"/>
          <p:nvPr/>
        </p:nvSpPr>
        <p:spPr>
          <a:xfrm>
            <a:off x="4443413" y="460993"/>
            <a:ext cx="3897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 দেখতে পাচ্ছ?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35E8D3-A81B-4942-8619-A7353FAFF0CF}"/>
              </a:ext>
            </a:extLst>
          </p:cNvPr>
          <p:cNvSpPr txBox="1"/>
          <p:nvPr/>
        </p:nvSpPr>
        <p:spPr>
          <a:xfrm>
            <a:off x="5977663" y="2967335"/>
            <a:ext cx="517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মানচিত্র 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8B36481E-4679-4A5B-B0EA-D2DA9222F8D6}"/>
              </a:ext>
            </a:extLst>
          </p:cNvPr>
          <p:cNvSpPr/>
          <p:nvPr/>
        </p:nvSpPr>
        <p:spPr>
          <a:xfrm>
            <a:off x="0" y="0"/>
            <a:ext cx="12192000" cy="7100888"/>
          </a:xfrm>
          <a:prstGeom prst="frame">
            <a:avLst>
              <a:gd name="adj1" fmla="val 2522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7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4C856FC-19AC-43F8-AA6C-E00AF8448AB1}"/>
              </a:ext>
            </a:extLst>
          </p:cNvPr>
          <p:cNvGrpSpPr/>
          <p:nvPr/>
        </p:nvGrpSpPr>
        <p:grpSpPr>
          <a:xfrm>
            <a:off x="2172269" y="844826"/>
            <a:ext cx="7847462" cy="5168348"/>
            <a:chOff x="1085134" y="278296"/>
            <a:chExt cx="9142246" cy="6440555"/>
          </a:xfrm>
        </p:grpSpPr>
        <p:pic>
          <p:nvPicPr>
            <p:cNvPr id="4" name="Picture 3" descr="images(51).jpg"/>
            <p:cNvPicPr>
              <a:picLocks noChangeAspect="1"/>
            </p:cNvPicPr>
            <p:nvPr/>
          </p:nvPicPr>
          <p:blipFill>
            <a:blip r:embed="rId2"/>
            <a:srcRect t="14765" b="15436"/>
            <a:stretch>
              <a:fillRect/>
            </a:stretch>
          </p:blipFill>
          <p:spPr>
            <a:xfrm>
              <a:off x="1085134" y="278296"/>
              <a:ext cx="9142246" cy="644055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06CDA5E-8599-4CF7-9FC1-DE330EFF02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50"/>
            <a:stretch/>
          </p:blipFill>
          <p:spPr>
            <a:xfrm>
              <a:off x="1557032" y="826561"/>
              <a:ext cx="8262829" cy="4639962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2648138" y="2011851"/>
            <a:ext cx="6966530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বঙ্গভূমির প্রতি </a:t>
            </a:r>
          </a:p>
          <a:p>
            <a:pPr algn="ctr"/>
            <a:r>
              <a:rPr lang="bn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মাইকেল মধুসূদন দত্ত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8137" y="1231473"/>
            <a:ext cx="4873886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FB1A00B5-0AE0-4202-A389-7F948D5F6A44}"/>
              </a:ext>
            </a:extLst>
          </p:cNvPr>
          <p:cNvSpPr/>
          <p:nvPr/>
        </p:nvSpPr>
        <p:spPr>
          <a:xfrm>
            <a:off x="0" y="0"/>
            <a:ext cx="12192000" cy="7100888"/>
          </a:xfrm>
          <a:prstGeom prst="frame">
            <a:avLst>
              <a:gd name="adj1" fmla="val 2522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4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8E02A4-19AA-491A-8B8E-198490D326B3}"/>
              </a:ext>
            </a:extLst>
          </p:cNvPr>
          <p:cNvSpPr/>
          <p:nvPr/>
        </p:nvSpPr>
        <p:spPr>
          <a:xfrm>
            <a:off x="5091906" y="517056"/>
            <a:ext cx="251460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7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7526" y="1499374"/>
            <a:ext cx="3956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0032" y="2542607"/>
            <a:ext cx="625597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571500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কবি পরিচিতি বলতে পারবে;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518" y="3459139"/>
            <a:ext cx="7254544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571500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কবিতাটি শুদ্ধ উচ্চারণে পড়তে পারবে;</a:t>
            </a:r>
            <a:r>
              <a:rPr lang="bn-IN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0032" y="4281590"/>
            <a:ext cx="8669214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571500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নতুন শব্দগুলোর অর্থসহ বাক্য গঠন করতে পারবে;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518" y="5094448"/>
            <a:ext cx="1146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মাতৃভূমির প্রতি গভীর অনুরাগ ও ভালোবাসার টান অনুভব করতে পারবে।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xmlns="" id="{55B7494F-6439-4D78-94CF-D1F71DF4677C}"/>
              </a:ext>
            </a:extLst>
          </p:cNvPr>
          <p:cNvSpPr/>
          <p:nvPr/>
        </p:nvSpPr>
        <p:spPr>
          <a:xfrm>
            <a:off x="0" y="0"/>
            <a:ext cx="12192000" cy="7100888"/>
          </a:xfrm>
          <a:prstGeom prst="frame">
            <a:avLst>
              <a:gd name="adj1" fmla="val 2522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02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6394" y="4268092"/>
            <a:ext cx="1953513" cy="3993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মাইকেল মধুসূদন দত্ত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4897074" y="305692"/>
            <a:ext cx="2272156" cy="1981200"/>
          </a:xfrm>
          <a:prstGeom prst="downArrowCallou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872584" y="518699"/>
            <a:ext cx="3235553" cy="1555185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জন্মঃ</a:t>
            </a:r>
          </a:p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১৮২৪ খ্রিষ্টাব্দের ২৫ জানুয়ারি,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968119" y="4343995"/>
            <a:ext cx="3236694" cy="2005054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পিতা-মাতার নাম </a:t>
            </a:r>
          </a:p>
          <a:p>
            <a:pPr algn="ctr"/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রাজনারায়ণ দত্ত,জাহ্নবী দেবী।</a:t>
            </a:r>
          </a:p>
          <a:p>
            <a:r>
              <a:rPr lang="bn-IN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   খ্রীস্টান ধর্ম গ্রহণ;</a:t>
            </a:r>
          </a:p>
          <a:p>
            <a:r>
              <a:rPr lang="bn-IN" sz="24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১৮৪২ সালে খ্রীষ্টান ধর্ম     গ্রহণ করেন।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18457" y="562714"/>
            <a:ext cx="3078051" cy="163310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মৃত্যুঃ </a:t>
            </a:r>
            <a:endParaRPr lang="bn-IN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১৮৭৩ খ্রিষ্টাব্দের</a:t>
            </a:r>
          </a:p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২৯শে জুন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18457" y="4073880"/>
            <a:ext cx="3078051" cy="227516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0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একেই কি বলে সভ্যতা, বুড় </a:t>
            </a:r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লিকের ঘাড়ে</a:t>
            </a:r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রোঁ; নাটক</a:t>
            </a:r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ঃ:</a:t>
            </a: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শর্মিষ্ঠা, পদ্মাবতী, </a:t>
            </a:r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কৃষ্ণকুমারী,</a:t>
            </a:r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পত্রকাব্য,</a:t>
            </a:r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বীরাঙ্গনা ইত্যাদি। 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72586" y="2407384"/>
            <a:ext cx="3235553" cy="1701596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জন্মস্থান –</a:t>
            </a:r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যশোর জেলার সাগরদাঁড়ি গ্রামে।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1313325" y="2407384"/>
            <a:ext cx="3078051" cy="1386694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পারদর্শী ভাষা</a:t>
            </a:r>
            <a:r>
              <a:rPr lang="en-US" sz="2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বাংলা,</a:t>
            </a:r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ইংরেজি ছাড়াও,</a:t>
            </a:r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হিব্রু,ফরাসী,</a:t>
            </a:r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জার্মান,ইটালিয়ান,</a:t>
            </a:r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তামিল,</a:t>
            </a:r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তেলেগু ইত্যাদি।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4984429" y="4826597"/>
            <a:ext cx="2097442" cy="1446549"/>
          </a:xfrm>
          <a:prstGeom prst="upArrowCallout">
            <a:avLst>
              <a:gd name="adj1" fmla="val 25000"/>
              <a:gd name="adj2" fmla="val 14367"/>
              <a:gd name="adj3" fmla="val 25000"/>
              <a:gd name="adj4" fmla="val 64977"/>
            </a:avLst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১ম মহাকাব্য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28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মেঘনাদবধ কাব্য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70" y="2446004"/>
            <a:ext cx="2565778" cy="16629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xmlns="" id="{EE605768-5B34-4C21-BCFD-5B013D0BB61C}"/>
              </a:ext>
            </a:extLst>
          </p:cNvPr>
          <p:cNvSpPr/>
          <p:nvPr/>
        </p:nvSpPr>
        <p:spPr>
          <a:xfrm>
            <a:off x="0" y="0"/>
            <a:ext cx="12192000" cy="7100888"/>
          </a:xfrm>
          <a:prstGeom prst="frame">
            <a:avLst>
              <a:gd name="adj1" fmla="val 2522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97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11715" y="408152"/>
            <a:ext cx="9301513" cy="5656975"/>
            <a:chOff x="1612324" y="706326"/>
            <a:chExt cx="9301513" cy="56569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4579141" y="706326"/>
              <a:ext cx="2947385" cy="923330"/>
            </a:xfrm>
            <a:prstGeom prst="rect">
              <a:avLst/>
            </a:prstGeom>
            <a:ln w="190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12324" y="5723221"/>
              <a:ext cx="9301513" cy="640080"/>
            </a:xfrm>
            <a:prstGeom prst="rect">
              <a:avLst/>
            </a:prstGeom>
            <a:ln w="15875" cmpd="thickThin">
              <a:solidFill>
                <a:srgbClr val="0099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bn-IN" sz="36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 মাইকেল মধুসূদন দত্তের পিতা</a:t>
              </a:r>
              <a:r>
                <a:rPr lang="en-US" sz="36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ও মাতার </a:t>
              </a:r>
              <a:r>
                <a:rPr lang="bn-IN" sz="36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নাম কী </a:t>
              </a:r>
              <a:r>
                <a:rPr lang="bn-IN" sz="40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? </a:t>
              </a:r>
              <a:endParaRPr lang="en-US" sz="4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1083AE9-881B-454E-92DB-F979D823D67E}"/>
              </a:ext>
            </a:extLst>
          </p:cNvPr>
          <p:cNvSpPr txBox="1"/>
          <p:nvPr/>
        </p:nvSpPr>
        <p:spPr>
          <a:xfrm>
            <a:off x="1133061" y="6065127"/>
            <a:ext cx="9880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উত্তরঃ-  পিতার নাম - রাজনারায়ণ দত্ত ও মাতার নাম- জাহ্নবী দেবী।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30A577E-610E-41EF-9520-21300331C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32" y="1543357"/>
            <a:ext cx="3027285" cy="2700030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xmlns="" id="{4F673478-9F73-4659-AA74-EB705EDB576B}"/>
              </a:ext>
            </a:extLst>
          </p:cNvPr>
          <p:cNvSpPr/>
          <p:nvPr/>
        </p:nvSpPr>
        <p:spPr>
          <a:xfrm>
            <a:off x="0" y="0"/>
            <a:ext cx="12192000" cy="7100888"/>
          </a:xfrm>
          <a:prstGeom prst="frame">
            <a:avLst>
              <a:gd name="adj1" fmla="val 2522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14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700</Words>
  <Application>Microsoft Office PowerPoint</Application>
  <PresentationFormat>Widescreen</PresentationFormat>
  <Paragraphs>168</Paragraphs>
  <Slides>26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ACT</cp:lastModifiedBy>
  <cp:revision>149</cp:revision>
  <dcterms:created xsi:type="dcterms:W3CDTF">2020-08-01T02:04:03Z</dcterms:created>
  <dcterms:modified xsi:type="dcterms:W3CDTF">2021-08-06T15:37:55Z</dcterms:modified>
</cp:coreProperties>
</file>