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98" r:id="rId5"/>
    <p:sldId id="262" r:id="rId6"/>
    <p:sldId id="259" r:id="rId7"/>
    <p:sldId id="277" r:id="rId8"/>
    <p:sldId id="278" r:id="rId9"/>
    <p:sldId id="281" r:id="rId10"/>
    <p:sldId id="282" r:id="rId11"/>
    <p:sldId id="296" r:id="rId12"/>
    <p:sldId id="295" r:id="rId13"/>
    <p:sldId id="284" r:id="rId14"/>
    <p:sldId id="297" r:id="rId15"/>
    <p:sldId id="285" r:id="rId16"/>
    <p:sldId id="286" r:id="rId17"/>
    <p:sldId id="289" r:id="rId18"/>
    <p:sldId id="287" r:id="rId19"/>
    <p:sldId id="288" r:id="rId20"/>
    <p:sldId id="290" r:id="rId21"/>
    <p:sldId id="291" r:id="rId22"/>
    <p:sldId id="294" r:id="rId23"/>
    <p:sldId id="293" r:id="rId24"/>
    <p:sldId id="292" r:id="rId25"/>
    <p:sldId id="261" r:id="rId26"/>
    <p:sldId id="283" r:id="rId27"/>
    <p:sldId id="263" r:id="rId28"/>
  </p:sldIdLst>
  <p:sldSz cx="18288000" cy="9144000"/>
  <p:notesSz cx="6858000" cy="9144000"/>
  <p:defaultTextStyle>
    <a:defPPr>
      <a:defRPr lang="en-US"/>
    </a:defPPr>
    <a:lvl1pPr marL="0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00"/>
    <a:srgbClr val="EE1616"/>
    <a:srgbClr val="006600"/>
    <a:srgbClr val="FF3399"/>
    <a:srgbClr val="000066"/>
    <a:srgbClr val="CC0066"/>
    <a:srgbClr val="2BE10D"/>
    <a:srgbClr val="D5599A"/>
    <a:srgbClr val="C2C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1" d="100"/>
          <a:sy n="51" d="100"/>
        </p:scale>
        <p:origin x="-444" y="-102"/>
      </p:cViewPr>
      <p:guideLst>
        <p:guide orient="horz"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AC4EB-507E-4201-A077-161624985718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C5A6CE50-AD4D-495A-933B-1302F160B821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C0066"/>
              </a:solidFill>
              <a:latin typeface="NikoshBAN" pitchFamily="2" charset="0"/>
              <a:cs typeface="NikoshBAN" pitchFamily="2" charset="0"/>
            </a:rPr>
            <a:t>খসড়া বিল উন্থাপন</a:t>
          </a:r>
          <a:endParaRPr lang="en-US" sz="3600" b="1" dirty="0">
            <a:solidFill>
              <a:srgbClr val="CC0066"/>
            </a:solidFill>
            <a:latin typeface="NikoshBAN" pitchFamily="2" charset="0"/>
            <a:cs typeface="NikoshBAN" pitchFamily="2" charset="0"/>
          </a:endParaRPr>
        </a:p>
      </dgm:t>
    </dgm:pt>
    <dgm:pt modelId="{999D90A7-4F70-4EF4-8415-9A54E5C895CA}" type="parTrans" cxnId="{258AC761-410D-4D10-B6B1-0583745D4DC0}">
      <dgm:prSet/>
      <dgm:spPr/>
      <dgm:t>
        <a:bodyPr/>
        <a:lstStyle/>
        <a:p>
          <a:endParaRPr lang="en-US"/>
        </a:p>
      </dgm:t>
    </dgm:pt>
    <dgm:pt modelId="{E861A449-E803-4CE1-80E8-61351ABD1E11}" type="sibTrans" cxnId="{258AC761-410D-4D10-B6B1-0583745D4DC0}">
      <dgm:prSet/>
      <dgm:spPr/>
      <dgm:t>
        <a:bodyPr/>
        <a:lstStyle/>
        <a:p>
          <a:endParaRPr lang="en-US"/>
        </a:p>
      </dgm:t>
    </dgm:pt>
    <dgm:pt modelId="{5318BA20-8BC6-4F9D-8FD6-C8750630D113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সংসদ কর্তৃক বিলটি গ্রহণ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F3EF425-467E-406D-9880-BF71FB57219D}" type="parTrans" cxnId="{BFAAB5F3-F3D2-4E0E-A94C-9C9A562BF0D5}">
      <dgm:prSet/>
      <dgm:spPr/>
      <dgm:t>
        <a:bodyPr/>
        <a:lstStyle/>
        <a:p>
          <a:endParaRPr lang="en-US"/>
        </a:p>
      </dgm:t>
    </dgm:pt>
    <dgm:pt modelId="{CF80AD3C-AB15-424F-8259-DE4205556F8E}" type="sibTrans" cxnId="{BFAAB5F3-F3D2-4E0E-A94C-9C9A562BF0D5}">
      <dgm:prSet/>
      <dgm:spPr/>
      <dgm:t>
        <a:bodyPr/>
        <a:lstStyle/>
        <a:p>
          <a:endParaRPr lang="en-US"/>
        </a:p>
      </dgm:t>
    </dgm:pt>
    <dgm:pt modelId="{781C7A14-93E0-4C95-A5D9-0F1B7D87A625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বিলটি রাষ্ট্রপতির সম্মতির জন্য প্রেরণ</a:t>
          </a:r>
          <a:endParaRPr lang="en-US" sz="3600" b="1" dirty="0">
            <a:solidFill>
              <a:srgbClr val="000066"/>
            </a:solidFill>
            <a:latin typeface="NikoshBAN" pitchFamily="2" charset="0"/>
            <a:cs typeface="NikoshBAN" pitchFamily="2" charset="0"/>
          </a:endParaRPr>
        </a:p>
      </dgm:t>
    </dgm:pt>
    <dgm:pt modelId="{EB1DE215-574D-4A0E-8E46-DA0231C03D47}" type="parTrans" cxnId="{CEBB8747-BBE3-40BC-B31F-97FB93CA2CE0}">
      <dgm:prSet/>
      <dgm:spPr/>
      <dgm:t>
        <a:bodyPr/>
        <a:lstStyle/>
        <a:p>
          <a:endParaRPr lang="en-US"/>
        </a:p>
      </dgm:t>
    </dgm:pt>
    <dgm:pt modelId="{78DCC3F2-2522-4D31-AB1F-A10C1466C945}" type="sibTrans" cxnId="{CEBB8747-BBE3-40BC-B31F-97FB93CA2CE0}">
      <dgm:prSet/>
      <dgm:spPr/>
      <dgm:t>
        <a:bodyPr/>
        <a:lstStyle/>
        <a:p>
          <a:endParaRPr lang="en-US"/>
        </a:p>
      </dgm:t>
    </dgm:pt>
    <dgm:pt modelId="{9732950B-48D9-4609-9D3F-AFC38685C00C}">
      <dgm:prSet custT="1"/>
      <dgm:spPr/>
      <dgm:t>
        <a:bodyPr/>
        <a:lstStyle/>
        <a:p>
          <a:r>
            <a:rPr lang="bn-IN" sz="36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১৫ দিনের মধ্যে বিলে সম্মতি দিবেন</a:t>
          </a:r>
          <a:endParaRPr lang="en-US" sz="3600" b="1" dirty="0">
            <a:solidFill>
              <a:schemeClr val="accent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58A86A5-8B09-435B-93B8-E5E1FCA99953}" type="parTrans" cxnId="{E2448D8A-6BFF-4CCC-A2F1-FAA593EE45C7}">
      <dgm:prSet/>
      <dgm:spPr/>
      <dgm:t>
        <a:bodyPr/>
        <a:lstStyle/>
        <a:p>
          <a:endParaRPr lang="en-US"/>
        </a:p>
      </dgm:t>
    </dgm:pt>
    <dgm:pt modelId="{A49596ED-2314-454C-8FA8-3922BC292FC7}" type="sibTrans" cxnId="{E2448D8A-6BFF-4CCC-A2F1-FAA593EE45C7}">
      <dgm:prSet/>
      <dgm:spPr/>
      <dgm:t>
        <a:bodyPr/>
        <a:lstStyle/>
        <a:p>
          <a:endParaRPr lang="en-US"/>
        </a:p>
      </dgm:t>
    </dgm:pt>
    <dgm:pt modelId="{BB35B23E-0287-4E4A-817A-5952D4872450}">
      <dgm:prSet custT="1"/>
      <dgm:spPr/>
      <dgm:t>
        <a:bodyPr/>
        <a:lstStyle/>
        <a:p>
          <a:r>
            <a:rPr lang="bn-IN" sz="36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উক্ত মেয়াদ শেষে তিনি সম্মতি দিয়েছেন বলে গণ্য হবে</a:t>
          </a:r>
          <a:endParaRPr lang="en-US" sz="3600" b="1" dirty="0">
            <a:solidFill>
              <a:srgbClr val="006600"/>
            </a:solidFill>
            <a:latin typeface="NikoshBAN" pitchFamily="2" charset="0"/>
            <a:cs typeface="NikoshBAN" pitchFamily="2" charset="0"/>
          </a:endParaRPr>
        </a:p>
      </dgm:t>
    </dgm:pt>
    <dgm:pt modelId="{16512852-83BB-4F74-AB07-DF0021C75C54}" type="parTrans" cxnId="{A913A103-11E4-4451-A609-D9339049B384}">
      <dgm:prSet/>
      <dgm:spPr/>
      <dgm:t>
        <a:bodyPr/>
        <a:lstStyle/>
        <a:p>
          <a:endParaRPr lang="en-US"/>
        </a:p>
      </dgm:t>
    </dgm:pt>
    <dgm:pt modelId="{AC2A6F77-E5AF-4EC8-AA68-3145572516EB}" type="sibTrans" cxnId="{A913A103-11E4-4451-A609-D9339049B384}">
      <dgm:prSet/>
      <dgm:spPr/>
      <dgm:t>
        <a:bodyPr/>
        <a:lstStyle/>
        <a:p>
          <a:endParaRPr lang="en-US"/>
        </a:p>
      </dgm:t>
    </dgm:pt>
    <dgm:pt modelId="{44D04C2D-2FEC-4733-825B-E3CE9D9ADD48}" type="pres">
      <dgm:prSet presAssocID="{063AC4EB-507E-4201-A077-161624985718}" presName="Name0" presStyleCnt="0">
        <dgm:presLayoutVars>
          <dgm:dir/>
          <dgm:resizeHandles val="exact"/>
        </dgm:presLayoutVars>
      </dgm:prSet>
      <dgm:spPr/>
    </dgm:pt>
    <dgm:pt modelId="{7B3B1B43-7137-40A6-9711-10620D20929B}" type="pres">
      <dgm:prSet presAssocID="{C5A6CE50-AD4D-495A-933B-1302F160B821}" presName="parTxOnly" presStyleLbl="node1" presStyleIdx="0" presStyleCnt="5" custScaleX="55687" custScaleY="138844" custLinFactNeighborX="15984" custLinFactNeighborY="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BD008-29E1-42D3-9044-4A95CACE2B01}" type="pres">
      <dgm:prSet presAssocID="{E861A449-E803-4CE1-80E8-61351ABD1E11}" presName="parSpace" presStyleCnt="0"/>
      <dgm:spPr/>
    </dgm:pt>
    <dgm:pt modelId="{EE5D7DC7-3288-4B1A-8EDD-8774BE174F96}" type="pres">
      <dgm:prSet presAssocID="{5318BA20-8BC6-4F9D-8FD6-C8750630D113}" presName="parTxOnly" presStyleLbl="node1" presStyleIdx="1" presStyleCnt="5" custScaleX="80810" custScaleY="140477" custLinFactNeighborX="9739" custLinFactNeighborY="-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D66CC-656E-4683-8308-D8D5BAA85981}" type="pres">
      <dgm:prSet presAssocID="{CF80AD3C-AB15-424F-8259-DE4205556F8E}" presName="parSpace" presStyleCnt="0"/>
      <dgm:spPr/>
    </dgm:pt>
    <dgm:pt modelId="{819D6472-FE8E-4DC9-B37F-1C8C5632909B}" type="pres">
      <dgm:prSet presAssocID="{781C7A14-93E0-4C95-A5D9-0F1B7D87A625}" presName="parTxOnly" presStyleLbl="node1" presStyleIdx="2" presStyleCnt="5" custScaleY="140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DC46-4585-4E02-A03B-40A3CDBCC8EE}" type="pres">
      <dgm:prSet presAssocID="{78DCC3F2-2522-4D31-AB1F-A10C1466C945}" presName="parSpace" presStyleCnt="0"/>
      <dgm:spPr/>
    </dgm:pt>
    <dgm:pt modelId="{FF58E14A-8C98-48BA-BE99-C8EAB14B6CE0}" type="pres">
      <dgm:prSet presAssocID="{9732950B-48D9-4609-9D3F-AFC38685C00C}" presName="parTxOnly" presStyleLbl="node1" presStyleIdx="3" presStyleCnt="5" custScaleY="140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8197-DBBF-4A52-B736-EE1020A399DE}" type="pres">
      <dgm:prSet presAssocID="{A49596ED-2314-454C-8FA8-3922BC292FC7}" presName="parSpace" presStyleCnt="0"/>
      <dgm:spPr/>
    </dgm:pt>
    <dgm:pt modelId="{09E0DED1-2715-4F47-8288-014F0654D440}" type="pres">
      <dgm:prSet presAssocID="{BB35B23E-0287-4E4A-817A-5952D4872450}" presName="parTxOnly" presStyleLbl="node1" presStyleIdx="4" presStyleCnt="5" custScaleY="148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13A103-11E4-4451-A609-D9339049B384}" srcId="{063AC4EB-507E-4201-A077-161624985718}" destId="{BB35B23E-0287-4E4A-817A-5952D4872450}" srcOrd="4" destOrd="0" parTransId="{16512852-83BB-4F74-AB07-DF0021C75C54}" sibTransId="{AC2A6F77-E5AF-4EC8-AA68-3145572516EB}"/>
    <dgm:cxn modelId="{140D5D09-AC2F-4C46-A6D8-3F743EBDB890}" type="presOf" srcId="{BB35B23E-0287-4E4A-817A-5952D4872450}" destId="{09E0DED1-2715-4F47-8288-014F0654D440}" srcOrd="0" destOrd="0" presId="urn:microsoft.com/office/officeart/2005/8/layout/hChevron3"/>
    <dgm:cxn modelId="{B1FBDDAD-8CFD-4CC9-8BFD-2E480E31423F}" type="presOf" srcId="{C5A6CE50-AD4D-495A-933B-1302F160B821}" destId="{7B3B1B43-7137-40A6-9711-10620D20929B}" srcOrd="0" destOrd="0" presId="urn:microsoft.com/office/officeart/2005/8/layout/hChevron3"/>
    <dgm:cxn modelId="{BFAAB5F3-F3D2-4E0E-A94C-9C9A562BF0D5}" srcId="{063AC4EB-507E-4201-A077-161624985718}" destId="{5318BA20-8BC6-4F9D-8FD6-C8750630D113}" srcOrd="1" destOrd="0" parTransId="{6F3EF425-467E-406D-9880-BF71FB57219D}" sibTransId="{CF80AD3C-AB15-424F-8259-DE4205556F8E}"/>
    <dgm:cxn modelId="{BDBFA34A-0178-405C-B57E-C7CAF712E14C}" type="presOf" srcId="{781C7A14-93E0-4C95-A5D9-0F1B7D87A625}" destId="{819D6472-FE8E-4DC9-B37F-1C8C5632909B}" srcOrd="0" destOrd="0" presId="urn:microsoft.com/office/officeart/2005/8/layout/hChevron3"/>
    <dgm:cxn modelId="{CEBB8747-BBE3-40BC-B31F-97FB93CA2CE0}" srcId="{063AC4EB-507E-4201-A077-161624985718}" destId="{781C7A14-93E0-4C95-A5D9-0F1B7D87A625}" srcOrd="2" destOrd="0" parTransId="{EB1DE215-574D-4A0E-8E46-DA0231C03D47}" sibTransId="{78DCC3F2-2522-4D31-AB1F-A10C1466C945}"/>
    <dgm:cxn modelId="{68240463-461A-4553-B1C7-06096BBD0451}" type="presOf" srcId="{9732950B-48D9-4609-9D3F-AFC38685C00C}" destId="{FF58E14A-8C98-48BA-BE99-C8EAB14B6CE0}" srcOrd="0" destOrd="0" presId="urn:microsoft.com/office/officeart/2005/8/layout/hChevron3"/>
    <dgm:cxn modelId="{258AC761-410D-4D10-B6B1-0583745D4DC0}" srcId="{063AC4EB-507E-4201-A077-161624985718}" destId="{C5A6CE50-AD4D-495A-933B-1302F160B821}" srcOrd="0" destOrd="0" parTransId="{999D90A7-4F70-4EF4-8415-9A54E5C895CA}" sibTransId="{E861A449-E803-4CE1-80E8-61351ABD1E11}"/>
    <dgm:cxn modelId="{3BBC1E93-B12C-4086-A626-3D17FABD14A4}" type="presOf" srcId="{5318BA20-8BC6-4F9D-8FD6-C8750630D113}" destId="{EE5D7DC7-3288-4B1A-8EDD-8774BE174F96}" srcOrd="0" destOrd="0" presId="urn:microsoft.com/office/officeart/2005/8/layout/hChevron3"/>
    <dgm:cxn modelId="{861D4B06-BB67-4B0F-ADC0-78EDCED3F51A}" type="presOf" srcId="{063AC4EB-507E-4201-A077-161624985718}" destId="{44D04C2D-2FEC-4733-825B-E3CE9D9ADD48}" srcOrd="0" destOrd="0" presId="urn:microsoft.com/office/officeart/2005/8/layout/hChevron3"/>
    <dgm:cxn modelId="{E2448D8A-6BFF-4CCC-A2F1-FAA593EE45C7}" srcId="{063AC4EB-507E-4201-A077-161624985718}" destId="{9732950B-48D9-4609-9D3F-AFC38685C00C}" srcOrd="3" destOrd="0" parTransId="{458A86A5-8B09-435B-93B8-E5E1FCA99953}" sibTransId="{A49596ED-2314-454C-8FA8-3922BC292FC7}"/>
    <dgm:cxn modelId="{C8A9DFFD-B38E-4A4B-B425-309756742F30}" type="presParOf" srcId="{44D04C2D-2FEC-4733-825B-E3CE9D9ADD48}" destId="{7B3B1B43-7137-40A6-9711-10620D20929B}" srcOrd="0" destOrd="0" presId="urn:microsoft.com/office/officeart/2005/8/layout/hChevron3"/>
    <dgm:cxn modelId="{D9B6A6DB-D1DA-471D-91DB-038F17D084C0}" type="presParOf" srcId="{44D04C2D-2FEC-4733-825B-E3CE9D9ADD48}" destId="{CA7BD008-29E1-42D3-9044-4A95CACE2B01}" srcOrd="1" destOrd="0" presId="urn:microsoft.com/office/officeart/2005/8/layout/hChevron3"/>
    <dgm:cxn modelId="{DE925714-323D-42C6-86D1-39BB071A5C43}" type="presParOf" srcId="{44D04C2D-2FEC-4733-825B-E3CE9D9ADD48}" destId="{EE5D7DC7-3288-4B1A-8EDD-8774BE174F96}" srcOrd="2" destOrd="0" presId="urn:microsoft.com/office/officeart/2005/8/layout/hChevron3"/>
    <dgm:cxn modelId="{AB05E81B-B4CB-4389-85F5-9602F0E17FEF}" type="presParOf" srcId="{44D04C2D-2FEC-4733-825B-E3CE9D9ADD48}" destId="{51DD66CC-656E-4683-8308-D8D5BAA85981}" srcOrd="3" destOrd="0" presId="urn:microsoft.com/office/officeart/2005/8/layout/hChevron3"/>
    <dgm:cxn modelId="{97A50B37-2CD8-4EF7-AA4A-D431CBB51F5A}" type="presParOf" srcId="{44D04C2D-2FEC-4733-825B-E3CE9D9ADD48}" destId="{819D6472-FE8E-4DC9-B37F-1C8C5632909B}" srcOrd="4" destOrd="0" presId="urn:microsoft.com/office/officeart/2005/8/layout/hChevron3"/>
    <dgm:cxn modelId="{9E0FF940-AB2B-409A-8016-11A534F3639B}" type="presParOf" srcId="{44D04C2D-2FEC-4733-825B-E3CE9D9ADD48}" destId="{8C0FDC46-4585-4E02-A03B-40A3CDBCC8EE}" srcOrd="5" destOrd="0" presId="urn:microsoft.com/office/officeart/2005/8/layout/hChevron3"/>
    <dgm:cxn modelId="{2CFDEBF4-F9AB-4A38-AC54-2BE52E640E53}" type="presParOf" srcId="{44D04C2D-2FEC-4733-825B-E3CE9D9ADD48}" destId="{FF58E14A-8C98-48BA-BE99-C8EAB14B6CE0}" srcOrd="6" destOrd="0" presId="urn:microsoft.com/office/officeart/2005/8/layout/hChevron3"/>
    <dgm:cxn modelId="{855275AE-0A21-4652-A415-A5A1A4589865}" type="presParOf" srcId="{44D04C2D-2FEC-4733-825B-E3CE9D9ADD48}" destId="{F5AC8197-DBBF-4A52-B736-EE1020A399DE}" srcOrd="7" destOrd="0" presId="urn:microsoft.com/office/officeart/2005/8/layout/hChevron3"/>
    <dgm:cxn modelId="{453B58B0-B66B-40A9-981B-A15A80C07783}" type="presParOf" srcId="{44D04C2D-2FEC-4733-825B-E3CE9D9ADD48}" destId="{09E0DED1-2715-4F47-8288-014F0654D44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B1B43-7137-40A6-9711-10620D20929B}">
      <dsp:nvSpPr>
        <dsp:cNvPr id="0" name=""/>
        <dsp:cNvSpPr/>
      </dsp:nvSpPr>
      <dsp:spPr>
        <a:xfrm>
          <a:off x="167191" y="2176463"/>
          <a:ext cx="2782957" cy="2775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C0066"/>
              </a:solidFill>
              <a:latin typeface="NikoshBAN" pitchFamily="2" charset="0"/>
              <a:cs typeface="NikoshBAN" pitchFamily="2" charset="0"/>
            </a:rPr>
            <a:t>খসড়া বিল উন্থাপন</a:t>
          </a:r>
          <a:endParaRPr lang="en-US" sz="3600" b="1" kern="1200" dirty="0">
            <a:solidFill>
              <a:srgbClr val="CC0066"/>
            </a:solidFill>
            <a:latin typeface="NikoshBAN" pitchFamily="2" charset="0"/>
            <a:cs typeface="NikoshBAN" pitchFamily="2" charset="0"/>
          </a:endParaRPr>
        </a:p>
      </dsp:txBody>
      <dsp:txXfrm>
        <a:off x="167191" y="2176463"/>
        <a:ext cx="2089084" cy="2775491"/>
      </dsp:txXfrm>
    </dsp:sp>
    <dsp:sp modelId="{EE5D7DC7-3288-4B1A-8EDD-8774BE174F96}">
      <dsp:nvSpPr>
        <dsp:cNvPr id="0" name=""/>
        <dsp:cNvSpPr/>
      </dsp:nvSpPr>
      <dsp:spPr>
        <a:xfrm>
          <a:off x="1888230" y="2102570"/>
          <a:ext cx="4038479" cy="2808135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সংসদ কর্তৃক বিলটি গ্রহণ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92298" y="2102570"/>
        <a:ext cx="1230344" cy="2808135"/>
      </dsp:txXfrm>
    </dsp:sp>
    <dsp:sp modelId="{819D6472-FE8E-4DC9-B37F-1C8C5632909B}">
      <dsp:nvSpPr>
        <dsp:cNvPr id="0" name=""/>
        <dsp:cNvSpPr/>
      </dsp:nvSpPr>
      <dsp:spPr>
        <a:xfrm>
          <a:off x="4829869" y="2139232"/>
          <a:ext cx="4997499" cy="2808135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বিলটি রাষ্ট্রপতির সম্মতির জন্য প্রেরণ</a:t>
          </a:r>
          <a:endParaRPr lang="en-US" sz="3600" b="1" kern="1200" dirty="0">
            <a:solidFill>
              <a:srgbClr val="000066"/>
            </a:solidFill>
            <a:latin typeface="NikoshBAN" pitchFamily="2" charset="0"/>
            <a:cs typeface="NikoshBAN" pitchFamily="2" charset="0"/>
          </a:endParaRPr>
        </a:p>
      </dsp:txBody>
      <dsp:txXfrm>
        <a:off x="6233937" y="2139232"/>
        <a:ext cx="2189364" cy="2808135"/>
      </dsp:txXfrm>
    </dsp:sp>
    <dsp:sp modelId="{FF58E14A-8C98-48BA-BE99-C8EAB14B6CE0}">
      <dsp:nvSpPr>
        <dsp:cNvPr id="0" name=""/>
        <dsp:cNvSpPr/>
      </dsp:nvSpPr>
      <dsp:spPr>
        <a:xfrm>
          <a:off x="8827868" y="2139232"/>
          <a:ext cx="4997499" cy="2808135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১৫ দিনের মধ্যে বিলে সম্মতি দিবেন</a:t>
          </a:r>
          <a:endParaRPr lang="en-US" sz="3600" b="1" kern="1200" dirty="0">
            <a:solidFill>
              <a:schemeClr val="accent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0231936" y="2139232"/>
        <a:ext cx="2189364" cy="2808135"/>
      </dsp:txXfrm>
    </dsp:sp>
    <dsp:sp modelId="{09E0DED1-2715-4F47-8288-014F0654D440}">
      <dsp:nvSpPr>
        <dsp:cNvPr id="0" name=""/>
        <dsp:cNvSpPr/>
      </dsp:nvSpPr>
      <dsp:spPr>
        <a:xfrm>
          <a:off x="12825868" y="2054135"/>
          <a:ext cx="4997499" cy="297832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উক্ত মেয়াদ শেষে তিনি সম্মতি দিয়েছেন বলে গণ্য হবে</a:t>
          </a:r>
          <a:endParaRPr lang="en-US" sz="3600" b="1" kern="1200" dirty="0">
            <a:solidFill>
              <a:srgbClr val="006600"/>
            </a:solidFill>
            <a:latin typeface="NikoshBAN" pitchFamily="2" charset="0"/>
            <a:cs typeface="NikoshBAN" pitchFamily="2" charset="0"/>
          </a:endParaRPr>
        </a:p>
      </dsp:txBody>
      <dsp:txXfrm>
        <a:off x="14315033" y="2054135"/>
        <a:ext cx="2019170" cy="297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8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5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5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5875867"/>
            <a:ext cx="15544800" cy="181610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75618"/>
            <a:ext cx="15544800" cy="20002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73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746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11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49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86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23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9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0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0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6" cy="154940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64067"/>
            <a:ext cx="10223500" cy="7804151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7"/>
            <a:ext cx="6016626" cy="6254751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0"/>
            <a:ext cx="10972800" cy="75565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5500"/>
            </a:lvl1pPr>
            <a:lvl2pPr marL="783732" indent="0">
              <a:buNone/>
              <a:defRPr sz="4800"/>
            </a:lvl2pPr>
            <a:lvl3pPr marL="1567464" indent="0">
              <a:buNone/>
              <a:defRPr sz="4100"/>
            </a:lvl3pPr>
            <a:lvl4pPr marL="2351197" indent="0">
              <a:buNone/>
              <a:defRPr sz="3400"/>
            </a:lvl4pPr>
            <a:lvl5pPr marL="3134929" indent="0">
              <a:buNone/>
              <a:defRPr sz="3400"/>
            </a:lvl5pPr>
            <a:lvl6pPr marL="3918661" indent="0">
              <a:buNone/>
              <a:defRPr sz="3400"/>
            </a:lvl6pPr>
            <a:lvl7pPr marL="4702393" indent="0">
              <a:buNone/>
              <a:defRPr sz="3400"/>
            </a:lvl7pPr>
            <a:lvl8pPr marL="5486126" indent="0">
              <a:buNone/>
              <a:defRPr sz="3400"/>
            </a:lvl8pPr>
            <a:lvl9pPr marL="6269858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1"/>
            <a:ext cx="10972800" cy="1073149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56746" tIns="78373" rIns="156746" bIns="783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1"/>
            <a:ext cx="16459200" cy="6034617"/>
          </a:xfrm>
          <a:prstGeom prst="rect">
            <a:avLst/>
          </a:prstGeom>
        </p:spPr>
        <p:txBody>
          <a:bodyPr vert="horz" lIns="156746" tIns="78373" rIns="156746" bIns="783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1D15-916F-4F07-9DF6-F304377D0C5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33DF-28A3-4675-956A-64CA4C358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799" indent="-587799" algn="l" defTabSz="156746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565" indent="-489833" algn="l" defTabSz="156746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331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indent="-391866" algn="l" defTabSz="15674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5" indent="-391866" algn="l" defTabSz="156746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0527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260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992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24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10040164" y="5334000"/>
            <a:ext cx="4517583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80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সবাইকে</a:t>
            </a:r>
            <a:endParaRPr lang="bn-IN" sz="8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80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শুভেচ্ছা</a:t>
            </a:r>
            <a:endParaRPr lang="en-US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60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আইন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6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838200" y="516270"/>
            <a:ext cx="16845252" cy="11228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1250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850 w 10000"/>
              <a:gd name="connsiteY2" fmla="*/ 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850 w 10000"/>
              <a:gd name="connsiteY2" fmla="*/ 0 h 10350"/>
              <a:gd name="connsiteX3" fmla="*/ 9914 w 10000"/>
              <a:gd name="connsiteY3" fmla="*/ 9475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3"/>
              <a:gd name="connsiteY0" fmla="*/ 350 h 10350"/>
              <a:gd name="connsiteX1" fmla="*/ 10000 w 10003"/>
              <a:gd name="connsiteY1" fmla="*/ 350 h 10350"/>
              <a:gd name="connsiteX2" fmla="*/ 10000 w 10003"/>
              <a:gd name="connsiteY2" fmla="*/ 10350 h 10350"/>
              <a:gd name="connsiteX3" fmla="*/ 0 w 10003"/>
              <a:gd name="connsiteY3" fmla="*/ 10350 h 10350"/>
              <a:gd name="connsiteX4" fmla="*/ 0 w 10003"/>
              <a:gd name="connsiteY4" fmla="*/ 350 h 10350"/>
              <a:gd name="connsiteX0" fmla="*/ 929 w 10003"/>
              <a:gd name="connsiteY0" fmla="*/ 0 h 10350"/>
              <a:gd name="connsiteX1" fmla="*/ 42 w 10003"/>
              <a:gd name="connsiteY1" fmla="*/ 10350 h 10350"/>
              <a:gd name="connsiteX2" fmla="*/ 8850 w 10003"/>
              <a:gd name="connsiteY2" fmla="*/ 0 h 10350"/>
              <a:gd name="connsiteX3" fmla="*/ 10003 w 10003"/>
              <a:gd name="connsiteY3" fmla="*/ 10350 h 10350"/>
              <a:gd name="connsiteX0" fmla="*/ 0 w 10003"/>
              <a:gd name="connsiteY0" fmla="*/ 350 h 10350"/>
              <a:gd name="connsiteX1" fmla="*/ 10000 w 10003"/>
              <a:gd name="connsiteY1" fmla="*/ 350 h 10350"/>
              <a:gd name="connsiteX2" fmla="*/ 10000 w 10003"/>
              <a:gd name="connsiteY2" fmla="*/ 10350 h 10350"/>
              <a:gd name="connsiteX3" fmla="*/ 11 w 10003"/>
              <a:gd name="connsiteY3" fmla="*/ 10350 h 10350"/>
              <a:gd name="connsiteX4" fmla="*/ 0 w 10003"/>
              <a:gd name="connsiteY4" fmla="*/ 350 h 10350"/>
              <a:gd name="connsiteX0" fmla="*/ 0 w 10003"/>
              <a:gd name="connsiteY0" fmla="*/ 525 h 10525"/>
              <a:gd name="connsiteX1" fmla="*/ 10000 w 10003"/>
              <a:gd name="connsiteY1" fmla="*/ 525 h 10525"/>
              <a:gd name="connsiteX2" fmla="*/ 10000 w 10003"/>
              <a:gd name="connsiteY2" fmla="*/ 10525 h 10525"/>
              <a:gd name="connsiteX3" fmla="*/ 0 w 10003"/>
              <a:gd name="connsiteY3" fmla="*/ 10525 h 10525"/>
              <a:gd name="connsiteX4" fmla="*/ 0 w 10003"/>
              <a:gd name="connsiteY4" fmla="*/ 525 h 10525"/>
              <a:gd name="connsiteX0" fmla="*/ 929 w 10003"/>
              <a:gd name="connsiteY0" fmla="*/ 175 h 10525"/>
              <a:gd name="connsiteX1" fmla="*/ 42 w 10003"/>
              <a:gd name="connsiteY1" fmla="*/ 10525 h 10525"/>
              <a:gd name="connsiteX2" fmla="*/ 8916 w 10003"/>
              <a:gd name="connsiteY2" fmla="*/ 0 h 10525"/>
              <a:gd name="connsiteX3" fmla="*/ 10003 w 10003"/>
              <a:gd name="connsiteY3" fmla="*/ 10525 h 10525"/>
              <a:gd name="connsiteX0" fmla="*/ 0 w 10003"/>
              <a:gd name="connsiteY0" fmla="*/ 525 h 10525"/>
              <a:gd name="connsiteX1" fmla="*/ 10000 w 10003"/>
              <a:gd name="connsiteY1" fmla="*/ 525 h 10525"/>
              <a:gd name="connsiteX2" fmla="*/ 10000 w 10003"/>
              <a:gd name="connsiteY2" fmla="*/ 10525 h 10525"/>
              <a:gd name="connsiteX3" fmla="*/ 11 w 10003"/>
              <a:gd name="connsiteY3" fmla="*/ 10525 h 10525"/>
              <a:gd name="connsiteX4" fmla="*/ 0 w 10003"/>
              <a:gd name="connsiteY4" fmla="*/ 525 h 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525" stroke="0" extrusionOk="0">
                <a:moveTo>
                  <a:pt x="0" y="525"/>
                </a:moveTo>
                <a:lnTo>
                  <a:pt x="10000" y="525"/>
                </a:lnTo>
                <a:lnTo>
                  <a:pt x="10000" y="10525"/>
                </a:lnTo>
                <a:lnTo>
                  <a:pt x="0" y="10525"/>
                </a:lnTo>
                <a:lnTo>
                  <a:pt x="0" y="525"/>
                </a:lnTo>
                <a:close/>
              </a:path>
              <a:path w="10003" h="10525" fill="none" extrusionOk="0">
                <a:moveTo>
                  <a:pt x="929" y="175"/>
                </a:moveTo>
                <a:cubicBezTo>
                  <a:pt x="929" y="3508"/>
                  <a:pt x="42" y="7192"/>
                  <a:pt x="42" y="10525"/>
                </a:cubicBezTo>
                <a:moveTo>
                  <a:pt x="8916" y="0"/>
                </a:moveTo>
                <a:cubicBezTo>
                  <a:pt x="8883" y="3450"/>
                  <a:pt x="10036" y="7075"/>
                  <a:pt x="10003" y="10525"/>
                </a:cubicBezTo>
              </a:path>
              <a:path w="10003" h="10525" fill="none">
                <a:moveTo>
                  <a:pt x="0" y="525"/>
                </a:moveTo>
                <a:lnTo>
                  <a:pt x="10000" y="525"/>
                </a:lnTo>
                <a:lnTo>
                  <a:pt x="10000" y="10525"/>
                </a:lnTo>
                <a:lnTo>
                  <a:pt x="11" y="10525"/>
                </a:lnTo>
                <a:cubicBezTo>
                  <a:pt x="7" y="7192"/>
                  <a:pt x="4" y="3858"/>
                  <a:pt x="0" y="525"/>
                </a:cubicBezTo>
                <a:close/>
              </a:path>
            </a:pathLst>
          </a:custGeom>
          <a:solidFill>
            <a:srgbClr val="000066"/>
          </a:solidFill>
          <a:ln w="76200">
            <a:solidFill>
              <a:srgbClr val="2BE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6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66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6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66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তে পারে</a:t>
            </a:r>
            <a:endParaRPr lang="en-US" sz="6600" b="1" dirty="0">
              <a:solidFill>
                <a:srgbClr val="2BE1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95600"/>
            <a:ext cx="1590371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bn-IN" sz="48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 যেকোনো নতুন আইন তৈরি</a:t>
            </a:r>
          </a:p>
          <a:p>
            <a:endParaRPr lang="bn-IN" sz="3600" b="1" dirty="0" smtClean="0">
              <a:solidFill>
                <a:srgbClr val="2BE1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bn-IN" sz="48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 প্রচলিত আইন সংশোধন</a:t>
            </a:r>
          </a:p>
          <a:p>
            <a:pPr marL="457200" indent="-457200">
              <a:buBlip>
                <a:blip r:embed="rId2"/>
              </a:buBlip>
            </a:pPr>
            <a:endParaRPr lang="bn-IN" sz="3600" b="1" dirty="0" smtClean="0">
              <a:solidFill>
                <a:srgbClr val="2BE1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bn-IN" sz="48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 অপ্রয়োজনীয় আইন বাতিল</a:t>
            </a:r>
          </a:p>
          <a:p>
            <a:endParaRPr lang="bn-IN" sz="3600" b="1" dirty="0" smtClean="0">
              <a:solidFill>
                <a:srgbClr val="2BE1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bn-IN" sz="4800" b="1" dirty="0" smtClean="0">
                <a:solidFill>
                  <a:srgbClr val="2BE10D"/>
                </a:solidFill>
                <a:latin typeface="NikoshBAN" pitchFamily="2" charset="0"/>
                <a:cs typeface="NikoshBAN" pitchFamily="2" charset="0"/>
              </a:rPr>
              <a:t>  যেকোনো সংস্থা বা কর্তৃপক্ষকে য়াদেশ প্রদান,বিধি,উপবিধি প্রনয়ণের ক্ষমতা প্রদান</a:t>
            </a:r>
            <a:endParaRPr lang="en-US" sz="4800" b="1" dirty="0">
              <a:solidFill>
                <a:srgbClr val="2BE10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838200" y="516270"/>
            <a:ext cx="16845252" cy="11228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1250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850 w 10000"/>
              <a:gd name="connsiteY2" fmla="*/ 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850 w 10000"/>
              <a:gd name="connsiteY2" fmla="*/ 0 h 10350"/>
              <a:gd name="connsiteX3" fmla="*/ 9914 w 10000"/>
              <a:gd name="connsiteY3" fmla="*/ 9475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3"/>
              <a:gd name="connsiteY0" fmla="*/ 350 h 10350"/>
              <a:gd name="connsiteX1" fmla="*/ 10000 w 10003"/>
              <a:gd name="connsiteY1" fmla="*/ 350 h 10350"/>
              <a:gd name="connsiteX2" fmla="*/ 10000 w 10003"/>
              <a:gd name="connsiteY2" fmla="*/ 10350 h 10350"/>
              <a:gd name="connsiteX3" fmla="*/ 0 w 10003"/>
              <a:gd name="connsiteY3" fmla="*/ 10350 h 10350"/>
              <a:gd name="connsiteX4" fmla="*/ 0 w 10003"/>
              <a:gd name="connsiteY4" fmla="*/ 350 h 10350"/>
              <a:gd name="connsiteX0" fmla="*/ 929 w 10003"/>
              <a:gd name="connsiteY0" fmla="*/ 0 h 10350"/>
              <a:gd name="connsiteX1" fmla="*/ 42 w 10003"/>
              <a:gd name="connsiteY1" fmla="*/ 10350 h 10350"/>
              <a:gd name="connsiteX2" fmla="*/ 8850 w 10003"/>
              <a:gd name="connsiteY2" fmla="*/ 0 h 10350"/>
              <a:gd name="connsiteX3" fmla="*/ 10003 w 10003"/>
              <a:gd name="connsiteY3" fmla="*/ 10350 h 10350"/>
              <a:gd name="connsiteX0" fmla="*/ 0 w 10003"/>
              <a:gd name="connsiteY0" fmla="*/ 350 h 10350"/>
              <a:gd name="connsiteX1" fmla="*/ 10000 w 10003"/>
              <a:gd name="connsiteY1" fmla="*/ 350 h 10350"/>
              <a:gd name="connsiteX2" fmla="*/ 10000 w 10003"/>
              <a:gd name="connsiteY2" fmla="*/ 10350 h 10350"/>
              <a:gd name="connsiteX3" fmla="*/ 11 w 10003"/>
              <a:gd name="connsiteY3" fmla="*/ 10350 h 10350"/>
              <a:gd name="connsiteX4" fmla="*/ 0 w 10003"/>
              <a:gd name="connsiteY4" fmla="*/ 350 h 10350"/>
              <a:gd name="connsiteX0" fmla="*/ 0 w 10003"/>
              <a:gd name="connsiteY0" fmla="*/ 525 h 10525"/>
              <a:gd name="connsiteX1" fmla="*/ 10000 w 10003"/>
              <a:gd name="connsiteY1" fmla="*/ 525 h 10525"/>
              <a:gd name="connsiteX2" fmla="*/ 10000 w 10003"/>
              <a:gd name="connsiteY2" fmla="*/ 10525 h 10525"/>
              <a:gd name="connsiteX3" fmla="*/ 0 w 10003"/>
              <a:gd name="connsiteY3" fmla="*/ 10525 h 10525"/>
              <a:gd name="connsiteX4" fmla="*/ 0 w 10003"/>
              <a:gd name="connsiteY4" fmla="*/ 525 h 10525"/>
              <a:gd name="connsiteX0" fmla="*/ 929 w 10003"/>
              <a:gd name="connsiteY0" fmla="*/ 175 h 10525"/>
              <a:gd name="connsiteX1" fmla="*/ 42 w 10003"/>
              <a:gd name="connsiteY1" fmla="*/ 10525 h 10525"/>
              <a:gd name="connsiteX2" fmla="*/ 8916 w 10003"/>
              <a:gd name="connsiteY2" fmla="*/ 0 h 10525"/>
              <a:gd name="connsiteX3" fmla="*/ 10003 w 10003"/>
              <a:gd name="connsiteY3" fmla="*/ 10525 h 10525"/>
              <a:gd name="connsiteX0" fmla="*/ 0 w 10003"/>
              <a:gd name="connsiteY0" fmla="*/ 525 h 10525"/>
              <a:gd name="connsiteX1" fmla="*/ 10000 w 10003"/>
              <a:gd name="connsiteY1" fmla="*/ 525 h 10525"/>
              <a:gd name="connsiteX2" fmla="*/ 10000 w 10003"/>
              <a:gd name="connsiteY2" fmla="*/ 10525 h 10525"/>
              <a:gd name="connsiteX3" fmla="*/ 11 w 10003"/>
              <a:gd name="connsiteY3" fmla="*/ 10525 h 10525"/>
              <a:gd name="connsiteX4" fmla="*/ 0 w 10003"/>
              <a:gd name="connsiteY4" fmla="*/ 525 h 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525" stroke="0" extrusionOk="0">
                <a:moveTo>
                  <a:pt x="0" y="525"/>
                </a:moveTo>
                <a:lnTo>
                  <a:pt x="10000" y="525"/>
                </a:lnTo>
                <a:lnTo>
                  <a:pt x="10000" y="10525"/>
                </a:lnTo>
                <a:lnTo>
                  <a:pt x="0" y="10525"/>
                </a:lnTo>
                <a:lnTo>
                  <a:pt x="0" y="525"/>
                </a:lnTo>
                <a:close/>
              </a:path>
              <a:path w="10003" h="10525" fill="none" extrusionOk="0">
                <a:moveTo>
                  <a:pt x="929" y="175"/>
                </a:moveTo>
                <a:cubicBezTo>
                  <a:pt x="929" y="3508"/>
                  <a:pt x="42" y="7192"/>
                  <a:pt x="42" y="10525"/>
                </a:cubicBezTo>
                <a:moveTo>
                  <a:pt x="8916" y="0"/>
                </a:moveTo>
                <a:cubicBezTo>
                  <a:pt x="8883" y="3450"/>
                  <a:pt x="10036" y="7075"/>
                  <a:pt x="10003" y="10525"/>
                </a:cubicBezTo>
              </a:path>
              <a:path w="10003" h="10525" fill="none">
                <a:moveTo>
                  <a:pt x="0" y="525"/>
                </a:moveTo>
                <a:lnTo>
                  <a:pt x="10000" y="525"/>
                </a:lnTo>
                <a:lnTo>
                  <a:pt x="10000" y="10525"/>
                </a:lnTo>
                <a:lnTo>
                  <a:pt x="11" y="10525"/>
                </a:lnTo>
                <a:cubicBezTo>
                  <a:pt x="7" y="7192"/>
                  <a:pt x="4" y="3858"/>
                  <a:pt x="0" y="525"/>
                </a:cubicBezTo>
                <a:close/>
              </a:path>
            </a:pathLst>
          </a:custGeom>
          <a:solidFill>
            <a:srgbClr val="FF3399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সংস</a:t>
            </a:r>
            <a:r>
              <a:rPr lang="bn-IN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দের আইন প্রনয়ণ প্রক্রিয়া</a:t>
            </a:r>
            <a:endParaRPr lang="en-US" sz="66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6310012"/>
              </p:ext>
            </p:extLst>
          </p:nvPr>
        </p:nvGraphicFramePr>
        <p:xfrm>
          <a:off x="228600" y="1828800"/>
          <a:ext cx="178308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906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শাসন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838200" y="516270"/>
            <a:ext cx="16845252" cy="11228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1250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750 w 10000"/>
              <a:gd name="connsiteY2" fmla="*/ 35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850 w 10000"/>
              <a:gd name="connsiteY2" fmla="*/ 0 h 10350"/>
              <a:gd name="connsiteX3" fmla="*/ 8750 w 10000"/>
              <a:gd name="connsiteY3" fmla="*/ 10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0 w 10000"/>
              <a:gd name="connsiteY3" fmla="*/ 10350 h 10350"/>
              <a:gd name="connsiteX4" fmla="*/ 0 w 10000"/>
              <a:gd name="connsiteY4" fmla="*/ 350 h 10350"/>
              <a:gd name="connsiteX0" fmla="*/ 929 w 10000"/>
              <a:gd name="connsiteY0" fmla="*/ 0 h 10350"/>
              <a:gd name="connsiteX1" fmla="*/ 42 w 10000"/>
              <a:gd name="connsiteY1" fmla="*/ 10350 h 10350"/>
              <a:gd name="connsiteX2" fmla="*/ 8850 w 10000"/>
              <a:gd name="connsiteY2" fmla="*/ 0 h 10350"/>
              <a:gd name="connsiteX3" fmla="*/ 9914 w 10000"/>
              <a:gd name="connsiteY3" fmla="*/ 9475 h 10350"/>
              <a:gd name="connsiteX0" fmla="*/ 0 w 10000"/>
              <a:gd name="connsiteY0" fmla="*/ 350 h 10350"/>
              <a:gd name="connsiteX1" fmla="*/ 10000 w 10000"/>
              <a:gd name="connsiteY1" fmla="*/ 350 h 10350"/>
              <a:gd name="connsiteX2" fmla="*/ 10000 w 10000"/>
              <a:gd name="connsiteY2" fmla="*/ 10350 h 10350"/>
              <a:gd name="connsiteX3" fmla="*/ 11 w 10000"/>
              <a:gd name="connsiteY3" fmla="*/ 10350 h 10350"/>
              <a:gd name="connsiteX4" fmla="*/ 0 w 10000"/>
              <a:gd name="connsiteY4" fmla="*/ 350 h 10350"/>
              <a:gd name="connsiteX0" fmla="*/ 0 w 10003"/>
              <a:gd name="connsiteY0" fmla="*/ 350 h 10350"/>
              <a:gd name="connsiteX1" fmla="*/ 10000 w 10003"/>
              <a:gd name="connsiteY1" fmla="*/ 350 h 10350"/>
              <a:gd name="connsiteX2" fmla="*/ 10000 w 10003"/>
              <a:gd name="connsiteY2" fmla="*/ 10350 h 10350"/>
              <a:gd name="connsiteX3" fmla="*/ 0 w 10003"/>
              <a:gd name="connsiteY3" fmla="*/ 10350 h 10350"/>
              <a:gd name="connsiteX4" fmla="*/ 0 w 10003"/>
              <a:gd name="connsiteY4" fmla="*/ 350 h 10350"/>
              <a:gd name="connsiteX0" fmla="*/ 929 w 10003"/>
              <a:gd name="connsiteY0" fmla="*/ 0 h 10350"/>
              <a:gd name="connsiteX1" fmla="*/ 42 w 10003"/>
              <a:gd name="connsiteY1" fmla="*/ 10350 h 10350"/>
              <a:gd name="connsiteX2" fmla="*/ 8850 w 10003"/>
              <a:gd name="connsiteY2" fmla="*/ 0 h 10350"/>
              <a:gd name="connsiteX3" fmla="*/ 10003 w 10003"/>
              <a:gd name="connsiteY3" fmla="*/ 10350 h 10350"/>
              <a:gd name="connsiteX0" fmla="*/ 0 w 10003"/>
              <a:gd name="connsiteY0" fmla="*/ 350 h 10350"/>
              <a:gd name="connsiteX1" fmla="*/ 10000 w 10003"/>
              <a:gd name="connsiteY1" fmla="*/ 350 h 10350"/>
              <a:gd name="connsiteX2" fmla="*/ 10000 w 10003"/>
              <a:gd name="connsiteY2" fmla="*/ 10350 h 10350"/>
              <a:gd name="connsiteX3" fmla="*/ 11 w 10003"/>
              <a:gd name="connsiteY3" fmla="*/ 10350 h 10350"/>
              <a:gd name="connsiteX4" fmla="*/ 0 w 10003"/>
              <a:gd name="connsiteY4" fmla="*/ 350 h 10350"/>
              <a:gd name="connsiteX0" fmla="*/ 0 w 10003"/>
              <a:gd name="connsiteY0" fmla="*/ 525 h 10525"/>
              <a:gd name="connsiteX1" fmla="*/ 10000 w 10003"/>
              <a:gd name="connsiteY1" fmla="*/ 525 h 10525"/>
              <a:gd name="connsiteX2" fmla="*/ 10000 w 10003"/>
              <a:gd name="connsiteY2" fmla="*/ 10525 h 10525"/>
              <a:gd name="connsiteX3" fmla="*/ 0 w 10003"/>
              <a:gd name="connsiteY3" fmla="*/ 10525 h 10525"/>
              <a:gd name="connsiteX4" fmla="*/ 0 w 10003"/>
              <a:gd name="connsiteY4" fmla="*/ 525 h 10525"/>
              <a:gd name="connsiteX0" fmla="*/ 929 w 10003"/>
              <a:gd name="connsiteY0" fmla="*/ 175 h 10525"/>
              <a:gd name="connsiteX1" fmla="*/ 42 w 10003"/>
              <a:gd name="connsiteY1" fmla="*/ 10525 h 10525"/>
              <a:gd name="connsiteX2" fmla="*/ 8916 w 10003"/>
              <a:gd name="connsiteY2" fmla="*/ 0 h 10525"/>
              <a:gd name="connsiteX3" fmla="*/ 10003 w 10003"/>
              <a:gd name="connsiteY3" fmla="*/ 10525 h 10525"/>
              <a:gd name="connsiteX0" fmla="*/ 0 w 10003"/>
              <a:gd name="connsiteY0" fmla="*/ 525 h 10525"/>
              <a:gd name="connsiteX1" fmla="*/ 10000 w 10003"/>
              <a:gd name="connsiteY1" fmla="*/ 525 h 10525"/>
              <a:gd name="connsiteX2" fmla="*/ 10000 w 10003"/>
              <a:gd name="connsiteY2" fmla="*/ 10525 h 10525"/>
              <a:gd name="connsiteX3" fmla="*/ 11 w 10003"/>
              <a:gd name="connsiteY3" fmla="*/ 10525 h 10525"/>
              <a:gd name="connsiteX4" fmla="*/ 0 w 10003"/>
              <a:gd name="connsiteY4" fmla="*/ 525 h 1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525" stroke="0" extrusionOk="0">
                <a:moveTo>
                  <a:pt x="0" y="525"/>
                </a:moveTo>
                <a:lnTo>
                  <a:pt x="10000" y="525"/>
                </a:lnTo>
                <a:lnTo>
                  <a:pt x="10000" y="10525"/>
                </a:lnTo>
                <a:lnTo>
                  <a:pt x="0" y="10525"/>
                </a:lnTo>
                <a:lnTo>
                  <a:pt x="0" y="525"/>
                </a:lnTo>
                <a:close/>
              </a:path>
              <a:path w="10003" h="10525" fill="none" extrusionOk="0">
                <a:moveTo>
                  <a:pt x="929" y="175"/>
                </a:moveTo>
                <a:cubicBezTo>
                  <a:pt x="929" y="3508"/>
                  <a:pt x="42" y="7192"/>
                  <a:pt x="42" y="10525"/>
                </a:cubicBezTo>
                <a:moveTo>
                  <a:pt x="8916" y="0"/>
                </a:moveTo>
                <a:cubicBezTo>
                  <a:pt x="8883" y="3450"/>
                  <a:pt x="10036" y="7075"/>
                  <a:pt x="10003" y="10525"/>
                </a:cubicBezTo>
              </a:path>
              <a:path w="10003" h="10525" fill="none">
                <a:moveTo>
                  <a:pt x="0" y="525"/>
                </a:moveTo>
                <a:lnTo>
                  <a:pt x="10000" y="525"/>
                </a:lnTo>
                <a:lnTo>
                  <a:pt x="10000" y="10525"/>
                </a:lnTo>
                <a:lnTo>
                  <a:pt x="11" y="10525"/>
                </a:lnTo>
                <a:cubicBezTo>
                  <a:pt x="7" y="7192"/>
                  <a:pt x="4" y="3858"/>
                  <a:pt x="0" y="525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শাসনবিভাগকে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799" y="2209800"/>
            <a:ext cx="1066349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জাতীয় গুরুত্বপূর্ণ বিষয়ে মন্ত্রীদের প্রশ্ন করে</a:t>
            </a:r>
          </a:p>
          <a:p>
            <a:endParaRPr lang="bn-IN" sz="2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নিন্দাসূচক প্রস্তাব এনে</a:t>
            </a:r>
          </a:p>
          <a:p>
            <a:endParaRPr lang="bn-IN" sz="2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বিভিন্ন ইস্যুতে মুলতবি প্রস্তাব এনে</a:t>
            </a:r>
          </a:p>
          <a:p>
            <a:pPr marL="457200" indent="-457200">
              <a:buBlip>
                <a:blip r:embed="rId3"/>
              </a:buBlip>
            </a:pPr>
            <a:endParaRPr lang="bn-IN" sz="2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অনাস্থা প্রস্তাব এনে</a:t>
            </a:r>
          </a:p>
          <a:p>
            <a:pPr marL="457200" indent="-457200">
              <a:buBlip>
                <a:blip r:embed="rId3"/>
              </a:buBlip>
            </a:pPr>
            <a:endParaRPr lang="bn-IN" sz="2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বাজেট আলোচনা-সমালোচনা করে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বিচার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6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সরকার গঠন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9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অর্থ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3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সংবিধান সংশোধন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40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নির্বাচন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7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990600"/>
            <a:ext cx="429957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CC0099"/>
                </a:solidFill>
              </a:rPr>
              <a:t>শিক্ষক পরিচিতি</a:t>
            </a:r>
            <a:endParaRPr lang="en-US" sz="4800" dirty="0">
              <a:solidFill>
                <a:srgbClr val="CC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176" y="2895600"/>
            <a:ext cx="7548861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উম্মে ফাতেমা</a:t>
            </a:r>
          </a:p>
          <a:p>
            <a:endParaRPr lang="bn-IN" sz="40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 (রাষ্ট্রবিজ্ঞান বিভাগ)</a:t>
            </a:r>
          </a:p>
          <a:p>
            <a:endParaRPr lang="bn-IN" sz="40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হুলাইন ছালেহ নুর ডিগ্রি কলেজ</a:t>
            </a:r>
          </a:p>
          <a:p>
            <a:endParaRPr lang="bn-IN" sz="40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পটিয়া,চট্টগ্রাম।</a:t>
            </a:r>
            <a:endParaRPr lang="en-US" sz="40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895600"/>
            <a:ext cx="482273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0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চাকরি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5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অধ্যাদেশ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9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34682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বিতর্ক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1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অপসারণ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9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905000" y="457200"/>
            <a:ext cx="14782800" cy="134977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1250 w 10000"/>
              <a:gd name="connsiteY0" fmla="*/ 0 h 10765"/>
              <a:gd name="connsiteX1" fmla="*/ 26 w 10000"/>
              <a:gd name="connsiteY1" fmla="*/ 10765 h 10765"/>
              <a:gd name="connsiteX2" fmla="*/ 0 w 10000"/>
              <a:gd name="connsiteY2" fmla="*/ 1250 h 10765"/>
              <a:gd name="connsiteX3" fmla="*/ 10000 w 10000"/>
              <a:gd name="connsiteY3" fmla="*/ 1250 h 10765"/>
              <a:gd name="connsiteX0" fmla="*/ 0 w 10000"/>
              <a:gd name="connsiteY0" fmla="*/ 0 h 10765"/>
              <a:gd name="connsiteX1" fmla="*/ 10000 w 10000"/>
              <a:gd name="connsiteY1" fmla="*/ 0 h 10765"/>
              <a:gd name="connsiteX2" fmla="*/ 10000 w 10000"/>
              <a:gd name="connsiteY2" fmla="*/ 10000 h 10765"/>
              <a:gd name="connsiteX3" fmla="*/ 0 w 10000"/>
              <a:gd name="connsiteY3" fmla="*/ 10000 h 10765"/>
              <a:gd name="connsiteX4" fmla="*/ 0 w 10000"/>
              <a:gd name="connsiteY4" fmla="*/ 0 h 10765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934 w 10000"/>
              <a:gd name="connsiteY0" fmla="*/ 0 h 10918"/>
              <a:gd name="connsiteX1" fmla="*/ 26 w 10000"/>
              <a:gd name="connsiteY1" fmla="*/ 10918 h 10918"/>
              <a:gd name="connsiteX2" fmla="*/ 0 w 10000"/>
              <a:gd name="connsiteY2" fmla="*/ 1403 h 10918"/>
              <a:gd name="connsiteX3" fmla="*/ 10000 w 10000"/>
              <a:gd name="connsiteY3" fmla="*/ 1403 h 10918"/>
              <a:gd name="connsiteX0" fmla="*/ 0 w 10000"/>
              <a:gd name="connsiteY0" fmla="*/ 153 h 10918"/>
              <a:gd name="connsiteX1" fmla="*/ 10000 w 10000"/>
              <a:gd name="connsiteY1" fmla="*/ 153 h 10918"/>
              <a:gd name="connsiteX2" fmla="*/ 10000 w 10000"/>
              <a:gd name="connsiteY2" fmla="*/ 10153 h 10918"/>
              <a:gd name="connsiteX3" fmla="*/ 0 w 10000"/>
              <a:gd name="connsiteY3" fmla="*/ 10153 h 10918"/>
              <a:gd name="connsiteX4" fmla="*/ 0 w 10000"/>
              <a:gd name="connsiteY4" fmla="*/ 153 h 10918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  <a:gd name="connsiteX0" fmla="*/ 757 w 10000"/>
              <a:gd name="connsiteY0" fmla="*/ 0 h 11071"/>
              <a:gd name="connsiteX1" fmla="*/ 26 w 10000"/>
              <a:gd name="connsiteY1" fmla="*/ 11071 h 11071"/>
              <a:gd name="connsiteX2" fmla="*/ 0 w 10000"/>
              <a:gd name="connsiteY2" fmla="*/ 1556 h 11071"/>
              <a:gd name="connsiteX3" fmla="*/ 10000 w 10000"/>
              <a:gd name="connsiteY3" fmla="*/ 1556 h 11071"/>
              <a:gd name="connsiteX0" fmla="*/ 0 w 10000"/>
              <a:gd name="connsiteY0" fmla="*/ 306 h 11071"/>
              <a:gd name="connsiteX1" fmla="*/ 10000 w 10000"/>
              <a:gd name="connsiteY1" fmla="*/ 306 h 11071"/>
              <a:gd name="connsiteX2" fmla="*/ 10000 w 10000"/>
              <a:gd name="connsiteY2" fmla="*/ 10306 h 11071"/>
              <a:gd name="connsiteX3" fmla="*/ 0 w 10000"/>
              <a:gd name="connsiteY3" fmla="*/ 10306 h 11071"/>
              <a:gd name="connsiteX4" fmla="*/ 0 w 10000"/>
              <a:gd name="connsiteY4" fmla="*/ 306 h 1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71" stroke="0" extrusionOk="0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  <a:path w="10000" h="11071" fill="none" extrusionOk="0">
                <a:moveTo>
                  <a:pt x="757" y="0"/>
                </a:moveTo>
                <a:cubicBezTo>
                  <a:pt x="757" y="3333"/>
                  <a:pt x="26" y="7738"/>
                  <a:pt x="26" y="11071"/>
                </a:cubicBezTo>
                <a:moveTo>
                  <a:pt x="0" y="1556"/>
                </a:moveTo>
                <a:lnTo>
                  <a:pt x="10000" y="1556"/>
                </a:lnTo>
              </a:path>
              <a:path w="10000" h="11071" fill="none">
                <a:moveTo>
                  <a:pt x="0" y="306"/>
                </a:moveTo>
                <a:lnTo>
                  <a:pt x="10000" y="306"/>
                </a:lnTo>
                <a:lnTo>
                  <a:pt x="10000" y="10306"/>
                </a:lnTo>
                <a:lnTo>
                  <a:pt x="0" y="10306"/>
                </a:lnTo>
                <a:lnTo>
                  <a:pt x="0" y="306"/>
                </a:lnTo>
                <a:close/>
              </a:path>
            </a:pathLst>
          </a:custGeom>
          <a:solidFill>
            <a:srgbClr val="66FF33"/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জাতীয় সংসদের ক্ষমতা ও কার্যাবলি</a:t>
            </a:r>
            <a:endParaRPr lang="en-US" sz="60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209800"/>
            <a:ext cx="12725400" cy="4953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962400" y="7329196"/>
            <a:ext cx="10591800" cy="1642872"/>
          </a:xfrm>
          <a:prstGeom prst="horizontalScroll">
            <a:avLst>
              <a:gd name="adj" fmla="val 13641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সামরিক বিষয় সংক্রান্ত </a:t>
            </a:r>
            <a:endParaRPr lang="en-US" sz="60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1295400" cy="6887468"/>
          </a:xfrm>
          <a:prstGeom prst="flowChartPunchedTape">
            <a:avLst/>
          </a:prstGeom>
          <a:ln w="5715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algn="ctr"/>
            <a:r>
              <a:rPr lang="bn-IN" sz="6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algn="ctr"/>
            <a:r>
              <a:rPr lang="bn-IN" sz="6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bn-IN" sz="6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6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2959358" y="959498"/>
            <a:ext cx="13957041" cy="7620000"/>
          </a:xfrm>
          <a:prstGeom prst="snip1Rect">
            <a:avLst>
              <a:gd name="adj" fmla="val 1094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১/ জাতীয় সংসদের অধিবেশন আহবান,স্থগিত ও ভেংগে দিতে পারেন কে?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রাষ্ট্রপতি।</a:t>
            </a:r>
          </a:p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২/ জাতীয় সংসদের কোন বৈঠকে স্পিকার ও ডেপুটি স্পিকার নির্বাচিত হন?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প্রথম বৈঠকে।</a:t>
            </a:r>
            <a:endParaRPr lang="bn-IN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৩/ কার অনুমোদন ব্যতীত কর আরোপ বা সংগ্রহ করা যায় না?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জাতীয় সংসদের।</a:t>
            </a:r>
          </a:p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৪/ জাতীয় সংসদের মেয়াদ কত বছর?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 ৫ বছর।</a:t>
            </a:r>
          </a:p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৫/ সংসদে বাজেট পেশ করেন কে?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উঃ অর্থমন্ত্রী।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1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806319"/>
            <a:ext cx="16306800" cy="800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4572000" cy="6172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Vertical Scroll 3"/>
          <p:cNvSpPr/>
          <p:nvPr/>
        </p:nvSpPr>
        <p:spPr>
          <a:xfrm>
            <a:off x="9829800" y="1143000"/>
            <a:ext cx="5029200" cy="1295400"/>
          </a:xfrm>
          <a:prstGeom prst="verticalScroll">
            <a:avLst>
              <a:gd name="adj" fmla="val 25000"/>
            </a:avLst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4200" y="2667000"/>
            <a:ext cx="9753600" cy="5334000"/>
          </a:xfrm>
          <a:prstGeom prst="roundRect">
            <a:avLst>
              <a:gd name="adj" fmla="val 757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জাতীয় সংসদের জবাবদিহিতা নিশ্চিতকরণে সরকারের করণীয়গুলো কি হতে পারে বলে তুমি মনে করো-</a:t>
            </a:r>
          </a:p>
          <a:p>
            <a:pPr algn="ctr"/>
            <a:r>
              <a:rPr lang="bn-IN" sz="4400" b="1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ব্যাখ্যা করো।</a:t>
            </a:r>
            <a:endParaRPr lang="en-US" sz="4400" b="1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3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9144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i="1" dirty="0" err="1" smtClean="0">
                <a:solidFill>
                  <a:srgbClr val="D5599A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i="1" dirty="0">
              <a:solidFill>
                <a:srgbClr val="D5599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9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3200" y="850512"/>
            <a:ext cx="13258800" cy="7150488"/>
            <a:chOff x="2971800" y="850512"/>
            <a:chExt cx="13258800" cy="7150488"/>
          </a:xfrm>
        </p:grpSpPr>
        <p:sp>
          <p:nvSpPr>
            <p:cNvPr id="2" name="TextBox 1"/>
            <p:cNvSpPr txBox="1"/>
            <p:nvPr/>
          </p:nvSpPr>
          <p:spPr>
            <a:xfrm>
              <a:off x="7162800" y="850512"/>
              <a:ext cx="5500519" cy="168789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2C618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2C618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ound Same Side Corner Rectangle 2"/>
            <p:cNvSpPr/>
            <p:nvPr/>
          </p:nvSpPr>
          <p:spPr>
            <a:xfrm>
              <a:off x="2971800" y="2667000"/>
              <a:ext cx="13258800" cy="5334000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পৌরনীতি ও সুশাসন</a:t>
              </a:r>
            </a:p>
            <a:p>
              <a:pPr algn="ctr"/>
              <a:r>
                <a:rPr lang="bn-IN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একাদশ ও দ্বাদশ</a:t>
              </a:r>
            </a:p>
            <a:p>
              <a:pPr algn="ctr"/>
              <a:r>
                <a:rPr lang="bn-IN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পত্রঃ</a:t>
              </a:r>
              <a:r>
                <a:rPr lang="en-US" sz="5400" b="1" dirty="0" err="1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bn-IN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 err="1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5400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অধ্যায়ের নামঃ </a:t>
              </a:r>
              <a:r>
                <a:rPr lang="en-US" sz="5400" b="1" dirty="0" err="1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5400" b="1" dirty="0" err="1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প্রশাসনিক</a:t>
              </a:r>
              <a:r>
                <a:rPr lang="en-US" sz="5400" b="1" dirty="0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1430"/>
                  <a:solidFill>
                    <a:srgbClr val="00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কাঠামো</a:t>
              </a:r>
              <a:endPara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642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102" y="685800"/>
            <a:ext cx="567655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ভিডিওটি দেখোঃ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84878"/>
              </p:ext>
            </p:extLst>
          </p:nvPr>
        </p:nvGraphicFramePr>
        <p:xfrm>
          <a:off x="6367463" y="4352925"/>
          <a:ext cx="55530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5553720" imgH="437760" progId="Package">
                  <p:embed/>
                </p:oleObj>
              </mc:Choice>
              <mc:Fallback>
                <p:oleObj name="Packager Shell Object" showAsIcon="1" r:id="rId3" imgW="55537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7463" y="4352925"/>
                        <a:ext cx="55530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43600" y="2819400"/>
            <a:ext cx="54864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5029200" y="1447800"/>
            <a:ext cx="12268200" cy="6400800"/>
          </a:xfrm>
          <a:prstGeom prst="foldedCorner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জাতীয় সংসদ</a:t>
            </a:r>
            <a:endParaRPr lang="en-US" sz="13800" b="1" i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7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531271"/>
            <a:ext cx="7005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7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7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অধিবেশন</a:t>
            </a:r>
            <a:endParaRPr lang="en-US" sz="72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27584" y="2362200"/>
            <a:ext cx="5943600" cy="1600200"/>
          </a:xfrm>
          <a:prstGeom prst="rightArrow">
            <a:avLst>
              <a:gd name="adj1" fmla="val 70991"/>
              <a:gd name="adj2" fmla="val 19679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আহবান করেন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44690" y="4419600"/>
            <a:ext cx="5926494" cy="1600200"/>
          </a:xfrm>
          <a:prstGeom prst="rightArrow">
            <a:avLst>
              <a:gd name="adj1" fmla="val 70991"/>
              <a:gd name="adj2" fmla="val 1967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স্থগিত করেন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27584" y="6553200"/>
            <a:ext cx="5943600" cy="1600200"/>
          </a:xfrm>
          <a:prstGeom prst="rightArrow">
            <a:avLst>
              <a:gd name="adj1" fmla="val 70991"/>
              <a:gd name="adj2" fmla="val 19679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ভেংগে দিতে পারেন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2362200"/>
            <a:ext cx="7467600" cy="579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2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452735"/>
            <a:ext cx="4168129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6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সংসদীয় কমিটি</a:t>
            </a:r>
            <a:endParaRPr lang="en-US" sz="66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7272" y="1978681"/>
            <a:ext cx="15148699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সংবিধানের ৭৬(১) অনুচ্ছেদ অনুসারে সংসদীয় স্থায়ী কমিটি ৩টিঃ</a:t>
            </a:r>
          </a:p>
          <a:p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১/ সরকারি হিসাব কমিটি</a:t>
            </a:r>
          </a:p>
          <a:p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২/ বিশেষ অধিকার কমিটি</a:t>
            </a:r>
          </a:p>
          <a:p>
            <a:pPr algn="ctr"/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৩/ অন্যান্য স্থায়ী কমিটি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588" y="6172200"/>
            <a:ext cx="132042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জাতীয় সংসদের কার্যাবলির একটি তালিকা তৈরি করো। </a:t>
            </a:r>
            <a:endParaRPr lang="en-US" sz="60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029" y="685800"/>
            <a:ext cx="3810371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05314" y="1814012"/>
            <a:ext cx="6019800" cy="321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781800" y="609600"/>
            <a:ext cx="3962400" cy="1676400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752600" y="2971800"/>
            <a:ext cx="14935200" cy="5334000"/>
          </a:xfrm>
          <a:prstGeom prst="round2DiagRect">
            <a:avLst>
              <a:gd name="adj1" fmla="val 48950"/>
              <a:gd name="adj2" fmla="val 6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EE1616"/>
                </a:solidFill>
                <a:latin typeface="NikoshBAN" pitchFamily="2" charset="0"/>
                <a:cs typeface="NikoshBAN" pitchFamily="2" charset="0"/>
              </a:rPr>
              <a:t>বাংলাদেশের সরকার ব্যবস্থায় জাতীয় সংসদের ভুমিকা</a:t>
            </a:r>
          </a:p>
          <a:p>
            <a:pPr algn="ctr"/>
            <a:endParaRPr lang="bn-IN" sz="6000" b="1" dirty="0" smtClean="0">
              <a:solidFill>
                <a:srgbClr val="EE161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EE1616"/>
                </a:solidFill>
                <a:latin typeface="NikoshBAN" pitchFamily="2" charset="0"/>
                <a:cs typeface="NikoshBAN" pitchFamily="2" charset="0"/>
              </a:rPr>
              <a:t> দলীয় আলোচনার ভিত্তিতে তুলে ধরো।</a:t>
            </a:r>
            <a:endParaRPr lang="en-US" sz="6000" b="1" dirty="0">
              <a:solidFill>
                <a:srgbClr val="EE161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381</Words>
  <Application>Microsoft Office PowerPoint</Application>
  <PresentationFormat>Custom</PresentationFormat>
  <Paragraphs>102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2021-01-15T12:21:32Z</dcterms:created>
  <dcterms:modified xsi:type="dcterms:W3CDTF">2021-08-06T15:41:50Z</dcterms:modified>
</cp:coreProperties>
</file>