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66" r:id="rId4"/>
    <p:sldId id="264" r:id="rId5"/>
    <p:sldId id="268" r:id="rId6"/>
    <p:sldId id="265" r:id="rId7"/>
    <p:sldId id="267" r:id="rId8"/>
    <p:sldId id="259" r:id="rId9"/>
    <p:sldId id="260" r:id="rId10"/>
    <p:sldId id="262" r:id="rId11"/>
    <p:sldId id="263" r:id="rId12"/>
  </p:sldIdLst>
  <p:sldSz cx="9906000" cy="6858000" type="A4"/>
  <p:notesSz cx="9144000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7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3" autoAdjust="0"/>
    <p:restoredTop sz="94624" autoAdjust="0"/>
  </p:normalViewPr>
  <p:slideViewPr>
    <p:cSldViewPr>
      <p:cViewPr>
        <p:scale>
          <a:sx n="73" d="100"/>
          <a:sy n="73" d="100"/>
        </p:scale>
        <p:origin x="-1122" y="-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CCAE2-2C08-4146-8194-EFA23BCCB693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519FB-9B65-4E0B-B4BE-5815226BB1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1519FB-9B65-4E0B-B4BE-5815226BB1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96000" y="1600200"/>
            <a:ext cx="3200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en-US" sz="2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: </a:t>
            </a:r>
            <a:r>
              <a:rPr lang="en-US" sz="2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sz="2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মাধ্যমিক</a:t>
            </a:r>
            <a:endParaRPr lang="en-US" sz="2800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pPr algn="r"/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: হিসাববিজ্ঞান-১ম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পত্র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pPr algn="r"/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অধ্যায়-২: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হিসাবের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বই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সমূহ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r"/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ক্লাস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নং-৩,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সময়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: ২০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মিনিট</a:t>
            </a:r>
            <a:endParaRPr lang="en-US" dirty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228600" y="1676400"/>
            <a:ext cx="3733800" cy="1676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মো</a:t>
            </a:r>
            <a:r>
              <a:rPr lang="en-US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এমারত</a:t>
            </a:r>
            <a:r>
              <a:rPr lang="en-US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হোসেন</a:t>
            </a:r>
            <a:r>
              <a:rPr lang="en-US" sz="2800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এমরান</a:t>
            </a:r>
            <a:endParaRPr lang="en-US" sz="2800" dirty="0" smtClean="0">
              <a:solidFill>
                <a:srgbClr val="FF000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প্রভাষক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হিসাববিজ্ঞান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বিভাগ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পদ্মা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সরকারি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কলেজ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  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দোহার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ঢাকা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2000" dirty="0">
              <a:solidFill>
                <a:schemeClr val="accent4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381000"/>
            <a:ext cx="6248400" cy="52322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প্রিয়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শিক্ষার্থীরা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তোমাদের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আন্তরিক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অভিনন্দন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শুভেচ্ছা</a:t>
            </a:r>
            <a:endParaRPr lang="en-US" sz="2800" b="1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30480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028" name="Picture 4" descr="C:\Users\Safe Zone\Downloads\Half Photo-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962401" y="1143000"/>
            <a:ext cx="1905000" cy="19050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10" name="Rectangle 9"/>
          <p:cNvSpPr/>
          <p:nvPr/>
        </p:nvSpPr>
        <p:spPr>
          <a:xfrm>
            <a:off x="5257800" y="3590107"/>
            <a:ext cx="434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শেষে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শিক্ষার্থীরা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যা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শিখবে</a:t>
            </a:r>
            <a:endParaRPr lang="en-US" u="sng" dirty="0" smtClean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ঘটনা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কোনটি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নয়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হিসাব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সমীকরণ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সম্পর্কে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ধারনা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নির্নয়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পদ্ধতি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হিসাব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চক্রের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ধাপ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সমূহ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হিসাব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সমীকরণে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লেনদেনের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প্রভাব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জাবেদা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দাখিলা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দেওয়া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খতিয়ান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প্রস্তুতকরণ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জের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নির্নয়</a:t>
            </a: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নগদ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প্রাপ্তি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নগদ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প্রদান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জাবেদা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381000" y="3505200"/>
            <a:ext cx="9067800" cy="152400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0"/>
            <a:ext cx="1371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-1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447800" y="4114800"/>
            <a:ext cx="3048000" cy="1981200"/>
          </a:xfrm>
          <a:prstGeom prst="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Hsc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পরীক্ষার্থীদের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অ্যাসাইনমেন্ট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টিপস</a:t>
            </a:r>
            <a:endParaRPr lang="en-US" sz="2800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02474" y="550814"/>
          <a:ext cx="4800598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776"/>
                <a:gridCol w="1028700"/>
                <a:gridCol w="453838"/>
                <a:gridCol w="705970"/>
                <a:gridCol w="705970"/>
                <a:gridCol w="529272"/>
                <a:gridCol w="812072"/>
              </a:tblGrid>
              <a:tr h="431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Rv.c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„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2021</a:t>
                      </a:r>
                    </a:p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Ryb-1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e¨v‡jÝ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we/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69,000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Awdm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miÄvg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</a:p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79,000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400" smtClean="0">
                          <a:latin typeface="SutonnyMJ" pitchFamily="2" charset="0"/>
                          <a:cs typeface="SutonnyMJ" pitchFamily="2" charset="0"/>
                        </a:rPr>
                        <a:t>1.09,000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799" y="95792"/>
            <a:ext cx="1447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g~jab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2999" y="2366787"/>
            <a:ext cx="23622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miÄvg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4170" y="2820119"/>
          <a:ext cx="4800598" cy="1579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776"/>
                <a:gridCol w="1028700"/>
                <a:gridCol w="453838"/>
                <a:gridCol w="705970"/>
                <a:gridCol w="705970"/>
                <a:gridCol w="731746"/>
                <a:gridCol w="609598"/>
              </a:tblGrid>
              <a:tr h="4216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Rv.c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„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2021</a:t>
                      </a:r>
                    </a:p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Ryb-1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e¨v‡jÝ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we/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60,000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15892" y="4404615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2400" dirty="0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SutonnyMJ" pitchFamily="2" charset="0"/>
                <a:cs typeface="SutonnyMJ" pitchFamily="2" charset="0"/>
              </a:rPr>
              <a:t>wnmve</a:t>
            </a:r>
            <a:endParaRPr lang="en-US" sz="2400" dirty="0" smtClean="0">
              <a:solidFill>
                <a:schemeClr val="accent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9411" y="4846318"/>
          <a:ext cx="4800598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983876"/>
                <a:gridCol w="453838"/>
                <a:gridCol w="705970"/>
                <a:gridCol w="705970"/>
                <a:gridCol w="655546"/>
                <a:gridCol w="685798"/>
              </a:tblGrid>
              <a:tr h="4216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Rv.c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„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30200"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1495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Ryb-1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e¨v‡jÝ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we/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cY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µq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19,000</a:t>
                      </a:r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SutonnyMJ" pitchFamily="2" charset="0"/>
                          <a:cs typeface="SutonnyMJ" pitchFamily="2" charset="0"/>
                        </a:rPr>
                        <a:t>Ryb-23</a:t>
                      </a:r>
                      <a:endParaRPr lang="en-US" sz="1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evÆv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800</a:t>
                      </a:r>
                    </a:p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200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18,200</a:t>
                      </a:r>
                    </a:p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0" y="457200"/>
            <a:ext cx="4343400" cy="49398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**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UªWvm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31 †g,2021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LwZqv‡bi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D™¢…Ë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bM`-32,000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 miÄvg-30,000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25,000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cÖ`q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wnmve-18,000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Ryb-2021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msNwVZ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endParaRPr lang="en-US" sz="7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Ryb-2 :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30,000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5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Ryb-5 : 40,000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60%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‡`|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Ryb-9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fvov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8,000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Ryb-12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PjwZ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weµ‡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Ryb-17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1,00,000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50,000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wKb‡jb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7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Ryb-20 : †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m‡Ýi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†_‡K 2,000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 50% </a:t>
            </a:r>
            <a:r>
              <a:rPr lang="en-US" sz="1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Ryb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23 : †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mÝ‡K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200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evÆv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1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Ryb-26 : 30,000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Ryb-30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g¨v‡bRv‡ii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863" y="457200"/>
            <a:ext cx="3764337" cy="58015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**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UªWvm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31 †g,2021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LwZqv‡bi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D™¢…Ë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bM`-32,000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miÄvg-30,000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25,000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wnmve-18,000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Ryb-2021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msNwVZ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NUbv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endParaRPr lang="en-US" sz="7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Ryb-2 :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I 30,000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5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Ryb-5 : 40,000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60%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‡`|</a:t>
            </a:r>
          </a:p>
          <a:p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Ryb-9 :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fvov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8,000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Ryb-12 :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PjwZ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5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weµ‡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qi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sz="1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Ryb-17 :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1,00,000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50,000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wKb‡jb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7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Ryb-20 : †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m‡Ýi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2,000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50%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23 : †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mÝ‡K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200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evÆv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10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Ryb-26 : 30,000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Ryb-30 :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g¨v‡bRv‡ii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eZb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0" y="198118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          M) 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cÖvwß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Rv‡e`v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332232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Rv‡e`v</a:t>
            </a:r>
            <a:endParaRPr lang="en-US" sz="24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038599" y="657496"/>
          <a:ext cx="5689601" cy="25929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26378"/>
                <a:gridCol w="1050023"/>
                <a:gridCol w="457200"/>
                <a:gridCol w="762000"/>
                <a:gridCol w="533400"/>
                <a:gridCol w="762000"/>
                <a:gridCol w="752001"/>
                <a:gridCol w="746599"/>
              </a:tblGrid>
              <a:tr h="261260"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LvZ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m~Î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535580">
                <a:tc v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evÆv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cÖvc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Ab¨vb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74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Ryb-2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Ryb-5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Ryb-12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cÖvc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Ryb-26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80,000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-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54,000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64727" y="3796937"/>
          <a:ext cx="5689599" cy="2870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26378"/>
                <a:gridCol w="1050021"/>
                <a:gridCol w="457200"/>
                <a:gridCol w="762000"/>
                <a:gridCol w="685800"/>
                <a:gridCol w="803246"/>
                <a:gridCol w="796954"/>
                <a:gridCol w="508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10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endParaRPr lang="en-US" sz="7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LvZ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endParaRPr lang="en-US" sz="9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m~Î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cÖ‡`q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µq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Ab¨vb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evÆv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13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Ryb-9</a:t>
                      </a:r>
                      <a:endParaRPr lang="en-US" sz="1600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fvov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8085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Ryb-20</a:t>
                      </a:r>
                      <a:endParaRPr lang="en-US" sz="1400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cY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 µq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5037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Ryb-23</a:t>
                      </a:r>
                      <a:endParaRPr lang="en-US" sz="1400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cÖ‡`q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800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29609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Ryb-30</a:t>
                      </a:r>
                      <a:endParaRPr lang="en-US" sz="1400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eZb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38,000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39,800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200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4545" y="6324600"/>
            <a:ext cx="31242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4648200" cy="533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bg~bv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AsK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wkwL</a:t>
            </a:r>
            <a:endParaRPr lang="en-US" sz="3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603" y="724989"/>
            <a:ext cx="9601200" cy="586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endParaRPr lang="en-US" sz="300" dirty="0" smtClean="0">
              <a:latin typeface="SutonnyMJ" pitchFamily="2" charset="0"/>
              <a:cs typeface="SutonnyMJ" pitchFamily="2" charset="0"/>
            </a:endParaRPr>
          </a:p>
          <a:p>
            <a:endParaRPr lang="en-US" sz="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**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UªWvm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31 †g,2021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LwZqv‡bi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D™¢…Ë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µ‡g bM`-32,000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miÄvg-30,000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25,000 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cÖ`q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wnmve-18,000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 Ryb-2021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msNwVZ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Ryb-2 :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` I 30,000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Ryb-5 : 40,000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60%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‡`|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Ryb-9 :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fvov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8,000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Ryb-12 :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PjwZ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weµ‡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Ryb-17 :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` 1,00,000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¨ 50,000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wKb‡jb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Ryb-20 :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m‡Ýi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†_‡K 2,000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50%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Ryb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23 :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mÝ‡K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200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evÆv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Ryb-26 : 30,000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	Ryb-30 :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g¨v‡bRv‡ii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b="1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12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KiYxq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: 	</a:t>
            </a:r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K)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ঘটনা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কোনটি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নয়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1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L) 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হিসাব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সমীকরনটি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লেখ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1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M)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নির্নয়ের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আধুনিক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পদ্ধতি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লিখ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1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N)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২, ৫, ৯ ও ২০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তারিখের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হিসাব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সমীকরনে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প্রভাব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দেখাও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1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O)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হিসাব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চক্রের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ধাপ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সমূহ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বর্ননা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-685800"/>
            <a:ext cx="9906000" cy="7543799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51581" tIns="51581" rIns="51581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	L)</a:t>
            </a:r>
            <a:r>
              <a:rPr kumimoji="0" lang="en-US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wnmve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mgxKi‡Yi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m~ÎwU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n‡jv</a:t>
            </a: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= L + OE </a:t>
            </a:r>
          </a:p>
          <a:p>
            <a:pPr lvl="0" defTabSz="914400">
              <a:spcBef>
                <a:spcPct val="0"/>
              </a:spcBef>
              <a:defRPr/>
            </a:pP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              </a:t>
            </a:r>
            <a:r>
              <a:rPr lang="en-US" sz="28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ewa©Z</a:t>
            </a: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iƒc</a:t>
            </a: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A = L + (C+ R- E- D) </a:t>
            </a:r>
          </a:p>
          <a:p>
            <a:pPr lvl="0" algn="ctr" defTabSz="914400">
              <a:spcBef>
                <a:spcPct val="0"/>
              </a:spcBef>
              <a:defRPr/>
            </a:pPr>
            <a:r>
              <a:rPr lang="en-US" sz="28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Assets =Liabilities+ (</a:t>
            </a:r>
            <a:r>
              <a:rPr lang="en-US" sz="24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Capital+Revenue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-Expenses-Drawings)</a:t>
            </a:r>
          </a:p>
          <a:p>
            <a:pPr lvl="0" algn="ctr" defTabSz="914400">
              <a:spcBef>
                <a:spcPct val="0"/>
              </a:spcBef>
              <a:defRPr/>
            </a:pP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24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     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r>
              <a:rPr lang="en-US" sz="24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vq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 + (</a:t>
            </a:r>
            <a:r>
              <a:rPr lang="en-US" sz="24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+    </a:t>
            </a:r>
            <a:r>
              <a:rPr lang="en-US" sz="24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Avq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-     </a:t>
            </a:r>
            <a:r>
              <a:rPr lang="en-US" sz="24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   -   </a:t>
            </a:r>
            <a:r>
              <a:rPr lang="en-US" sz="2400" b="1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D‡Ëvjb</a:t>
            </a:r>
            <a:r>
              <a:rPr lang="en-US" sz="24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সমীকরণ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পদ্ধতিতে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নির্নয়ের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সূত্র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:</a:t>
            </a:r>
            <a:endParaRPr lang="en-US" sz="2400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সম্পদ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- 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বৃদ্ধি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endParaRPr lang="en-US" b="1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		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হ্রাস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–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endParaRPr lang="en-US" b="1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দায়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 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হ্রাস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endParaRPr lang="en-US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বৃদ্ধি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endParaRPr lang="en-US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মূলধন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হ্রাস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endParaRPr lang="en-US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বৃদ্ধি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endParaRPr lang="en-US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আয়-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হ্রাস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endParaRPr lang="en-US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	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বৃদ্ধি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endParaRPr lang="en-US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ব্যয়-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বৃদ্ধি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endParaRPr lang="en-US" b="1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		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হ্রাস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–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endParaRPr lang="en-US" b="1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	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উত্তোলন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-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বৃদ্ধি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-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endParaRPr lang="en-US" b="1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			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হ্রাস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পেলে</a:t>
            </a:r>
            <a:r>
              <a:rPr lang="en-US" b="1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–</a:t>
            </a:r>
            <a:r>
              <a:rPr lang="en-US" b="1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endParaRPr lang="en-US" sz="2800" b="1" dirty="0" smtClean="0">
              <a:ln w="6350">
                <a:noFill/>
              </a:ln>
              <a:solidFill>
                <a:srgbClr val="0070C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217705"/>
            <a:ext cx="5105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51581" tIns="51581" rIns="51581" bIns="0" anchor="b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lt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</a:t>
            </a:r>
            <a:r>
              <a:rPr lang="en-US" sz="36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)</a:t>
            </a: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 </a:t>
            </a:r>
            <a:r>
              <a:rPr kumimoji="0" lang="en-US" sz="3200" b="1" i="0" u="none" strike="noStrike" kern="1200" cap="none" spc="0" normalizeH="0" baseline="0" noProof="0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wnmve</a:t>
            </a:r>
            <a:r>
              <a:rPr kumimoji="0" lang="en-US" sz="3200" b="1" i="0" u="none" strike="noStrike" kern="1200" cap="none" spc="0" normalizeH="0" noProof="0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mgxKi‡Y</a:t>
            </a:r>
            <a:r>
              <a:rPr lang="en-US" sz="3200" b="1" dirty="0" smtClean="0">
                <a:ln w="6350">
                  <a:noFill/>
                </a:ln>
                <a:solidFill>
                  <a:schemeClr val="tx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jb‡`‡bi</a:t>
            </a:r>
            <a:r>
              <a:rPr lang="en-US" sz="32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cÖfve</a:t>
            </a:r>
            <a:r>
              <a:rPr kumimoji="0" lang="en-US" sz="32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lt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-</a:t>
            </a:r>
            <a:endParaRPr kumimoji="0" lang="en-US" sz="1600" b="1" i="0" u="none" strike="noStrike" kern="1200" cap="none" spc="0" normalizeH="0" baseline="0" noProof="0" dirty="0">
              <a:ln w="6350">
                <a:noFill/>
              </a:ln>
              <a:solidFill>
                <a:schemeClr val="lt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866494"/>
          <a:ext cx="8763003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667"/>
                <a:gridCol w="626532"/>
                <a:gridCol w="914400"/>
                <a:gridCol w="1066800"/>
                <a:gridCol w="990600"/>
                <a:gridCol w="685800"/>
                <a:gridCol w="1295400"/>
                <a:gridCol w="1236137"/>
                <a:gridCol w="973667"/>
              </a:tblGrid>
              <a:tr h="400354">
                <a:tc rowSpan="2"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m¤ú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`(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 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) +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gvwjKvbv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 ¯^Z¡(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OE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gšÍe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00354">
                <a:tc v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bM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Awdm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miÄvg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cÖvc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cÖ‡`q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8884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2021</a:t>
                      </a:r>
                    </a:p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Ryb-1</a:t>
                      </a:r>
                    </a:p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Ryb-2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</a:p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32,000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</a:p>
                    <a:p>
                      <a:pPr algn="r"/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</a:p>
                    <a:p>
                      <a:pPr algn="r"/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69,000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AwZ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.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621945">
                <a:tc>
                  <a:txBody>
                    <a:bodyPr/>
                    <a:lstStyle/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Ryb-5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</a:p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42,000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24,000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25,000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1,09,000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cY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621945">
                <a:tc>
                  <a:txBody>
                    <a:bodyPr/>
                    <a:lstStyle/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Ryb-9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66,000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(8,000)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41,000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1,49,000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(8,000)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fvov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00354">
                <a:tc>
                  <a:txBody>
                    <a:bodyPr/>
                    <a:lstStyle/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Ryb-20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58,000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(1,000)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18,000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1,41,000</a:t>
                      </a:r>
                    </a:p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(2,000)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cY</a:t>
                      </a: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¨ µq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00354"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57,000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60,000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41,000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19,000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1,39,000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0035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600" dirty="0" err="1" smtClean="0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1,58,000</a:t>
                      </a:r>
                      <a:endParaRPr lang="en-US" sz="1600" u="sng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SutonnyMJ" pitchFamily="2" charset="0"/>
                          <a:cs typeface="SutonnyMJ" pitchFamily="2" charset="0"/>
                        </a:rPr>
                        <a:t>=</a:t>
                      </a:r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>
                          <a:latin typeface="SutonnyMJ" pitchFamily="2" charset="0"/>
                          <a:cs typeface="SutonnyMJ" pitchFamily="2" charset="0"/>
                        </a:rPr>
                        <a:t>1,58,000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527957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DØ„Ë -bM`-32,000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miÄvg-30,000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25,000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cÖ`q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wnmve-18,000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Ryb-2 :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I 30,000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Ryb-5 : 40,000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60%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‡`|  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Ryb-9 :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fvov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8,000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	Ryb-20 : †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m‡Ýi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2,000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50%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61255"/>
            <a:ext cx="70866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ঙ) হিসাব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চক্রটাকে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পর্যবেক্ষণ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করি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এবং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ধাপ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সমূহ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শিখে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SutonnyOMJ" pitchFamily="2" charset="0"/>
                <a:cs typeface="SutonnyOMJ" pitchFamily="2" charset="0"/>
              </a:rPr>
              <a:t>নেই</a:t>
            </a:r>
            <a:endParaRPr lang="en-US" sz="28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3" descr="C:\Users\Safe Zone\Pictures\Capture 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5910" y="847043"/>
            <a:ext cx="5543550" cy="4772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4" name="Bevel 3"/>
          <p:cNvSpPr/>
          <p:nvPr/>
        </p:nvSpPr>
        <p:spPr>
          <a:xfrm>
            <a:off x="3048000" y="5791200"/>
            <a:ext cx="3276600" cy="777240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13463" y="5930537"/>
            <a:ext cx="2895600" cy="523220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ধন্যবাদ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0" y="1600200"/>
            <a:ext cx="3200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en-US" sz="2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: </a:t>
            </a:r>
            <a:r>
              <a:rPr lang="en-US" sz="2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উচ্চ</a:t>
            </a:r>
            <a:r>
              <a:rPr lang="en-US" sz="2800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মাধ্যমিক</a:t>
            </a:r>
            <a:endParaRPr lang="en-US" sz="2800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pPr algn="r"/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: হিসাববিজ্ঞান-১ম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SutonnyOMJ" pitchFamily="2" charset="0"/>
                <a:cs typeface="SutonnyOMJ" pitchFamily="2" charset="0"/>
              </a:rPr>
              <a:t>পত্র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SutonnyOMJ" pitchFamily="2" charset="0"/>
              <a:cs typeface="SutonnyOMJ" pitchFamily="2" charset="0"/>
            </a:endParaRPr>
          </a:p>
          <a:p>
            <a:pPr algn="r"/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২য়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অধ্যায়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হিসাবের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বই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সমূহ</a:t>
            </a:r>
            <a:r>
              <a:rPr lang="en-US" dirty="0" smtClean="0">
                <a:solidFill>
                  <a:srgbClr val="FF000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r"/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ক্লাস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নং-৩,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সময়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: ২০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মিনিট</a:t>
            </a:r>
            <a:endParaRPr lang="en-US" dirty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 Placeholder 13"/>
          <p:cNvSpPr txBox="1">
            <a:spLocks/>
          </p:cNvSpPr>
          <p:nvPr/>
        </p:nvSpPr>
        <p:spPr>
          <a:xfrm>
            <a:off x="228600" y="1676400"/>
            <a:ext cx="3733800" cy="167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মো: এমারত হোসেন এমরান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  প্রভাষক- হিসাববিজ্ঞান বিভাগ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  পদ্মা সরকারি কলেজ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   দোহার, ঢাকা।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SutonnyOMJ" pitchFamily="2" charset="0"/>
              <a:ea typeface="+mn-ea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381000"/>
            <a:ext cx="6248400" cy="52322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প্রিয়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শিক্ষার্থীরা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তোমাদের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আন্তরিক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অভিনন্দন</a:t>
            </a:r>
            <a:r>
              <a:rPr lang="en-US" sz="2800" b="1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2800" b="1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শুভেচ্ছা</a:t>
            </a:r>
            <a:endParaRPr lang="en-US" sz="2800" b="1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30480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6" name="Picture 4" descr="C:\Users\Safe Zone\Downloads\Half Photo-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62401" y="1143000"/>
            <a:ext cx="1905000" cy="19050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7" name="Rectangle 6"/>
          <p:cNvSpPr/>
          <p:nvPr/>
        </p:nvSpPr>
        <p:spPr>
          <a:xfrm>
            <a:off x="5257800" y="3616233"/>
            <a:ext cx="434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শেষে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শিক্ষার্থীরা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যা</a:t>
            </a:r>
            <a:r>
              <a:rPr lang="en-US" sz="2400" u="sng" dirty="0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u="sng" dirty="0" err="1" smtClean="0">
                <a:solidFill>
                  <a:srgbClr val="00B050"/>
                </a:solidFill>
                <a:latin typeface="SutonnyOMJ" pitchFamily="2" charset="0"/>
                <a:cs typeface="SutonnyOMJ" pitchFamily="2" charset="0"/>
              </a:rPr>
              <a:t>শিখবে</a:t>
            </a:r>
            <a:endParaRPr lang="en-US" u="sng" dirty="0" smtClean="0">
              <a:solidFill>
                <a:srgbClr val="00B05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কোন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ঘটনা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কোনটি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নয়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হিসাব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সমীকরণ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সম্পর্কে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ধারনা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ডেবিট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ক্রেডিট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নির্নয়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পদ্ধতি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হিসাব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চক্রের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ধাপ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সমূহ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হিসাব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সমীকরণে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লেনদেনের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প্রভাব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জাবেদা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দাখিলা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দেওয়া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খতিয়ান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প্রস্তুতকরণ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জের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নির্নয়</a:t>
            </a:r>
          </a:p>
          <a:p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*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নগদ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প্রাপ্তি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নগদ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প্রদান</a:t>
            </a:r>
            <a:r>
              <a:rPr lang="en-US" dirty="0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OMJ" pitchFamily="2" charset="0"/>
                <a:cs typeface="SutonnyOMJ" pitchFamily="2" charset="0"/>
              </a:rPr>
              <a:t>জাবেদা</a:t>
            </a:r>
            <a:endParaRPr lang="en-US" dirty="0" smtClean="0">
              <a:solidFill>
                <a:srgbClr val="0070C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Left-Right Arrow 9"/>
          <p:cNvSpPr/>
          <p:nvPr/>
        </p:nvSpPr>
        <p:spPr>
          <a:xfrm>
            <a:off x="381000" y="3505200"/>
            <a:ext cx="9067800" cy="152400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371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-2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447800" y="4114800"/>
            <a:ext cx="3048000" cy="1981200"/>
          </a:xfrm>
          <a:prstGeom prst="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Hsc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পরীক্ষার্থীদের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অ্যাসাইনমেন্ট</a:t>
            </a:r>
            <a:r>
              <a:rPr lang="en-US" sz="2800" b="1" dirty="0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OMJ" pitchFamily="2" charset="0"/>
                <a:cs typeface="SutonnyOMJ" pitchFamily="2" charset="0"/>
              </a:rPr>
              <a:t>টিপস</a:t>
            </a:r>
            <a:endParaRPr lang="en-US" sz="2800" b="1" dirty="0" smtClean="0"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90800" y="152400"/>
            <a:ext cx="4648200" cy="53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GKwU bg~bv AsK †`wL Ges wkwL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457199" y="751115"/>
            <a:ext cx="8991601" cy="586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**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myigv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†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UªWvm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31 †g,2021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Zvwi‡Li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LwZqv‡bi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D™¢…Ë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mg~n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h_v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µ‡g bM`-32,000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Awdm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miÄvg-30,000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cÖvc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wnmve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25,000</a:t>
            </a:r>
            <a:r>
              <a:rPr lang="en-US" sz="1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I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cÖ`q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wnmve-18,000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 Ryb-2021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gv‡m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msNwVZ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NUbv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mg~n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‡¤œ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D‡jøL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-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Ryb-2 :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gvwjK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10,000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bM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` I 30,000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Awdm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miÄvg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e¨emvq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wewb‡qvM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Ki‡jb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Ryb-5 : 40,000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cY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weµq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60%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bM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‡`|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Ryb-9 :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fvov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cwi‡kva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8,000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Ryb-12 :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PjwZ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gv‡mi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5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Zvwi‡L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av‡i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weµ‡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qi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cvIqv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†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Ryb-17 :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gvwjK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e¨w³MZ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m¤ú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` 1,00,000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weµq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K‡i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wb‡Ri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Rb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 50,000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GKwU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†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gvevBj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wKb‡jb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Ryb-20 : †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Nvl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GÛ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m‡Ýi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wbKU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†_‡K 2,000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cY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 µq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50%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av‡i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Ryb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23 : †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Nvl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GÛ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mÝ‡K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Zvi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cvIbv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cwi‡kva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Ges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200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evÆv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cvIqv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†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Ryb-26 : 30,000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cY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¨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bM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‡`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weµq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Ryb-30 :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g¨v‡bRv‡ii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†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eZb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cÖ`vb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nj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10,000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UvKv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|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KiYxq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: 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K) 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২, ৫, ১৭ ও ২৬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তাবিখের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ঘটনা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সমূহ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জাবেদা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দাখিলা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দাও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।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	L) 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নগদান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মূলধন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অফিস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সরঞ্জাম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প্রদেয়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হিসাবের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খতিয়ান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প্রস্তুত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।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	M) 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২, ৫, ১২, ২০, ২৩ ও ৩০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তারিখের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লেনদেন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নগদ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প্রাপ্তি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ও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নগদ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প্রদান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জাবেদা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প্রস্তুত</a:t>
            </a:r>
            <a:r>
              <a:rPr lang="en-US" sz="1600" b="1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OMJ" pitchFamily="2" charset="0"/>
                <a:ea typeface="+mn-ea"/>
                <a:cs typeface="SutonnyOMJ" pitchFamily="2" charset="0"/>
              </a:rPr>
              <a:t>।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		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799" y="304800"/>
            <a:ext cx="3810000" cy="457200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K)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UªWv‡m©i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Rv‡e`v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`vwLjv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724401" y="838200"/>
          <a:ext cx="4998722" cy="5363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527"/>
                <a:gridCol w="1379072"/>
                <a:gridCol w="533400"/>
                <a:gridCol w="1143000"/>
                <a:gridCol w="1188723"/>
              </a:tblGrid>
              <a:tr h="35021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L.c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„.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UvKv</a:t>
                      </a:r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1386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2021</a:t>
                      </a:r>
                    </a:p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Ryb-2</a:t>
                      </a:r>
                      <a:endParaRPr lang="en-US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endParaRPr lang="en-US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Awdm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miÄvg</a:t>
                      </a:r>
                      <a:endParaRPr lang="en-US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      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endParaRPr lang="en-US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</a:p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1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Ryb-5</a:t>
                      </a:r>
                      <a:endParaRPr lang="en-US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endParaRPr lang="en-US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cÖvc</a:t>
                      </a:r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baseline="0" dirty="0" smtClean="0">
                          <a:latin typeface="SutonnyMJ" pitchFamily="2" charset="0"/>
                          <a:cs typeface="SutonnyMJ" pitchFamily="2" charset="0"/>
                        </a:rPr>
                        <a:t>       </a:t>
                      </a:r>
                      <a:r>
                        <a:rPr lang="en-US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24,000</a:t>
                      </a:r>
                    </a:p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endParaRPr lang="en-US" sz="1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40,000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116928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Ryb-17</a:t>
                      </a:r>
                      <a:endParaRPr lang="en-US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‡jb‡`b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bq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-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-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1070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  <a:latin typeface="SutonnyMJ" pitchFamily="2" charset="0"/>
                          <a:cs typeface="SutonnyMJ" pitchFamily="2" charset="0"/>
                        </a:rPr>
                        <a:t>Ryb-26</a:t>
                      </a:r>
                      <a:endParaRPr lang="en-US" dirty="0">
                        <a:solidFill>
                          <a:srgbClr val="7030A0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bM`vb</a:t>
                      </a:r>
                      <a:endParaRPr lang="en-US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dirty="0" smtClean="0">
                          <a:latin typeface="SutonnyMJ" pitchFamily="2" charset="0"/>
                          <a:cs typeface="SutonnyMJ" pitchFamily="2" charset="0"/>
                        </a:rPr>
                        <a:t>      </a:t>
                      </a:r>
                      <a:r>
                        <a:rPr lang="en-US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r"/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052" y="851268"/>
            <a:ext cx="4373937" cy="554767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**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UªWvm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31 †g,2021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LwZqv‡bi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D™¢…Ë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1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bM`-32,000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miÄvg-30,000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25,000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wnmve-18,000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Ryb-2021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msNwVZ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NUbv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endParaRPr lang="en-US" sz="7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Ryb-2 :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I 30,000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Ryb-5 : 40,000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60%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‡`|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Ryb-9 :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fvov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8,000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Ryb-12 :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PjwZ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weµ‡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qi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Ryb-17 :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1,00,000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50,000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wKb‡jb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8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Ryb-20 : †</a:t>
            </a:r>
            <a:r>
              <a:rPr lang="en-US" sz="1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Nvl</a:t>
            </a:r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m‡Ýi</a:t>
            </a:r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2,000 </a:t>
            </a:r>
            <a:r>
              <a:rPr lang="en-US" sz="1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1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50% </a:t>
            </a:r>
            <a:r>
              <a:rPr lang="en-US" sz="18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9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23 : †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Nvl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mÝ‡K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200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evÆv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Mj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105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Ryb-26 : 30,000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Ryb-30 :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g¨v‡bRv‡ii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eZb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1" y="380995"/>
            <a:ext cx="480060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L) </a:t>
            </a:r>
            <a:r>
              <a:rPr lang="en-US" sz="2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UªWvm</a:t>
            </a:r>
            <a:r>
              <a:rPr lang="en-US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LwZqvb</a:t>
            </a:r>
            <a:r>
              <a:rPr lang="en-US" sz="28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 </a:t>
            </a:r>
            <a:endParaRPr lang="en-US" sz="3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914401"/>
            <a:ext cx="2667000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SutonnyMJ" pitchFamily="2" charset="0"/>
                <a:cs typeface="SutonnyMJ" pitchFamily="2" charset="0"/>
              </a:rPr>
              <a:t>bM`vb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8929" y="1382487"/>
          <a:ext cx="5181599" cy="4795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034142"/>
                <a:gridCol w="489857"/>
                <a:gridCol w="762000"/>
                <a:gridCol w="685801"/>
                <a:gridCol w="838200"/>
                <a:gridCol w="685799"/>
              </a:tblGrid>
              <a:tr h="37011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ZvwiL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Rv.c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„.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DØ„Ë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95127"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WweU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‡µ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wWU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62004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2021</a:t>
                      </a:r>
                    </a:p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Ryb-1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e¨v‡jÝ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we/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32,000</a:t>
                      </a:r>
                    </a:p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5167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g~jab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42,000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133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Ryb-5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24,000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66,000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133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Ryb-9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fvov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58,000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133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Ryb-12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cÖvc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16,000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74,000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133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cY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¨ µq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73,000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133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Ryb-23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cÖ‡`q</a:t>
                      </a:r>
                      <a:r>
                        <a:rPr lang="en-US" sz="1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wnmve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72,200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133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Ryb-26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30,000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1,02,200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41336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Ryb-30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eZb</a:t>
                      </a:r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SutonnyMJ" pitchFamily="2" charset="0"/>
                          <a:cs typeface="SutonnyMJ" pitchFamily="2" charset="0"/>
                        </a:rPr>
                        <a:t>92,200</a:t>
                      </a:r>
                      <a:endParaRPr lang="en-US" sz="1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64630" y="990600"/>
            <a:ext cx="4343400" cy="56784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**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UªWvm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31 †g,2021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Zvwi‡Li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LwZqv‡bi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D™¢…Ë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µ‡g </a:t>
            </a:r>
            <a:r>
              <a:rPr lang="en-US" sz="16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bM`-32,000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miÄvg-30,000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cÖvc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25,000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wnmve-18,000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 Ryb-2021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gv‡m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msNwVZ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NUbv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endParaRPr lang="en-US" sz="7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Ryb-2 :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I 30,000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e¨emvq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Ki‡jb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5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Ryb-5 : 40,000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60%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‡`|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Ryb-9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fvov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8,000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Ryb-12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PjwZ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gv‡mi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Zvwi‡L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weµ‡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qi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Ryb-17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gvwjK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e¨w³MZ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` 1,00,000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50,000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wKb‡jb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7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Ryb-20 :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m‡Ýi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wbKU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†_‡K 2,000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50%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av‡i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Ryb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23 :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Nvl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GÛ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mÝ‡K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cvIbv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cwi‡kva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200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evÆv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1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Ryb-26 : 30,000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cY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bM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weµq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1600" dirty="0" smtClean="0">
                <a:latin typeface="SutonnyMJ" pitchFamily="2" charset="0"/>
                <a:cs typeface="SutonnyMJ" pitchFamily="2" charset="0"/>
              </a:rPr>
              <a:t>Ryb-30 :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g¨v‡bRv‡ii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eZb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10,000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1600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1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M)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bM`vb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g~jab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Awdm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cÖ‡`q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18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1670</TotalTime>
  <Words>1523</Words>
  <Application>Microsoft Office PowerPoint</Application>
  <PresentationFormat>A4 Paper (210x297 mm)</PresentationFormat>
  <Paragraphs>474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GKwU bg~bv AsK †`wL Ges wkwL</vt:lpstr>
      <vt:lpstr>Slide 3</vt:lpstr>
      <vt:lpstr>Slide 4</vt:lpstr>
      <vt:lpstr>Slide 5</vt:lpstr>
      <vt:lpstr>Slide 6</vt:lpstr>
      <vt:lpstr>Slide 7</vt:lpstr>
      <vt:lpstr> K) myigv †UªWv‡m©i Rv‡e`v `vwLjv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Safe Zone</dc:creator>
  <cp:lastModifiedBy>Safe Zone</cp:lastModifiedBy>
  <cp:revision>268</cp:revision>
  <dcterms:created xsi:type="dcterms:W3CDTF">2006-08-16T00:00:00Z</dcterms:created>
  <dcterms:modified xsi:type="dcterms:W3CDTF">2021-08-04T06:41:04Z</dcterms:modified>
</cp:coreProperties>
</file>