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82" r:id="rId2"/>
    <p:sldId id="284" r:id="rId3"/>
    <p:sldId id="269" r:id="rId4"/>
    <p:sldId id="270" r:id="rId5"/>
    <p:sldId id="259" r:id="rId6"/>
    <p:sldId id="260" r:id="rId7"/>
    <p:sldId id="274" r:id="rId8"/>
    <p:sldId id="275" r:id="rId9"/>
    <p:sldId id="278" r:id="rId10"/>
    <p:sldId id="279" r:id="rId11"/>
    <p:sldId id="280" r:id="rId12"/>
    <p:sldId id="281" r:id="rId13"/>
    <p:sldId id="288" r:id="rId14"/>
    <p:sldId id="262" r:id="rId15"/>
    <p:sldId id="285" r:id="rId16"/>
    <p:sldId id="286" r:id="rId17"/>
    <p:sldId id="287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02FB8-F307-41FF-A05A-71CB00B4D2F2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9A57A-7CEF-4B07-8E08-589E0A8F5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9A57A-7CEF-4B07-8E08-589E0A8F51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9A57A-7CEF-4B07-8E08-589E0A8F51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9A57A-7CEF-4B07-8E08-589E0A8F51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26292278ZPROjr_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3265"/>
            <a:ext cx="8534400" cy="6411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304800"/>
            <a:ext cx="4648200" cy="1470025"/>
          </a:xfrm>
        </p:spPr>
        <p:txBody>
          <a:bodyPr>
            <a:noAutofit/>
          </a:bodyPr>
          <a:lstStyle/>
          <a:p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307167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(a+2b)</a:t>
            </a:r>
            <a:r>
              <a:rPr lang="en-US" sz="4000" dirty="0" smtClean="0">
                <a:latin typeface="Calibri" pitchFamily="34" charset="0"/>
              </a:rPr>
              <a:t>(3a+2c)</a:t>
            </a:r>
            <a:endParaRPr lang="en-US" sz="4000" dirty="0">
              <a:latin typeface="Calibri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038600" y="-46220"/>
          <a:ext cx="3929062" cy="1219200"/>
        </p:xfrm>
        <a:graphic>
          <a:graphicData uri="http://schemas.openxmlformats.org/presentationml/2006/ole">
            <p:oleObj spid="_x0000_s38914" name="Equation" r:id="rId3" imgW="1511280" imgH="46980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77787" y="2057400"/>
          <a:ext cx="8913813" cy="1219200"/>
        </p:xfrm>
        <a:graphic>
          <a:graphicData uri="http://schemas.openxmlformats.org/presentationml/2006/ole">
            <p:oleObj spid="_x0000_s38915" name="Equation" r:id="rId4" imgW="3429000" imgH="4698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590800" y="3429000"/>
          <a:ext cx="5646738" cy="1219200"/>
        </p:xfrm>
        <a:graphic>
          <a:graphicData uri="http://schemas.openxmlformats.org/presentationml/2006/ole">
            <p:oleObj spid="_x0000_s38916" name="Equation" r:id="rId5" imgW="2171520" imgH="46980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667000" y="4724400"/>
          <a:ext cx="5580062" cy="1219200"/>
        </p:xfrm>
        <a:graphic>
          <a:graphicData uri="http://schemas.openxmlformats.org/presentationml/2006/ole">
            <p:oleObj spid="_x0000_s38917" name="Equation" r:id="rId6" imgW="2145960" imgH="46980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743200" y="6002337"/>
          <a:ext cx="4062413" cy="627063"/>
        </p:xfrm>
        <a:graphic>
          <a:graphicData uri="http://schemas.openxmlformats.org/presentationml/2006/ole">
            <p:oleObj spid="_x0000_s38918" name="Equation" r:id="rId7" imgW="1562040" imgH="2412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733800" y="1265420"/>
            <a:ext cx="4267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বর্গের বিয়োগফল রূপে প্রকাশ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7600" y="6096000"/>
            <a:ext cx="106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81000"/>
            <a:ext cx="1828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সমস্যা- ১৩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3400" y="0"/>
            <a:ext cx="990600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সূত্র দেখতে ক্লিক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1735" y="914400"/>
            <a:ext cx="2951449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4</a:t>
            </a:r>
            <a:r>
              <a:rPr lang="en-US" sz="3200" dirty="0" smtClean="0">
                <a:latin typeface="Calibri" pitchFamily="34" charset="0"/>
              </a:rPr>
              <a:t> +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4</a:t>
            </a:r>
            <a:r>
              <a:rPr lang="en-US" sz="3200" dirty="0" smtClean="0">
                <a:latin typeface="Calibri" pitchFamily="34" charset="0"/>
              </a:rPr>
              <a:t> = 8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505200" y="1600200"/>
            <a:ext cx="267252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4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514600" y="152400"/>
            <a:ext cx="1905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দেওয়া আছে,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1600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-------------(ii)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914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-------------(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2133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(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নং থেকে পাই,  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2667000"/>
            <a:ext cx="3276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4</a:t>
            </a:r>
            <a:r>
              <a:rPr lang="en-US" sz="3200" dirty="0" smtClean="0">
                <a:latin typeface="Calibri" pitchFamily="34" charset="0"/>
              </a:rPr>
              <a:t> +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4</a:t>
            </a:r>
            <a:r>
              <a:rPr lang="en-US" sz="3200" dirty="0" smtClean="0">
                <a:latin typeface="Calibri" pitchFamily="34" charset="0"/>
              </a:rPr>
              <a:t> = 8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2971800" y="3352800"/>
            <a:ext cx="5791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(a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(b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8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4038600"/>
            <a:ext cx="5791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(a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(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8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2971800" y="4724400"/>
            <a:ext cx="507382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(a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)(a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-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) = 8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2942920" y="5410200"/>
            <a:ext cx="314380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4(a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-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) = 8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2952191" y="6120825"/>
            <a:ext cx="268535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-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 = 2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61208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-------------(iii)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609600" y="152400"/>
            <a:ext cx="1752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সমস্যা- ১৫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3351550"/>
            <a:ext cx="609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3600" y="4063425"/>
            <a:ext cx="609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4734235"/>
            <a:ext cx="609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33600" y="5435025"/>
            <a:ext cx="609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33600" y="6120825"/>
            <a:ext cx="609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/>
      <p:bldP spid="12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685800"/>
            <a:ext cx="267252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4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420049" y="1371600"/>
            <a:ext cx="268535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-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 = 2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762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(ii)</a:t>
            </a:r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নং ও </a:t>
            </a:r>
            <a:r>
              <a:rPr lang="en-US" sz="3200" dirty="0" smtClean="0"/>
              <a:t> (iii)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নং যোগ করে পাই,  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057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38400" y="2158425"/>
            <a:ext cx="237757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2a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 = 6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438400" y="2844225"/>
            <a:ext cx="196079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 = 3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4114800"/>
            <a:ext cx="267252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4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572449" y="4800600"/>
            <a:ext cx="268535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-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 = 2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35052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(ii)</a:t>
            </a:r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নং ও </a:t>
            </a:r>
            <a:r>
              <a:rPr lang="en-US" sz="3200" dirty="0" smtClean="0"/>
              <a:t> (iii)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নং বিয়োগ করে পাই,  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371600" y="5486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90800" y="5587425"/>
            <a:ext cx="149912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2ab  = 2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2590800" y="6273225"/>
            <a:ext cx="129073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 = 1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629400" y="6197025"/>
            <a:ext cx="1066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0200" y="2834390"/>
            <a:ext cx="609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2600" y="6273225"/>
            <a:ext cx="609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 animBg="1"/>
      <p:bldP spid="11" grpId="0" animBg="1"/>
      <p:bldP spid="12" grpId="0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838200"/>
            <a:ext cx="75438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একক কাজ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667000"/>
            <a:ext cx="75438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a + b + c =13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হলে,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cs typeface="NikoshBAN" pitchFamily="2" charset="0"/>
              </a:rPr>
              <a:t>a+b+c</a:t>
            </a:r>
            <a:r>
              <a:rPr lang="en-US" sz="4000" dirty="0" smtClean="0">
                <a:cs typeface="NikoshBAN" pitchFamily="2" charset="0"/>
              </a:rPr>
              <a:t>)</a:t>
            </a:r>
            <a:r>
              <a:rPr lang="en-US" sz="4000" baseline="30000" dirty="0" smtClean="0">
                <a:cs typeface="NikoshBAN" pitchFamily="2" charset="0"/>
              </a:rPr>
              <a:t>2</a:t>
            </a:r>
            <a:r>
              <a:rPr lang="en-US" sz="4000" dirty="0" smtClean="0">
                <a:cs typeface="NikoshBAN" pitchFamily="2" charset="0"/>
              </a:rPr>
              <a:t>  </a:t>
            </a:r>
            <a:r>
              <a:rPr lang="bn-BD" sz="4000" dirty="0" smtClean="0">
                <a:cs typeface="NikoshBAN" pitchFamily="2" charset="0"/>
              </a:rPr>
              <a:t>এর মান নির্ণয় কর।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6103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 ৩মিনিট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2819400" cy="609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সমস্যা ১৬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1280"/>
            <a:ext cx="8229600" cy="27889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5400" dirty="0" smtClean="0"/>
              <a:t> </a:t>
            </a:r>
            <a:r>
              <a:rPr lang="en-US" sz="5400" dirty="0" smtClean="0"/>
              <a:t>a=</a:t>
            </a:r>
            <a:r>
              <a:rPr lang="en-US" sz="5400" dirty="0" smtClean="0">
                <a:latin typeface="Algerian"/>
              </a:rPr>
              <a:t>√</a:t>
            </a:r>
            <a:r>
              <a:rPr lang="en-US" sz="5400" dirty="0" smtClean="0"/>
              <a:t>3+</a:t>
            </a:r>
            <a:r>
              <a:rPr lang="en-US" sz="5400" dirty="0" smtClean="0">
                <a:latin typeface="Algerian"/>
              </a:rPr>
              <a:t>√</a:t>
            </a:r>
            <a:r>
              <a:rPr lang="en-US" sz="5400" dirty="0" smtClean="0"/>
              <a:t>2</a:t>
            </a:r>
            <a:r>
              <a:rPr lang="bn-BD" sz="5400" dirty="0" smtClean="0"/>
              <a:t> </a:t>
            </a:r>
            <a:r>
              <a:rPr lang="bn-BD" sz="5400" dirty="0" smtClean="0">
                <a:latin typeface="+mj-lt"/>
                <a:cs typeface="NikoshBAN" pitchFamily="2" charset="0"/>
              </a:rPr>
              <a:t>হলে,   </a:t>
            </a:r>
          </a:p>
          <a:p>
            <a:pPr>
              <a:buNone/>
            </a:pPr>
            <a:r>
              <a:rPr lang="bn-BD" sz="5400" dirty="0" smtClean="0">
                <a:latin typeface="+mj-lt"/>
                <a:cs typeface="NikoshBAN" pitchFamily="2" charset="0"/>
              </a:rPr>
              <a:t>                        </a:t>
            </a:r>
            <a:r>
              <a:rPr lang="en-US" sz="5400" dirty="0" smtClean="0">
                <a:latin typeface="+mj-lt"/>
                <a:cs typeface="NikoshBAN" pitchFamily="2" charset="0"/>
              </a:rPr>
              <a:t>=</a:t>
            </a:r>
            <a:r>
              <a:rPr lang="bn-BD" sz="5400" dirty="0" smtClean="0">
                <a:latin typeface="+mj-lt"/>
                <a:cs typeface="NikoshBAN" pitchFamily="2" charset="0"/>
              </a:rPr>
              <a:t> কত? </a:t>
            </a:r>
            <a:endParaRPr lang="en-US" sz="5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3429000"/>
          <a:ext cx="2220687" cy="1295400"/>
        </p:xfrm>
        <a:graphic>
          <a:graphicData uri="http://schemas.openxmlformats.org/presentationml/2006/ole">
            <p:oleObj spid="_x0000_s46082" name="Equation" r:id="rId3" imgW="4572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724400" y="5715000"/>
            <a:ext cx="28956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4400" y="4572000"/>
            <a:ext cx="43434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3429000"/>
            <a:ext cx="27432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67400" y="2133600"/>
            <a:ext cx="27432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14400" y="5562600"/>
            <a:ext cx="28194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4191000"/>
            <a:ext cx="32766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4400" y="2819400"/>
            <a:ext cx="38100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1524000"/>
            <a:ext cx="24384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762000"/>
            <a:ext cx="23622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a=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lgerian"/>
                <a:ea typeface="+mn-ea"/>
                <a:cs typeface="+mn-cs"/>
              </a:rPr>
              <a:t>√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3+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lgerian"/>
                <a:ea typeface="+mn-ea"/>
                <a:cs typeface="+mn-cs"/>
              </a:rPr>
              <a:t>√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j-lt"/>
              <a:ea typeface="+mn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2002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schemeClr val="dk1"/>
                </a:solidFill>
                <a:cs typeface="NikoshBAN" pitchFamily="2" charset="0"/>
              </a:rPr>
              <a:t>দেওয়া আছে,</a:t>
            </a:r>
            <a:endParaRPr lang="en-US" sz="3600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914401" y="1524000"/>
          <a:ext cx="2362199" cy="1066799"/>
        </p:xfrm>
        <a:graphic>
          <a:graphicData uri="http://schemas.openxmlformats.org/presentationml/2006/ole">
            <p:oleObj spid="_x0000_s51202" name="Equation" r:id="rId3" imgW="838080" imgH="41904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335087" y="2819400"/>
          <a:ext cx="3389313" cy="1171548"/>
        </p:xfrm>
        <a:graphic>
          <a:graphicData uri="http://schemas.openxmlformats.org/presentationml/2006/ole">
            <p:oleObj spid="_x0000_s51203" name="Equation" r:id="rId4" imgW="1358640" imgH="469800" progId="Equation.3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371600" y="4191000"/>
          <a:ext cx="2438400" cy="1266825"/>
        </p:xfrm>
        <a:graphic>
          <a:graphicData uri="http://schemas.openxmlformats.org/presentationml/2006/ole">
            <p:oleObj spid="_x0000_s51204" name="Equation" r:id="rId5" imgW="977760" imgH="50796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1371600" y="5656263"/>
          <a:ext cx="1741487" cy="1077912"/>
        </p:xfrm>
        <a:graphic>
          <a:graphicData uri="http://schemas.openxmlformats.org/presentationml/2006/ole">
            <p:oleObj spid="_x0000_s51205" name="Equation" r:id="rId6" imgW="698400" imgH="43164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6096000" y="2209800"/>
          <a:ext cx="1741487" cy="1077912"/>
        </p:xfrm>
        <a:graphic>
          <a:graphicData uri="http://schemas.openxmlformats.org/presentationml/2006/ole">
            <p:oleObj spid="_x0000_s51206" name="Equation" r:id="rId7" imgW="698400" imgH="431640" progId="Equation.3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6172200" y="3429000"/>
          <a:ext cx="1677987" cy="569912"/>
        </p:xfrm>
        <a:graphic>
          <a:graphicData uri="http://schemas.openxmlformats.org/presentationml/2006/ole">
            <p:oleObj spid="_x0000_s51207" name="Equation" r:id="rId8" imgW="672840" imgH="22860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4800600" y="4656137"/>
          <a:ext cx="4178300" cy="982663"/>
        </p:xfrm>
        <a:graphic>
          <a:graphicData uri="http://schemas.openxmlformats.org/presentationml/2006/ole">
            <p:oleObj spid="_x0000_s51208" name="Equation" r:id="rId9" imgW="1676160" imgH="3934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5451475" y="5722938"/>
          <a:ext cx="1962150" cy="982662"/>
        </p:xfrm>
        <a:graphic>
          <a:graphicData uri="http://schemas.openxmlformats.org/presentationml/2006/ole">
            <p:oleObj spid="_x0000_s51209" name="Equation" r:id="rId10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8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2" grpId="0" uiExpand="1" build="p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362200" y="5334000"/>
            <a:ext cx="62484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3733800"/>
            <a:ext cx="67818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133600"/>
            <a:ext cx="62484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533400"/>
            <a:ext cx="62484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228600" y="517525"/>
          <a:ext cx="6230938" cy="1479550"/>
        </p:xfrm>
        <a:graphic>
          <a:graphicData uri="http://schemas.openxmlformats.org/presentationml/2006/ole">
            <p:oleObj spid="_x0000_s53250" name="Equation" r:id="rId3" imgW="1282680" imgH="30456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2362201" y="2178050"/>
          <a:ext cx="6019800" cy="1479550"/>
        </p:xfrm>
        <a:graphic>
          <a:graphicData uri="http://schemas.openxmlformats.org/presentationml/2006/ole">
            <p:oleObj spid="_x0000_s53251" name="Equation" r:id="rId4" imgW="1269720" imgH="30456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327275" y="3732213"/>
          <a:ext cx="6848475" cy="1417637"/>
        </p:xfrm>
        <a:graphic>
          <a:graphicData uri="http://schemas.openxmlformats.org/presentationml/2006/ole">
            <p:oleObj spid="_x0000_s53252" name="Equation" r:id="rId5" imgW="1409400" imgH="29196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286000" y="5257800"/>
          <a:ext cx="5710331" cy="1295400"/>
        </p:xfrm>
        <a:graphic>
          <a:graphicData uri="http://schemas.openxmlformats.org/presentationml/2006/ole">
            <p:oleObj spid="_x0000_s53253" name="Equation" r:id="rId6" imgW="11174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5943600"/>
            <a:ext cx="41910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5181600"/>
            <a:ext cx="6248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4161020"/>
            <a:ext cx="62484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3124200"/>
            <a:ext cx="62484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2089491"/>
            <a:ext cx="62484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533400"/>
            <a:ext cx="62484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985962" y="533400"/>
          <a:ext cx="5710238" cy="1295400"/>
        </p:xfrm>
        <a:graphic>
          <a:graphicData uri="http://schemas.openxmlformats.org/presentationml/2006/ole">
            <p:oleObj spid="_x0000_s54274" name="Equation" r:id="rId3" imgW="1117440" imgH="30456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1973262" y="2013291"/>
          <a:ext cx="4427538" cy="958509"/>
        </p:xfrm>
        <a:graphic>
          <a:graphicData uri="http://schemas.openxmlformats.org/presentationml/2006/ole">
            <p:oleObj spid="_x0000_s54275" name="Equation" r:id="rId4" imgW="927000" imgH="24120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1985962" y="3048001"/>
          <a:ext cx="4033838" cy="924064"/>
        </p:xfrm>
        <a:graphic>
          <a:graphicData uri="http://schemas.openxmlformats.org/presentationml/2006/ole">
            <p:oleObj spid="_x0000_s54276" name="Equation" r:id="rId5" imgW="876240" imgH="24120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985963" y="4114801"/>
          <a:ext cx="3043238" cy="907632"/>
        </p:xfrm>
        <a:graphic>
          <a:graphicData uri="http://schemas.openxmlformats.org/presentationml/2006/ole">
            <p:oleObj spid="_x0000_s54277" name="Equation" r:id="rId6" imgW="672840" imgH="24120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1985962" y="5181600"/>
          <a:ext cx="2509838" cy="635470"/>
        </p:xfrm>
        <a:graphic>
          <a:graphicData uri="http://schemas.openxmlformats.org/presentationml/2006/ole">
            <p:oleObj spid="_x0000_s54278" name="Equation" r:id="rId7" imgW="583920" imgH="177480" progId="Equation.3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1985962" y="5943600"/>
          <a:ext cx="1472453" cy="685800"/>
        </p:xfrm>
        <a:graphic>
          <a:graphicData uri="http://schemas.openxmlformats.org/presentationml/2006/ole">
            <p:oleObj spid="_x0000_s54279" name="Equation" r:id="rId8" imgW="317160" imgH="17748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6248400" y="6019800"/>
            <a:ext cx="1066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1" grpId="0" animBg="1"/>
      <p:bldP spid="10" grpId="0" animBg="1"/>
      <p:bldP spid="9" grpId="0" animBg="1"/>
      <p:bldP spid="8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96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398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43000" indent="-1143000">
              <a:buNone/>
            </a:pPr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1. (</a:t>
            </a:r>
            <a:r>
              <a:rPr lang="en-US" sz="4400" dirty="0" err="1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a+b+c</a:t>
            </a:r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)</a:t>
            </a:r>
            <a:r>
              <a:rPr lang="en-US" sz="4400" baseline="300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2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সূত্র বল। </a:t>
            </a:r>
          </a:p>
          <a:p>
            <a:pPr marL="1143000" indent="-1143000">
              <a:buNone/>
            </a:pPr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2. (a-b)</a:t>
            </a:r>
            <a:r>
              <a:rPr lang="en-US" sz="4400" baseline="300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2</a:t>
            </a:r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অনুসিদ্ধান্ত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বল। 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143000" indent="-1143000">
              <a:buNone/>
            </a:pPr>
            <a:r>
              <a:rPr lang="en-US" sz="44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3. 4ab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অনুসিদ্ধান্ত বল।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143000" indent="-1143000">
              <a:buNone/>
            </a:pPr>
            <a:r>
              <a:rPr lang="en-US" sz="4400" dirty="0" smtClean="0">
                <a:solidFill>
                  <a:schemeClr val="tx1"/>
                </a:solidFill>
                <a:cs typeface="NikoshBAN" pitchFamily="2" charset="0"/>
              </a:rPr>
              <a:t>4. </a:t>
            </a:r>
            <a:r>
              <a:rPr lang="bn-BD" sz="4400" dirty="0" smtClean="0">
                <a:solidFill>
                  <a:schemeClr val="tx1"/>
                </a:solidFill>
                <a:cs typeface="NikoshBAN" pitchFamily="2" charset="0"/>
              </a:rPr>
              <a:t>দুই বর্গের অন্তর রুপে প্রকাশের সূত্র কোনটি?</a:t>
            </a:r>
            <a:endParaRPr lang="en-US" sz="4400" dirty="0" smtClean="0">
              <a:solidFill>
                <a:schemeClr val="tx1"/>
              </a:solidFill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283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3680"/>
            <a:ext cx="8229600" cy="301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+mj-lt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+mj-lt"/>
                <a:cs typeface="NikoshBAN" pitchFamily="2" charset="0"/>
              </a:rPr>
              <a:t>     p= 3+2</a:t>
            </a:r>
            <a:r>
              <a:rPr lang="en-US" sz="4000" dirty="0" smtClean="0">
                <a:latin typeface="Algerian"/>
                <a:cs typeface="NikoshBAN" pitchFamily="2" charset="0"/>
              </a:rPr>
              <a:t>√</a:t>
            </a:r>
            <a:r>
              <a:rPr lang="en-US" sz="4000" dirty="0" smtClean="0">
                <a:cs typeface="NikoshBAN" pitchFamily="2" charset="0"/>
              </a:rPr>
              <a:t>2</a:t>
            </a:r>
            <a:r>
              <a:rPr lang="en-US" sz="4000" dirty="0" smtClean="0">
                <a:latin typeface="+mj-lt"/>
                <a:cs typeface="NikoshBAN" pitchFamily="2" charset="0"/>
              </a:rPr>
              <a:t>    </a:t>
            </a:r>
            <a:r>
              <a:rPr lang="bn-BD" sz="4000" dirty="0" smtClean="0">
                <a:latin typeface="+mj-lt"/>
                <a:cs typeface="NikoshBAN" pitchFamily="2" charset="0"/>
              </a:rPr>
              <a:t>হলে,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bn-BD" sz="4000" dirty="0" smtClean="0">
                <a:latin typeface="+mj-lt"/>
                <a:cs typeface="NikoshBAN" pitchFamily="2" charset="0"/>
              </a:rPr>
              <a:t>প্রমাণ কর যে</a:t>
            </a:r>
            <a:r>
              <a:rPr lang="bn-BD" sz="3600" dirty="0" smtClean="0">
                <a:latin typeface="+mj-lt"/>
                <a:cs typeface="NikoshBAN" pitchFamily="2" charset="0"/>
              </a:rPr>
              <a:t>, 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</a:p>
          <a:p>
            <a:endParaRPr lang="en-US" sz="2800" dirty="0" smtClean="0">
              <a:latin typeface="+mj-lt"/>
              <a:cs typeface="NikoshBAN" pitchFamily="2" charset="0"/>
            </a:endParaRP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048000" y="3962400"/>
          <a:ext cx="3767138" cy="1428750"/>
        </p:xfrm>
        <a:graphic>
          <a:graphicData uri="http://schemas.openxmlformats.org/presentationml/2006/ole">
            <p:oleObj spid="_x0000_s45058" name="Equation" r:id="rId3" imgW="1104840" imgH="41904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195315"/>
            <a:ext cx="4267200" cy="33528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জি এম আজিজুল হক   </a:t>
            </a:r>
            <a:endParaRPr lang="en-US" sz="4000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 এস সি, বি এড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চান্দিনা ডাঃ ফিরোজা পাইলট বালিকা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990600"/>
            <a:ext cx="3048000" cy="1279446"/>
          </a:xfrm>
          <a:prstGeom prst="roundRect">
            <a:avLst>
              <a:gd name="adj" fmla="val 24055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0" y="3182064"/>
            <a:ext cx="4419600" cy="33711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lIns="0" rIns="0" anchor="ctr" anchorCtr="0">
            <a:noAutofit/>
          </a:bodyPr>
          <a:lstStyle/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বিষয়ঃ- গণিত</a:t>
            </a:r>
          </a:p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শ্রেণিঃ-নবম</a:t>
            </a:r>
          </a:p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অধ্যায়ঃ-৩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(বীজগাণিতিক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রাশি)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lvl="1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৩.১ বর্গের সূত্র (৯-১৫),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234518" y="595718"/>
            <a:ext cx="26185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Aziz s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53" y="335280"/>
            <a:ext cx="2113547" cy="2677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26292278ZPROjr_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3265"/>
            <a:ext cx="8534400" cy="64114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228600"/>
            <a:ext cx="3124200" cy="762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848600" cy="68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বর্গের সূত্রাবলি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1828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1.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=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+ 2ab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2.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2ab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</a:p>
          <a:p>
            <a:pPr marL="514350" indent="-514350">
              <a:buNone/>
            </a:pPr>
            <a:r>
              <a:rPr lang="en-US" sz="3200" dirty="0" smtClean="0">
                <a:latin typeface="Calibri" pitchFamily="34" charset="0"/>
              </a:rPr>
              <a:t>3. (a + b + c)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c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+ 2ab + 2bc + 2ca 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276600"/>
            <a:ext cx="5715000" cy="35394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4.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2ab</a:t>
            </a:r>
          </a:p>
          <a:p>
            <a:r>
              <a:rPr lang="en-US" sz="3200" dirty="0" smtClean="0">
                <a:latin typeface="Calibri" pitchFamily="34" charset="0"/>
              </a:rPr>
              <a:t>5.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-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+ 2ab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6.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    {(a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}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7.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+ 4ab</a:t>
            </a:r>
          </a:p>
          <a:p>
            <a:r>
              <a:rPr lang="en-US" sz="3200" dirty="0" smtClean="0">
                <a:latin typeface="Calibri" pitchFamily="34" charset="0"/>
              </a:rPr>
              <a:t>8.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4ab </a:t>
            </a:r>
            <a:endParaRPr lang="en-US" sz="3200" dirty="0">
              <a:latin typeface="Calibri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64626" y="4648200"/>
          <a:ext cx="312174" cy="806450"/>
        </p:xfrm>
        <a:graphic>
          <a:graphicData uri="http://schemas.openxmlformats.org/presentationml/2006/ole">
            <p:oleObj spid="_x0000_s1026" name="Equation" r:id="rId3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5257800" cy="3429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9. 4ab =  {(a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}</a:t>
            </a:r>
          </a:p>
          <a:p>
            <a:pPr>
              <a:buNone/>
            </a:pP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10.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=     {(a +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(a – b)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}</a:t>
            </a:r>
          </a:p>
          <a:p>
            <a:pPr>
              <a:buNone/>
            </a:pPr>
            <a:endParaRPr lang="en-US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11. 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= </a:t>
            </a:r>
            <a:endParaRPr lang="en-US" sz="3200" dirty="0"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57400" y="1524000"/>
          <a:ext cx="457200" cy="1178974"/>
        </p:xfrm>
        <a:graphic>
          <a:graphicData uri="http://schemas.openxmlformats.org/presentationml/2006/ole">
            <p:oleObj spid="_x0000_s2050" name="Equation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33600" y="2667000"/>
          <a:ext cx="3170726" cy="1219200"/>
        </p:xfrm>
        <a:graphic>
          <a:graphicData uri="http://schemas.openxmlformats.org/presentationml/2006/ole">
            <p:oleObj spid="_x0000_s2051" name="Equation" r:id="rId4" imgW="1218960" imgH="469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4267200"/>
            <a:ext cx="6934200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12.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+c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= (a+ b+ c)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2(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</a:t>
            </a:r>
            <a:r>
              <a:rPr lang="en-US" sz="3200" dirty="0" err="1" smtClean="0">
                <a:latin typeface="Calibri" pitchFamily="34" charset="0"/>
              </a:rPr>
              <a:t>bc+ca</a:t>
            </a:r>
            <a:r>
              <a:rPr lang="en-US" sz="3200" dirty="0" smtClean="0">
                <a:latin typeface="Calibri" pitchFamily="34" charset="0"/>
              </a:rPr>
              <a:t>)</a:t>
            </a:r>
          </a:p>
          <a:p>
            <a:r>
              <a:rPr lang="en-US" sz="3200" dirty="0" smtClean="0">
                <a:latin typeface="Calibri" pitchFamily="34" charset="0"/>
              </a:rPr>
              <a:t>13. 2(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r>
              <a:rPr lang="en-US" sz="3200" dirty="0" smtClean="0">
                <a:latin typeface="Calibri" pitchFamily="34" charset="0"/>
              </a:rPr>
              <a:t> +</a:t>
            </a:r>
            <a:r>
              <a:rPr lang="en-US" sz="3200" dirty="0" err="1" smtClean="0">
                <a:latin typeface="Calibri" pitchFamily="34" charset="0"/>
              </a:rPr>
              <a:t>bc</a:t>
            </a:r>
            <a:r>
              <a:rPr lang="en-US" sz="3200" dirty="0" smtClean="0">
                <a:latin typeface="Calibri" pitchFamily="34" charset="0"/>
              </a:rPr>
              <a:t> +ca) = (</a:t>
            </a:r>
            <a:r>
              <a:rPr lang="en-US" sz="3200" dirty="0" err="1" smtClean="0">
                <a:latin typeface="Calibri" pitchFamily="34" charset="0"/>
              </a:rPr>
              <a:t>a+b+c</a:t>
            </a:r>
            <a:r>
              <a:rPr lang="en-US" sz="3200" dirty="0" smtClean="0">
                <a:latin typeface="Calibri" pitchFamily="34" charset="0"/>
              </a:rPr>
              <a:t>)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(a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+b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+c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)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5562600"/>
            <a:ext cx="6248400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14. a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– b</a:t>
            </a:r>
            <a:r>
              <a:rPr lang="en-US" sz="3200" baseline="30000" dirty="0" smtClean="0">
                <a:latin typeface="Calibri" pitchFamily="34" charset="0"/>
              </a:rPr>
              <a:t>2 </a:t>
            </a:r>
            <a:r>
              <a:rPr lang="en-US" sz="3200" dirty="0" smtClean="0">
                <a:latin typeface="Calibri" pitchFamily="34" charset="0"/>
              </a:rPr>
              <a:t>= (a+ b) (a – b)</a:t>
            </a:r>
          </a:p>
          <a:p>
            <a:r>
              <a:rPr lang="en-US" sz="3200" dirty="0" smtClean="0">
                <a:latin typeface="Calibri" pitchFamily="34" charset="0"/>
              </a:rPr>
              <a:t>15. (x +a)(</a:t>
            </a:r>
            <a:r>
              <a:rPr lang="en-US" sz="3200" dirty="0" err="1" smtClean="0">
                <a:latin typeface="Calibri" pitchFamily="34" charset="0"/>
              </a:rPr>
              <a:t>x+b</a:t>
            </a:r>
            <a:r>
              <a:rPr lang="en-US" sz="3200" dirty="0" smtClean="0">
                <a:latin typeface="Calibri" pitchFamily="34" charset="0"/>
              </a:rPr>
              <a:t>) = x</a:t>
            </a:r>
            <a:r>
              <a:rPr lang="en-US" sz="3200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 + (a</a:t>
            </a:r>
            <a:r>
              <a:rPr lang="en-US" sz="3200" baseline="30000" dirty="0" smtClean="0"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+ b)x +</a:t>
            </a:r>
            <a:r>
              <a:rPr lang="en-US" sz="3200" dirty="0" err="1" smtClean="0">
                <a:latin typeface="Calibri" pitchFamily="34" charset="0"/>
              </a:rPr>
              <a:t>ab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uiExpand="1" build="p" animBg="1"/>
      <p:bldP spid="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400800" cy="25907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বর্গের সূত্রের ব্যবহার </a:t>
            </a:r>
            <a:endParaRPr lang="en-US" sz="8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743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>
              <a:buNone/>
            </a:pP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সূত্রের সাহায্যে মান নির্ণয় করতে পারবে।</a:t>
            </a:r>
          </a:p>
          <a:p>
            <a:pPr>
              <a:buNone/>
            </a:pP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বীজগণিতের সূত্রের সাহায্যে সমস্যা সমাধান করতে পারবে। </a:t>
            </a:r>
          </a:p>
          <a:p>
            <a:pPr>
              <a:buNone/>
            </a:pP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কোন সমস্যায় কোন সূত্র প্রয়োজন তা চিহ্নিত করতে পারবে।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249" y="2430959"/>
            <a:ext cx="8239551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এই পাঠ শেষে শিক্ষার্থীরা...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3711714"/>
            <a:ext cx="7525393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a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+b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+c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= (a+ b+ c)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 2(</a:t>
            </a:r>
            <a:r>
              <a:rPr lang="en-US" sz="4000" dirty="0" err="1" smtClean="0">
                <a:latin typeface="Calibri" pitchFamily="34" charset="0"/>
              </a:rPr>
              <a:t>ab</a:t>
            </a:r>
            <a:r>
              <a:rPr lang="en-US" sz="4000" dirty="0" smtClean="0">
                <a:latin typeface="Calibri" pitchFamily="34" charset="0"/>
              </a:rPr>
              <a:t> +</a:t>
            </a:r>
            <a:r>
              <a:rPr lang="en-US" sz="4000" dirty="0" err="1" smtClean="0">
                <a:latin typeface="Calibri" pitchFamily="34" charset="0"/>
              </a:rPr>
              <a:t>bc+ca</a:t>
            </a:r>
            <a:r>
              <a:rPr lang="en-US" sz="4000" dirty="0" smtClean="0">
                <a:latin typeface="Calibri" pitchFamily="34" charset="0"/>
              </a:rPr>
              <a:t>)</a:t>
            </a: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2362200" y="1349514"/>
            <a:ext cx="2667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a + b + c =9,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2359376" y="2209800"/>
            <a:ext cx="327942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latin typeface="Calibri" pitchFamily="34" charset="0"/>
              </a:rPr>
              <a:t>ab</a:t>
            </a:r>
            <a:r>
              <a:rPr lang="en-US" sz="3600" dirty="0" smtClean="0">
                <a:latin typeface="Calibri" pitchFamily="34" charset="0"/>
              </a:rPr>
              <a:t> + </a:t>
            </a:r>
            <a:r>
              <a:rPr lang="en-US" sz="3600" dirty="0" err="1" smtClean="0">
                <a:latin typeface="Calibri" pitchFamily="34" charset="0"/>
              </a:rPr>
              <a:t>bc</a:t>
            </a:r>
            <a:r>
              <a:rPr lang="en-US" sz="3600" dirty="0" smtClean="0">
                <a:latin typeface="Calibri" pitchFamily="34" charset="0"/>
              </a:rPr>
              <a:t> + ca = 31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609600" y="3072825"/>
            <a:ext cx="1905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আমরা জানি,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88104" y="4473714"/>
            <a:ext cx="298992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 = (9)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 2(31)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2362200" y="5235714"/>
            <a:ext cx="207941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 = 81– 62</a:t>
            </a:r>
            <a:endParaRPr lang="en-US" sz="4000" dirty="0"/>
          </a:p>
        </p:txBody>
      </p:sp>
      <p:sp>
        <p:nvSpPr>
          <p:cNvPr id="21" name="Rectangle 20"/>
          <p:cNvSpPr/>
          <p:nvPr/>
        </p:nvSpPr>
        <p:spPr>
          <a:xfrm>
            <a:off x="2362200" y="5997714"/>
            <a:ext cx="118974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 = 19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2362200" y="685800"/>
            <a:ext cx="1905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দেওয়া আছে,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685800"/>
            <a:ext cx="152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সমস্যা- ৯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9400" y="6197025"/>
            <a:ext cx="1066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77200" y="152400"/>
            <a:ext cx="990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সূত্র দেখতে ক্লিক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76400" y="152400"/>
            <a:ext cx="631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(a + b + c)</a:t>
            </a:r>
            <a:r>
              <a:rPr lang="en-US" sz="2800" baseline="30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 = a</a:t>
            </a:r>
            <a:r>
              <a:rPr lang="en-US" sz="2800" baseline="30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 + b</a:t>
            </a:r>
            <a:r>
              <a:rPr lang="en-US" sz="2800" baseline="30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 + c</a:t>
            </a:r>
            <a:r>
              <a:rPr lang="en-US" sz="2800" baseline="30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 + 2ab + 2bc + 2ca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0" grpId="0" animBg="1"/>
      <p:bldP spid="11" grpId="0" animBg="1"/>
      <p:bldP spid="12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45543" y="1219200"/>
            <a:ext cx="2667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a + b + c =6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2545543" y="2057400"/>
            <a:ext cx="316945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a</a:t>
            </a:r>
            <a:r>
              <a:rPr lang="en-US" sz="3600" baseline="30000" dirty="0" smtClean="0">
                <a:latin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</a:rPr>
              <a:t> + b</a:t>
            </a:r>
            <a:r>
              <a:rPr lang="en-US" sz="3600" baseline="30000" dirty="0" smtClean="0">
                <a:latin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</a:rPr>
              <a:t> + c</a:t>
            </a:r>
            <a:r>
              <a:rPr lang="en-US" sz="3600" baseline="30000" dirty="0" smtClean="0">
                <a:latin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</a:rPr>
              <a:t> = 14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533400" y="3048000"/>
            <a:ext cx="1905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আমরা জানি,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15679" y="4473714"/>
            <a:ext cx="230383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 = (6)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–14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3689775" y="5235714"/>
            <a:ext cx="207941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 = 36– 14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3689775" y="5997714"/>
            <a:ext cx="118974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 = 22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990600" y="3657600"/>
            <a:ext cx="772096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2(</a:t>
            </a:r>
            <a:r>
              <a:rPr lang="en-US" sz="4000" dirty="0" err="1" smtClean="0">
                <a:latin typeface="Calibri" pitchFamily="34" charset="0"/>
              </a:rPr>
              <a:t>ab</a:t>
            </a:r>
            <a:r>
              <a:rPr lang="en-US" sz="4000" dirty="0" smtClean="0">
                <a:latin typeface="Calibri" pitchFamily="34" charset="0"/>
              </a:rPr>
              <a:t> +</a:t>
            </a:r>
            <a:r>
              <a:rPr lang="en-US" sz="4000" dirty="0" err="1" smtClean="0">
                <a:latin typeface="Calibri" pitchFamily="34" charset="0"/>
              </a:rPr>
              <a:t>bc</a:t>
            </a:r>
            <a:r>
              <a:rPr lang="en-US" sz="4000" dirty="0" smtClean="0">
                <a:latin typeface="Calibri" pitchFamily="34" charset="0"/>
              </a:rPr>
              <a:t> +ca) = (</a:t>
            </a:r>
            <a:r>
              <a:rPr lang="en-US" sz="4000" dirty="0" err="1" smtClean="0">
                <a:latin typeface="Calibri" pitchFamily="34" charset="0"/>
              </a:rPr>
              <a:t>a+b+c</a:t>
            </a:r>
            <a:r>
              <a:rPr lang="en-US" sz="4000" dirty="0" smtClean="0">
                <a:latin typeface="Calibri" pitchFamily="34" charset="0"/>
              </a:rPr>
              <a:t>)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 (a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+b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+c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)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5543" y="533400"/>
            <a:ext cx="1905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দেওয়া আছে,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533400"/>
            <a:ext cx="17526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সমস্যা- ১১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816114"/>
            <a:ext cx="561134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(a – b)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+ (b – c)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+ (c – a)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6200" y="1669304"/>
            <a:ext cx="9067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= a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 2ab + b</a:t>
            </a:r>
            <a:r>
              <a:rPr lang="en-US" sz="4000" baseline="30000" dirty="0" smtClean="0">
                <a:latin typeface="Calibri" pitchFamily="34" charset="0"/>
              </a:rPr>
              <a:t>2 </a:t>
            </a:r>
            <a:r>
              <a:rPr lang="en-US" sz="4000" dirty="0" smtClean="0">
                <a:latin typeface="Calibri" pitchFamily="34" charset="0"/>
              </a:rPr>
              <a:t>+ b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 2bc + c</a:t>
            </a:r>
            <a:r>
              <a:rPr lang="en-US" sz="4000" baseline="30000" dirty="0" smtClean="0">
                <a:latin typeface="Calibri" pitchFamily="34" charset="0"/>
              </a:rPr>
              <a:t>2 </a:t>
            </a:r>
            <a:r>
              <a:rPr lang="en-US" sz="4000" dirty="0" smtClean="0">
                <a:latin typeface="Calibri" pitchFamily="34" charset="0"/>
              </a:rPr>
              <a:t>+ c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 2ca + a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38200" y="2538734"/>
            <a:ext cx="748050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4000" dirty="0" smtClean="0">
                <a:latin typeface="Calibri" pitchFamily="34" charset="0"/>
              </a:rPr>
              <a:t>= 2a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+ 2b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+ 2c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– 2ab – 2bc – 2ca 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1" y="3406914"/>
            <a:ext cx="68580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4000" dirty="0" smtClean="0">
                <a:latin typeface="Calibri" pitchFamily="34" charset="0"/>
              </a:rPr>
              <a:t>= 2(a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+ b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 + c</a:t>
            </a:r>
            <a:r>
              <a:rPr lang="en-US" sz="4000" baseline="30000" dirty="0" smtClean="0">
                <a:latin typeface="Calibri" pitchFamily="34" charset="0"/>
              </a:rPr>
              <a:t>2</a:t>
            </a:r>
            <a:r>
              <a:rPr lang="en-US" sz="4000" dirty="0" smtClean="0">
                <a:latin typeface="Calibri" pitchFamily="34" charset="0"/>
              </a:rPr>
              <a:t>) – 2(</a:t>
            </a:r>
            <a:r>
              <a:rPr lang="en-US" sz="4000" dirty="0" err="1" smtClean="0">
                <a:latin typeface="Calibri" pitchFamily="34" charset="0"/>
              </a:rPr>
              <a:t>ab</a:t>
            </a:r>
            <a:r>
              <a:rPr lang="en-US" sz="4000" dirty="0" smtClean="0">
                <a:latin typeface="Calibri" pitchFamily="34" charset="0"/>
              </a:rPr>
              <a:t> + </a:t>
            </a:r>
            <a:r>
              <a:rPr lang="en-US" sz="4000" dirty="0" err="1" smtClean="0">
                <a:latin typeface="Calibri" pitchFamily="34" charset="0"/>
              </a:rPr>
              <a:t>bc</a:t>
            </a:r>
            <a:r>
              <a:rPr lang="en-US" sz="4000" dirty="0" smtClean="0">
                <a:latin typeface="Calibri" pitchFamily="34" charset="0"/>
              </a:rPr>
              <a:t> + ca) 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276344"/>
            <a:ext cx="27432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4000" dirty="0" smtClean="0">
                <a:latin typeface="Calibri" pitchFamily="34" charset="0"/>
              </a:rPr>
              <a:t>= 2(14) – 22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5144524"/>
            <a:ext cx="2743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4000" dirty="0" smtClean="0">
                <a:latin typeface="Calibri" pitchFamily="34" charset="0"/>
              </a:rPr>
              <a:t>= 28 – 22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5989820"/>
            <a:ext cx="10668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4000" dirty="0" smtClean="0">
                <a:latin typeface="Calibri" pitchFamily="34" charset="0"/>
              </a:rPr>
              <a:t>= 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101025"/>
            <a:ext cx="2438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এখন, প্রদত্ত রাশি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1400" y="6197025"/>
            <a:ext cx="1066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(</a:t>
            </a:r>
            <a:r>
              <a:rPr lang="en-US" sz="3200" dirty="0" err="1" smtClean="0">
                <a:cs typeface="NikoshBAN" pitchFamily="2" charset="0"/>
              </a:rPr>
              <a:t>Ans</a:t>
            </a:r>
            <a:r>
              <a:rPr lang="en-US" sz="3200" dirty="0" smtClean="0">
                <a:cs typeface="NikoshBAN" pitchFamily="2" charset="0"/>
              </a:rPr>
              <a:t>)</a:t>
            </a:r>
            <a:endParaRPr lang="en-US" sz="3200" dirty="0"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2504</TotalTime>
  <Words>791</Words>
  <Application>Microsoft Office PowerPoint</Application>
  <PresentationFormat>On-screen Show (4:3)</PresentationFormat>
  <Paragraphs>124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স্বাগতম</vt:lpstr>
      <vt:lpstr>Slide 2</vt:lpstr>
      <vt:lpstr>বর্গের সূত্রাবলি</vt:lpstr>
      <vt:lpstr>Slide 4</vt:lpstr>
      <vt:lpstr>Slide 5</vt:lpstr>
      <vt:lpstr>শিখনফল</vt:lpstr>
      <vt:lpstr>Slide 7</vt:lpstr>
      <vt:lpstr>Slide 8</vt:lpstr>
      <vt:lpstr>Slide 9</vt:lpstr>
      <vt:lpstr>Slide 10</vt:lpstr>
      <vt:lpstr>Slide 11</vt:lpstr>
      <vt:lpstr>Slide 12</vt:lpstr>
      <vt:lpstr>Slide 13</vt:lpstr>
      <vt:lpstr>সমস্যা ১৬</vt:lpstr>
      <vt:lpstr>Slide 15</vt:lpstr>
      <vt:lpstr>Slide 16</vt:lpstr>
      <vt:lpstr>Slide 17</vt:lpstr>
      <vt:lpstr>মূল্যায়ন</vt:lpstr>
      <vt:lpstr>বাড়ির কাজ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GM AZIZ</cp:lastModifiedBy>
  <cp:revision>224</cp:revision>
  <dcterms:created xsi:type="dcterms:W3CDTF">2006-08-16T00:00:00Z</dcterms:created>
  <dcterms:modified xsi:type="dcterms:W3CDTF">2021-07-25T16:11:15Z</dcterms:modified>
</cp:coreProperties>
</file>