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0"/>
  </p:notesMasterIdLst>
  <p:sldIdLst>
    <p:sldId id="266" r:id="rId2"/>
    <p:sldId id="261" r:id="rId3"/>
    <p:sldId id="267" r:id="rId4"/>
    <p:sldId id="268" r:id="rId5"/>
    <p:sldId id="257" r:id="rId6"/>
    <p:sldId id="269" r:id="rId7"/>
    <p:sldId id="258" r:id="rId8"/>
    <p:sldId id="260" r:id="rId9"/>
    <p:sldId id="265" r:id="rId10"/>
    <p:sldId id="259" r:id="rId11"/>
    <p:sldId id="262" r:id="rId12"/>
    <p:sldId id="263" r:id="rId13"/>
    <p:sldId id="272" r:id="rId14"/>
    <p:sldId id="273" r:id="rId15"/>
    <p:sldId id="274" r:id="rId16"/>
    <p:sldId id="264" r:id="rId17"/>
    <p:sldId id="27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2DAFB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6201" autoAdjust="0"/>
  </p:normalViewPr>
  <p:slideViewPr>
    <p:cSldViewPr>
      <p:cViewPr varScale="1">
        <p:scale>
          <a:sx n="59" d="100"/>
          <a:sy n="59" d="100"/>
        </p:scale>
        <p:origin x="15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EF492-8DC6-478C-B5F4-0887D784D11F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E643-2445-4602-AD6E-50C25BFD9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E643-2445-4602-AD6E-50C25BFD99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E643-2445-4602-AD6E-50C25BFD99A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3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6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9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4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BD8311-79C8-4C56-98F9-7A61FC17AE6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9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9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BD8311-79C8-4C56-98F9-7A61FC17AE6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0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4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0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5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BD8311-79C8-4C56-98F9-7A61FC17AE6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0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F2D147-8013-47D7-BAB1-B970CE71778B}"/>
              </a:ext>
            </a:extLst>
          </p:cNvPr>
          <p:cNvSpPr txBox="1"/>
          <p:nvPr/>
        </p:nvSpPr>
        <p:spPr>
          <a:xfrm>
            <a:off x="1066800" y="6096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841F7C83-36A9-4574-9B82-8EE2C2E2A8D4}"/>
              </a:ext>
            </a:extLst>
          </p:cNvPr>
          <p:cNvSpPr/>
          <p:nvPr/>
        </p:nvSpPr>
        <p:spPr>
          <a:xfrm rot="4326127">
            <a:off x="2220111" y="1346551"/>
            <a:ext cx="2493979" cy="2883861"/>
          </a:xfrm>
          <a:prstGeom prst="teardrop">
            <a:avLst>
              <a:gd name="adj" fmla="val 86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E3813F76-CD3E-439C-A37F-CE2D69C5FB3C}"/>
              </a:ext>
            </a:extLst>
          </p:cNvPr>
          <p:cNvSpPr/>
          <p:nvPr/>
        </p:nvSpPr>
        <p:spPr>
          <a:xfrm rot="11280423">
            <a:off x="4563949" y="1757874"/>
            <a:ext cx="2701338" cy="2586701"/>
          </a:xfrm>
          <a:prstGeom prst="teardrop">
            <a:avLst>
              <a:gd name="adj" fmla="val 94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A755FECD-200E-4764-854D-C6A0A3C96FA8}"/>
              </a:ext>
            </a:extLst>
          </p:cNvPr>
          <p:cNvSpPr/>
          <p:nvPr/>
        </p:nvSpPr>
        <p:spPr>
          <a:xfrm rot="17746526">
            <a:off x="3716436" y="3744471"/>
            <a:ext cx="2590800" cy="2819447"/>
          </a:xfrm>
          <a:prstGeom prst="teardrop">
            <a:avLst>
              <a:gd name="adj" fmla="val 90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F068233A-3B0D-4F2F-8B8B-2A9CA357596C}"/>
              </a:ext>
            </a:extLst>
          </p:cNvPr>
          <p:cNvSpPr/>
          <p:nvPr/>
        </p:nvSpPr>
        <p:spPr>
          <a:xfrm rot="4326127">
            <a:off x="1932085" y="2950063"/>
            <a:ext cx="2493979" cy="2883861"/>
          </a:xfrm>
          <a:prstGeom prst="teardrop">
            <a:avLst>
              <a:gd name="adj" fmla="val 86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7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F99CEB-4529-4C1C-A16C-C5A331391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85800"/>
            <a:ext cx="3200400" cy="4105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8A6FE0-B0F7-489C-9385-0BE67B32C55C}"/>
              </a:ext>
            </a:extLst>
          </p:cNvPr>
          <p:cNvSpPr txBox="1"/>
          <p:nvPr/>
        </p:nvSpPr>
        <p:spPr>
          <a:xfrm>
            <a:off x="7538852" y="1581834"/>
            <a:ext cx="7620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E5210-D2B1-4B02-BF04-7EE0A82A8F96}"/>
              </a:ext>
            </a:extLst>
          </p:cNvPr>
          <p:cNvSpPr txBox="1"/>
          <p:nvPr/>
        </p:nvSpPr>
        <p:spPr>
          <a:xfrm>
            <a:off x="6395852" y="476167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F8948-16A7-4310-AA10-C292748394B0}"/>
              </a:ext>
            </a:extLst>
          </p:cNvPr>
          <p:cNvSpPr txBox="1"/>
          <p:nvPr/>
        </p:nvSpPr>
        <p:spPr>
          <a:xfrm>
            <a:off x="304800" y="1296496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কাজঃবল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কৃতকাজকে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89F28-AB93-4C9B-8EC2-25A797BF1A4C}"/>
              </a:ext>
            </a:extLst>
          </p:cNvPr>
          <p:cNvSpPr txBox="1"/>
          <p:nvPr/>
        </p:nvSpPr>
        <p:spPr>
          <a:xfrm>
            <a:off x="304800" y="3338352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W  =F × S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W  =F × 0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W =0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76750" y="3270250"/>
          <a:ext cx="19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317160" progId="Equation.3">
                  <p:embed/>
                </p:oleObj>
              </mc:Choice>
              <mc:Fallback>
                <p:oleObj name="Equation" r:id="rId2" imgW="190440" imgH="317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3270250"/>
                        <a:ext cx="190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-29935" y="2009451"/>
            <a:ext cx="55626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অনুরুপভাবে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3600" b="1" dirty="0">
                <a:solidFill>
                  <a:srgbClr val="002060"/>
                </a:solidFill>
                <a:latin typeface="Modern No. 20" panose="02070704070505020303" pitchFamily="18" charset="0"/>
                <a:cs typeface="NikoshBAN" pitchFamily="2" charset="0"/>
              </a:rPr>
              <a:t>1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…..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3600" b="1" dirty="0" err="1">
                <a:solidFill>
                  <a:srgbClr val="002060"/>
                </a:solidFill>
                <a:latin typeface="Modern No. 20" panose="02070704070505020303" pitchFamily="18" charset="0"/>
                <a:cs typeface="NikoshBAN" pitchFamily="2" charset="0"/>
              </a:rPr>
              <a:t>n</a:t>
            </a:r>
            <a:r>
              <a:rPr lang="en-US" sz="3600" b="1" dirty="0">
                <a:solidFill>
                  <a:srgbClr val="002060"/>
                </a:solidFill>
                <a:latin typeface="Modern No. 20" panose="02070704070505020303" pitchFamily="18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Modern No. 20" panose="02070704070505020303" pitchFamily="18" charset="0"/>
                <a:cs typeface="NikoshBAN" pitchFamily="2" charset="0"/>
              </a:rPr>
              <a:t>বল</a:t>
            </a:r>
            <a:r>
              <a:rPr lang="en-US" sz="3600" b="1" dirty="0">
                <a:solidFill>
                  <a:srgbClr val="002060"/>
                </a:solidFill>
                <a:latin typeface="Modern No. 20" panose="02070704070505020303" pitchFamily="18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Modern No. 20" panose="02070704070505020303" pitchFamily="18" charset="0"/>
                <a:cs typeface="NikoshBAN" pitchFamily="2" charset="0"/>
              </a:rPr>
              <a:t>দ্বারা</a:t>
            </a:r>
            <a:r>
              <a:rPr lang="en-US" sz="3600" b="1" dirty="0">
                <a:solidFill>
                  <a:srgbClr val="002060"/>
                </a:solidFill>
                <a:latin typeface="Modern No. 20" panose="02070704070505020303" pitchFamily="18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Modern No. 20" panose="02070704070505020303" pitchFamily="18" charset="0"/>
                <a:cs typeface="NikoshBAN" pitchFamily="2" charset="0"/>
              </a:rPr>
              <a:t>মোত</a:t>
            </a:r>
            <a:r>
              <a:rPr lang="en-US" sz="3600" b="1" dirty="0">
                <a:solidFill>
                  <a:srgbClr val="002060"/>
                </a:solidFill>
                <a:latin typeface="Modern No. 20" panose="02070704070505020303" pitchFamily="18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Modern No. 20" panose="02070704070505020303" pitchFamily="18" charset="0"/>
                <a:cs typeface="NikoshBAN" pitchFamily="2" charset="0"/>
              </a:rPr>
              <a:t>কৃতকাজ</a:t>
            </a:r>
            <a:r>
              <a:rPr lang="en-US" sz="3600" b="1" dirty="0">
                <a:solidFill>
                  <a:srgbClr val="002060"/>
                </a:solidFill>
                <a:latin typeface="Modern No. 20" panose="02070704070505020303" pitchFamily="18" charset="0"/>
                <a:cs typeface="NikoshBAN" pitchFamily="2" charset="0"/>
              </a:rPr>
              <a:t> </a:t>
            </a:r>
            <a:endParaRPr lang="bn-BD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7CECF-9003-4C3D-A1B4-ABAECAF38F52}"/>
              </a:ext>
            </a:extLst>
          </p:cNvPr>
          <p:cNvSpPr txBox="1"/>
          <p:nvPr/>
        </p:nvSpPr>
        <p:spPr>
          <a:xfrm>
            <a:off x="6804" y="-25649"/>
            <a:ext cx="479379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FF3996-7FB3-4ADA-9528-118CC290372B}"/>
                  </a:ext>
                </a:extLst>
              </p:cNvPr>
              <p:cNvSpPr/>
              <p:nvPr/>
            </p:nvSpPr>
            <p:spPr>
              <a:xfrm>
                <a:off x="0" y="741324"/>
                <a:ext cx="5791200" cy="120032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BD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ধরি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F</a:t>
                </a:r>
                <a:r>
                  <a:rPr lang="en-US" sz="3600" b="1" dirty="0">
                    <a:solidFill>
                      <a:srgbClr val="002060"/>
                    </a:solidFill>
                    <a:latin typeface="Modern No. 20" panose="02070704070505020303" pitchFamily="18" charset="0"/>
                    <a:cs typeface="NikoshBAN" pitchFamily="2" charset="0"/>
                  </a:rPr>
                  <a:t>1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প্রয়োগে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ক্ষুদ্র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সরণ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Modern No. 20" panose="02070704070505020303" pitchFamily="18" charset="0"/>
                    <a:cs typeface="NikoshBAN" pitchFamily="2" charset="0"/>
                  </a:rPr>
                  <a:t>1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Modern No. 20" panose="02070704070505020303" pitchFamily="18" charset="0"/>
                    <a:cs typeface="NikoshBAN" pitchFamily="2" charset="0"/>
                  </a:rPr>
                  <a:t>তাহলে</a:t>
                </a:r>
                <a:r>
                  <a:rPr lang="en-US" sz="3600" b="1" dirty="0">
                    <a:solidFill>
                      <a:srgbClr val="002060"/>
                    </a:solidFill>
                    <a:latin typeface="Modern No. 20" panose="02070704070505020303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Modern No. 20" panose="02070704070505020303" pitchFamily="18" charset="0"/>
                    <a:cs typeface="NikoshBAN" pitchFamily="2" charset="0"/>
                  </a:rPr>
                  <a:t>ক্ষুদ্র</a:t>
                </a:r>
                <a:r>
                  <a:rPr lang="en-US" sz="3600" b="1" dirty="0">
                    <a:solidFill>
                      <a:srgbClr val="002060"/>
                    </a:solidFill>
                    <a:latin typeface="Modern No. 20" panose="02070704070505020303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Modern No. 20" panose="02070704070505020303" pitchFamily="18" charset="0"/>
                    <a:cs typeface="NikoshBAN" pitchFamily="2" charset="0"/>
                  </a:rPr>
                  <a:t>কাজ</a:t>
                </a:r>
                <a:r>
                  <a:rPr lang="en-US" sz="3600" b="1" dirty="0">
                    <a:solidFill>
                      <a:srgbClr val="002060"/>
                    </a:solidFill>
                    <a:latin typeface="Modern No. 20" panose="02070704070505020303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𝑾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F</a:t>
                </a:r>
                <a:r>
                  <a:rPr lang="en-US" sz="3600" b="1" dirty="0">
                    <a:solidFill>
                      <a:srgbClr val="002060"/>
                    </a:solidFill>
                    <a:latin typeface="Modern No. 20" panose="02070704070505020303" pitchFamily="18" charset="0"/>
                    <a:cs typeface="NikoshBAN" pitchFamily="2" charset="0"/>
                  </a:rPr>
                  <a:t>1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𝒙</m:t>
                    </m:r>
                  </m:oMath>
                </a14:m>
                <a:endParaRPr lang="bn-BD" sz="3600" b="1" dirty="0">
                  <a:solidFill>
                    <a:srgbClr val="002060"/>
                  </a:solidFill>
                  <a:latin typeface="Modern No. 20" panose="02070704070505020303" pitchFamily="18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FF3996-7FB3-4ADA-9528-118CC2903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41324"/>
                <a:ext cx="5791200" cy="1200329"/>
              </a:xfrm>
              <a:prstGeom prst="rect">
                <a:avLst/>
              </a:prstGeom>
              <a:blipFill>
                <a:blip r:embed="rId4"/>
                <a:stretch>
                  <a:fillRect l="-3158" t="-9645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31D227-FA23-4679-9A0B-4B8BE1CE40C4}"/>
                  </a:ext>
                </a:extLst>
              </p:cNvPr>
              <p:cNvSpPr txBox="1"/>
              <p:nvPr/>
            </p:nvSpPr>
            <p:spPr>
              <a:xfrm>
                <a:off x="6804" y="3209780"/>
                <a:ext cx="616539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W=</a:t>
                </a:r>
                <a:r>
                  <a:rPr lang="en-US" sz="3600" b="1" dirty="0">
                    <a:solidFill>
                      <a:srgbClr val="002060"/>
                    </a:solidFill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𝑾</m:t>
                    </m:r>
                  </m:oMath>
                </a14:m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  <a:cs typeface="NikoshBAN" panose="02000000000000000000" pitchFamily="2" charset="0"/>
                  </a:rPr>
                  <a:t>1+</a:t>
                </a:r>
                <a:r>
                  <a:rPr lang="en-US" sz="3600" b="1" dirty="0">
                    <a:solidFill>
                      <a:srgbClr val="002060"/>
                    </a:solidFill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𝑾</m:t>
                    </m:r>
                  </m:oMath>
                </a14:m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  <a:cs typeface="NikoshBAN" panose="02000000000000000000" pitchFamily="2" charset="0"/>
                  </a:rPr>
                  <a:t>2+……</a:t>
                </a:r>
                <a:r>
                  <a:rPr lang="en-US" sz="3600" b="1" dirty="0">
                    <a:solidFill>
                      <a:srgbClr val="002060"/>
                    </a:solidFill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𝑾</m:t>
                    </m:r>
                  </m:oMath>
                </a14:m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  <a:cs typeface="NikoshBAN" panose="02000000000000000000" pitchFamily="2" charset="0"/>
                  </a:rPr>
                  <a:t>n</a:t>
                </a:r>
              </a:p>
              <a:p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  <a:cs typeface="NikoshBAN" panose="02000000000000000000" pitchFamily="2" charset="0"/>
                  </a:rPr>
                  <a:t>  =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F</a:t>
                </a:r>
                <a:r>
                  <a:rPr lang="en-US" sz="3600" b="1" dirty="0">
                    <a:solidFill>
                      <a:srgbClr val="002060"/>
                    </a:solidFill>
                    <a:latin typeface="Modern No. 20" panose="02070704070505020303" pitchFamily="18" charset="0"/>
                    <a:cs typeface="NikoshBAN" pitchFamily="2" charset="0"/>
                  </a:rPr>
                  <a:t>1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  <a:cs typeface="NikoshBAN" panose="02000000000000000000" pitchFamily="2" charset="0"/>
                  </a:rPr>
                  <a:t>+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F</a:t>
                </a:r>
                <a:r>
                  <a:rPr lang="en-US" sz="3600" b="1" dirty="0">
                    <a:solidFill>
                      <a:srgbClr val="002060"/>
                    </a:solidFill>
                    <a:latin typeface="Modern No. 20" panose="02070704070505020303" pitchFamily="18" charset="0"/>
                    <a:cs typeface="NikoshBAN" pitchFamily="2" charset="0"/>
                  </a:rPr>
                  <a:t>2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  <a:cs typeface="NikoshBAN" panose="02000000000000000000" pitchFamily="2" charset="0"/>
                  </a:rPr>
                  <a:t>……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F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Modern No. 20" panose="02070704070505020303" pitchFamily="18" charset="0"/>
                    <a:cs typeface="NikoshBAN" pitchFamily="2" charset="0"/>
                  </a:rPr>
                  <a:t>n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𝒙</m:t>
                    </m:r>
                  </m:oMath>
                </a14:m>
                <a:endParaRPr lang="en-US" sz="3600" dirty="0">
                  <a:latin typeface="MS Mincho" panose="02020609040205080304" pitchFamily="49" charset="-128"/>
                  <a:ea typeface="MS Mincho" panose="02020609040205080304" pitchFamily="49" charset="-128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  <a:cs typeface="NikoshBAN" panose="02000000000000000000" pitchFamily="2" charset="0"/>
                  </a:rPr>
                  <a:t> 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NikoshBAN" panose="02000000000000000000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NikoshBAN" panose="02000000000000000000" pitchFamily="2" charset="0"/>
                          </a:rPr>
                          <m:t>𝑘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NikoshBAN" panose="02000000000000000000" pitchFamily="2" charset="0"/>
                          </a:rPr>
                          <m:t>1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NikoshBAN" panose="02000000000000000000" pitchFamily="2" charset="0"/>
                          </a:rPr>
                          <m:t>𝑛</m:t>
                        </m:r>
                      </m:sup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NikoshBAN" panose="02000000000000000000" pitchFamily="2" charset="0"/>
                          </a:rPr>
                          <m:t>𝐹𝑘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sz="3600" dirty="0">
                  <a:latin typeface="MS Mincho" panose="02020609040205080304" pitchFamily="49" charset="-128"/>
                  <a:ea typeface="MS Mincho" panose="02020609040205080304" pitchFamily="49" charset="-128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31D227-FA23-4679-9A0B-4B8BE1CE4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" y="3209780"/>
                <a:ext cx="6165396" cy="1754326"/>
              </a:xfrm>
              <a:prstGeom prst="rect">
                <a:avLst/>
              </a:prstGeom>
              <a:blipFill>
                <a:blip r:embed="rId5"/>
                <a:stretch>
                  <a:fillRect l="-2964" t="-8362" b="-11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776317C-2081-4B4D-9D34-A083F146AFA2}"/>
              </a:ext>
            </a:extLst>
          </p:cNvPr>
          <p:cNvSpPr txBox="1"/>
          <p:nvPr/>
        </p:nvSpPr>
        <p:spPr>
          <a:xfrm>
            <a:off x="-29935" y="-14534"/>
            <a:ext cx="480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49FC0A-C941-466D-A549-2E958E491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65" y="80130"/>
            <a:ext cx="3604531" cy="30767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3FE4A4-E056-454A-93C6-9372912BA7A4}"/>
                  </a:ext>
                </a:extLst>
              </p:cNvPr>
              <p:cNvSpPr txBox="1"/>
              <p:nvPr/>
            </p:nvSpPr>
            <p:spPr>
              <a:xfrm>
                <a:off x="160565" y="5086164"/>
                <a:ext cx="6926035" cy="85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ক্যালকুলাসের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ভাষায়,W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𝑥𝑖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𝑥𝑓</m:t>
                        </m:r>
                      </m:sup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3FE4A4-E056-454A-93C6-9372912BA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65" y="5086164"/>
                <a:ext cx="6926035" cy="858248"/>
              </a:xfrm>
              <a:prstGeom prst="rect">
                <a:avLst/>
              </a:prstGeom>
              <a:blipFill>
                <a:blip r:embed="rId7"/>
                <a:stretch>
                  <a:fillRect l="-2639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0"/>
            <a:ext cx="3810000" cy="64633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স্প্রিং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বল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কৃতকাজঃ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FF33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76800" y="5943600"/>
            <a:ext cx="3733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15000" y="4952206"/>
            <a:ext cx="1981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BAE1B78-37E8-489B-8643-F6383B40B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2812"/>
            <a:ext cx="3492027" cy="26368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C9A187-EC5F-48CE-B91B-370C93AC8770}"/>
                  </a:ext>
                </a:extLst>
              </p:cNvPr>
              <p:cNvSpPr/>
              <p:nvPr/>
            </p:nvSpPr>
            <p:spPr>
              <a:xfrm>
                <a:off x="160130" y="665255"/>
                <a:ext cx="4419600" cy="4518673"/>
              </a:xfrm>
              <a:prstGeom prst="rect">
                <a:avLst/>
              </a:prstGeom>
              <a:noFill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514350" indent="-514350"/>
                <a:r>
                  <a:rPr lang="en-US" sz="3600" dirty="0">
                    <a:solidFill>
                      <a:srgbClr val="00B050"/>
                    </a:solidFill>
                    <a:cs typeface="NikoshBAN" pitchFamily="2" charset="0"/>
                  </a:rPr>
                  <a:t>Ws=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𝑥𝑖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𝑥𝑓</m:t>
                        </m:r>
                      </m:sup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𝐹𝑠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</a:p>
              <a:p>
                <a:pPr marL="514350" indent="-514350"/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     </a:t>
                </a:r>
                <a:r>
                  <a:rPr lang="en-US" sz="3600" dirty="0">
                    <a:solidFill>
                      <a:srgbClr val="00B050"/>
                    </a:solidFill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𝑖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𝑥𝑓</m:t>
                        </m:r>
                      </m:sup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3600" dirty="0">
                  <a:solidFill>
                    <a:srgbClr val="FF3300"/>
                  </a:solidFill>
                  <a:latin typeface="NikoshBAN" panose="02000000000000000000" pitchFamily="2" charset="0"/>
                  <a:cs typeface="NikoshBAN" pitchFamily="2" charset="0"/>
                </a:endParaRPr>
              </a:p>
              <a:p>
                <a:pPr marL="514350" indent="-514350"/>
                <a:r>
                  <a:rPr lang="en-US" sz="3600" dirty="0">
                    <a:solidFill>
                      <a:srgbClr val="FF3300"/>
                    </a:solidFill>
                    <a:latin typeface="NikoshBAN" panose="02000000000000000000" pitchFamily="2" charset="0"/>
                    <a:cs typeface="NikoshBAN" pitchFamily="2" charset="0"/>
                  </a:rPr>
                  <a:t>      </a:t>
                </a:r>
                <a:r>
                  <a:rPr lang="en-US" sz="3600" dirty="0">
                    <a:solidFill>
                      <a:srgbClr val="00B050"/>
                    </a:solidFill>
                    <a:cs typeface="NikoshBAN" pitchFamily="2" charset="0"/>
                  </a:rPr>
                  <a:t>= -k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𝑖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𝑥𝑓</m:t>
                        </m:r>
                      </m:sup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3600" dirty="0">
                  <a:solidFill>
                    <a:srgbClr val="FF3300"/>
                  </a:solidFill>
                  <a:latin typeface="NikoshBAN" panose="02000000000000000000" pitchFamily="2" charset="0"/>
                  <a:cs typeface="NikoshBAN" pitchFamily="2" charset="0"/>
                </a:endParaRPr>
              </a:p>
              <a:p>
                <a:pPr marL="514350" indent="-514350"/>
                <a:r>
                  <a:rPr lang="en-US" sz="3600" dirty="0">
                    <a:solidFill>
                      <a:srgbClr val="FF3300"/>
                    </a:solidFill>
                    <a:latin typeface="NikoshBAN" panose="02000000000000000000" pitchFamily="2" charset="0"/>
                    <a:cs typeface="NikoshBAN" pitchFamily="2" charset="0"/>
                  </a:rPr>
                  <a:t>     =-k[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]</m:t>
                    </m:r>
                    <m:f>
                      <m:fPr>
                        <m:type m:val="noBar"/>
                        <m:ctrlPr>
                          <a:rPr lang="en-US" sz="36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𝑥𝑓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𝑥𝑖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3300"/>
                  </a:solidFill>
                  <a:latin typeface="NikoshBAN" panose="02000000000000000000" pitchFamily="2" charset="0"/>
                  <a:cs typeface="NikoshBAN" pitchFamily="2" charset="0"/>
                </a:endParaRPr>
              </a:p>
              <a:p>
                <a:pPr marL="514350" indent="-514350"/>
                <a:r>
                  <a:rPr lang="en-US" sz="3600" dirty="0">
                    <a:solidFill>
                      <a:srgbClr val="FF3300"/>
                    </a:solidFill>
                    <a:latin typeface="NikoshBAN" panose="02000000000000000000" pitchFamily="2" charset="0"/>
                    <a:cs typeface="NikoshBAN" pitchFamily="2" charset="0"/>
                  </a:rPr>
                  <a:t>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300"/>
                    </a:solidFill>
                    <a:latin typeface="NikoshBAN" panose="02000000000000000000" pitchFamily="2" charset="0"/>
                    <a:cs typeface="NikoshBAN" pitchFamily="2" charset="0"/>
                  </a:rPr>
                  <a:t>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𝑥𝑖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FF3300"/>
                    </a:solidFill>
                    <a:latin typeface="NikoshBAN" panose="02000000000000000000" pitchFamily="2" charset="0"/>
                    <a:cs typeface="NikoshBAN" pitchFamily="2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300"/>
                    </a:solidFill>
                    <a:latin typeface="NikoshBAN" panose="02000000000000000000" pitchFamily="2" charset="0"/>
                    <a:cs typeface="NikoshBAN" pitchFamily="2" charset="0"/>
                  </a:rPr>
                  <a:t>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  <m:r>
                          <a:rPr lang="en-US" sz="3600" b="0" i="1" dirty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𝑓</m:t>
                        </m:r>
                      </m:e>
                      <m:sup>
                        <m:r>
                          <a:rPr lang="en-US" sz="3600" i="1" dirty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FF3300"/>
                  </a:solidFill>
                  <a:latin typeface="NikoshBAN" panose="02000000000000000000" pitchFamily="2" charset="0"/>
                  <a:cs typeface="NikoshBAN" pitchFamily="2" charset="0"/>
                </a:endParaRPr>
              </a:p>
              <a:p>
                <a:pPr marL="514350" indent="-514350"/>
                <a:endParaRPr lang="bn-BD" sz="3600" dirty="0">
                  <a:solidFill>
                    <a:srgbClr val="FF3300"/>
                  </a:solidFill>
                  <a:latin typeface="NikoshBAN" panose="02000000000000000000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C9A187-EC5F-48CE-B91B-370C93AC8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30" y="665255"/>
                <a:ext cx="4419600" cy="4518673"/>
              </a:xfrm>
              <a:prstGeom prst="rect">
                <a:avLst/>
              </a:prstGeom>
              <a:blipFill>
                <a:blip r:embed="rId4"/>
                <a:stretch>
                  <a:fillRect l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6E977-AD2A-49BF-8582-94C056DFD24E}"/>
              </a:ext>
            </a:extLst>
          </p:cNvPr>
          <p:cNvSpPr txBox="1"/>
          <p:nvPr/>
        </p:nvSpPr>
        <p:spPr>
          <a:xfrm>
            <a:off x="3009900" y="228600"/>
            <a:ext cx="25908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3B463-303F-46D1-88D4-19AA856CF6E1}"/>
              </a:ext>
            </a:extLst>
          </p:cNvPr>
          <p:cNvSpPr txBox="1"/>
          <p:nvPr/>
        </p:nvSpPr>
        <p:spPr>
          <a:xfrm>
            <a:off x="3333008" y="228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B0D7D-63C0-4065-9059-3EC971852603}"/>
              </a:ext>
            </a:extLst>
          </p:cNvPr>
          <p:cNvSpPr txBox="1"/>
          <p:nvPr/>
        </p:nvSpPr>
        <p:spPr>
          <a:xfrm>
            <a:off x="751624" y="1066800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03D412CB-5329-446C-A616-555560EF03E0}"/>
              </a:ext>
            </a:extLst>
          </p:cNvPr>
          <p:cNvSpPr/>
          <p:nvPr/>
        </p:nvSpPr>
        <p:spPr>
          <a:xfrm rot="4323680">
            <a:off x="806905" y="1278342"/>
            <a:ext cx="186975" cy="2232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D06A9F9D-A5C6-40FC-8977-27B306176B9A}"/>
              </a:ext>
            </a:extLst>
          </p:cNvPr>
          <p:cNvSpPr/>
          <p:nvPr/>
        </p:nvSpPr>
        <p:spPr>
          <a:xfrm rot="4323680">
            <a:off x="806906" y="1924672"/>
            <a:ext cx="186975" cy="2232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EBC9A-0C6D-48F8-8C3D-A2D1F3923A83}"/>
              </a:ext>
            </a:extLst>
          </p:cNvPr>
          <p:cNvSpPr txBox="1"/>
          <p:nvPr/>
        </p:nvSpPr>
        <p:spPr>
          <a:xfrm>
            <a:off x="730842" y="1749861"/>
            <a:ext cx="536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ধ্রুব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কৃতকাজ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B6BE8-07D4-4CE2-A482-A83C6199176E}"/>
              </a:ext>
            </a:extLst>
          </p:cNvPr>
          <p:cNvSpPr txBox="1"/>
          <p:nvPr/>
        </p:nvSpPr>
        <p:spPr>
          <a:xfrm>
            <a:off x="768802" y="2559303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স্প্রিং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6F322-233A-4E19-9CBB-EECD60815469}"/>
              </a:ext>
            </a:extLst>
          </p:cNvPr>
          <p:cNvSpPr txBox="1"/>
          <p:nvPr/>
        </p:nvSpPr>
        <p:spPr>
          <a:xfrm>
            <a:off x="730842" y="3361562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প্রত্য্যনী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A61E1-D3DF-451D-951B-2309144D09F6}"/>
              </a:ext>
            </a:extLst>
          </p:cNvPr>
          <p:cNvSpPr txBox="1"/>
          <p:nvPr/>
        </p:nvSpPr>
        <p:spPr>
          <a:xfrm>
            <a:off x="730842" y="4368361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63492C-F19F-4D7D-960F-59DCE48C3E7E}"/>
              </a:ext>
            </a:extLst>
          </p:cNvPr>
          <p:cNvSpPr txBox="1"/>
          <p:nvPr/>
        </p:nvSpPr>
        <p:spPr>
          <a:xfrm>
            <a:off x="751624" y="5165651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E3AE1-6FA7-4A4C-B573-DB32B0098792}"/>
              </a:ext>
            </a:extLst>
          </p:cNvPr>
          <p:cNvSpPr txBox="1"/>
          <p:nvPr/>
        </p:nvSpPr>
        <p:spPr>
          <a:xfrm>
            <a:off x="706534" y="5853411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5F31D20E-B0F3-4175-B50C-A0FCE5CA1C23}"/>
              </a:ext>
            </a:extLst>
          </p:cNvPr>
          <p:cNvSpPr/>
          <p:nvPr/>
        </p:nvSpPr>
        <p:spPr>
          <a:xfrm rot="4323680">
            <a:off x="806906" y="3525769"/>
            <a:ext cx="186975" cy="2232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8EB9058C-E26B-42CB-B5FA-BDF4CEEAA2C0}"/>
              </a:ext>
            </a:extLst>
          </p:cNvPr>
          <p:cNvSpPr/>
          <p:nvPr/>
        </p:nvSpPr>
        <p:spPr>
          <a:xfrm rot="4323680">
            <a:off x="785968" y="2721895"/>
            <a:ext cx="186975" cy="2232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6DB22F88-FD4A-456E-86AA-5E10E4145A1C}"/>
              </a:ext>
            </a:extLst>
          </p:cNvPr>
          <p:cNvSpPr/>
          <p:nvPr/>
        </p:nvSpPr>
        <p:spPr>
          <a:xfrm rot="4323680">
            <a:off x="787036" y="5541003"/>
            <a:ext cx="157614" cy="30538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7C726F-6DBC-4C9F-A126-33B001761F93}"/>
              </a:ext>
            </a:extLst>
          </p:cNvPr>
          <p:cNvSpPr txBox="1"/>
          <p:nvPr/>
        </p:nvSpPr>
        <p:spPr>
          <a:xfrm>
            <a:off x="730842" y="4348557"/>
            <a:ext cx="589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08FDE07A-9F93-43C3-8D59-E6DD9BE6A104}"/>
              </a:ext>
            </a:extLst>
          </p:cNvPr>
          <p:cNvSpPr/>
          <p:nvPr/>
        </p:nvSpPr>
        <p:spPr>
          <a:xfrm rot="4323680">
            <a:off x="785969" y="4498079"/>
            <a:ext cx="186975" cy="2232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5792D2-C9B3-421B-B163-AB3D80B75910}"/>
              </a:ext>
            </a:extLst>
          </p:cNvPr>
          <p:cNvSpPr txBox="1"/>
          <p:nvPr/>
        </p:nvSpPr>
        <p:spPr>
          <a:xfrm>
            <a:off x="879456" y="5370528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1612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BD0E8F-2778-409A-91BC-472158E00A32}"/>
              </a:ext>
            </a:extLst>
          </p:cNvPr>
          <p:cNvSpPr txBox="1"/>
          <p:nvPr/>
        </p:nvSpPr>
        <p:spPr>
          <a:xfrm>
            <a:off x="3289464" y="295960"/>
            <a:ext cx="2311236" cy="9000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835E6-C269-4171-AB1B-B9F2E9CDD567}"/>
              </a:ext>
            </a:extLst>
          </p:cNvPr>
          <p:cNvSpPr txBox="1"/>
          <p:nvPr/>
        </p:nvSpPr>
        <p:spPr>
          <a:xfrm>
            <a:off x="3464626" y="29595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02532-0076-4B4C-9599-CE9E0F98A4C9}"/>
              </a:ext>
            </a:extLst>
          </p:cNvPr>
          <p:cNvSpPr txBox="1"/>
          <p:nvPr/>
        </p:nvSpPr>
        <p:spPr>
          <a:xfrm>
            <a:off x="154675" y="1218785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স্প্রিংকে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১০সেন্টি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N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0BE55-58AD-40BB-AACE-CB103AA68F95}"/>
              </a:ext>
            </a:extLst>
          </p:cNvPr>
          <p:cNvSpPr txBox="1"/>
          <p:nvPr/>
        </p:nvSpPr>
        <p:spPr>
          <a:xfrm>
            <a:off x="228600" y="2667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প্রসারণ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কৃতকাজ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5895E-142B-42D0-9A11-16B671DEE12E}"/>
              </a:ext>
            </a:extLst>
          </p:cNvPr>
          <p:cNvSpPr txBox="1"/>
          <p:nvPr/>
        </p:nvSpPr>
        <p:spPr>
          <a:xfrm>
            <a:off x="186520" y="38862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কৃতকাজ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গাণিতিকভাবে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65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D1A809-FECF-4D4F-8B6D-2AA4AA6BDFFA}"/>
              </a:ext>
            </a:extLst>
          </p:cNvPr>
          <p:cNvSpPr txBox="1"/>
          <p:nvPr/>
        </p:nvSpPr>
        <p:spPr>
          <a:xfrm>
            <a:off x="3657600" y="304800"/>
            <a:ext cx="18288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D0F82-B2D3-49F1-A84B-4C0E78625387}"/>
              </a:ext>
            </a:extLst>
          </p:cNvPr>
          <p:cNvSpPr txBox="1"/>
          <p:nvPr/>
        </p:nvSpPr>
        <p:spPr>
          <a:xfrm>
            <a:off x="3848100" y="243245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FEF58-9F65-4766-B8AF-E2ADB6056077}"/>
              </a:ext>
            </a:extLst>
          </p:cNvPr>
          <p:cNvSpPr txBox="1"/>
          <p:nvPr/>
        </p:nvSpPr>
        <p:spPr>
          <a:xfrm>
            <a:off x="228600" y="951131"/>
            <a:ext cx="247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699F2-0834-49C3-96A3-B18B4B6FD650}"/>
              </a:ext>
            </a:extLst>
          </p:cNvPr>
          <p:cNvSpPr txBox="1"/>
          <p:nvPr/>
        </p:nvSpPr>
        <p:spPr>
          <a:xfrm>
            <a:off x="228600" y="1597462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D94D4-ED65-4F64-B414-6FCD2C41B0B0}"/>
              </a:ext>
            </a:extLst>
          </p:cNvPr>
          <p:cNvSpPr txBox="1"/>
          <p:nvPr/>
        </p:nvSpPr>
        <p:spPr>
          <a:xfrm>
            <a:off x="193964" y="2362200"/>
            <a:ext cx="544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কেন্দ্রমূখী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9A66A-8280-42D9-85B7-404A0753F69D}"/>
              </a:ext>
            </a:extLst>
          </p:cNvPr>
          <p:cNvSpPr txBox="1"/>
          <p:nvPr/>
        </p:nvSpPr>
        <p:spPr>
          <a:xfrm>
            <a:off x="235527" y="3105834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ঋণাত্বক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E8716-199A-4FAE-8BE6-0205711C9012}"/>
              </a:ext>
            </a:extLst>
          </p:cNvPr>
          <p:cNvSpPr txBox="1"/>
          <p:nvPr/>
        </p:nvSpPr>
        <p:spPr>
          <a:xfrm>
            <a:off x="457200" y="4937372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ঋণাত্বক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0CC7D-B0B7-416F-985D-A7631A62E3F3}"/>
              </a:ext>
            </a:extLst>
          </p:cNvPr>
          <p:cNvSpPr txBox="1"/>
          <p:nvPr/>
        </p:nvSpPr>
        <p:spPr>
          <a:xfrm>
            <a:off x="114300" y="3784822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696225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5626" y="1833540"/>
                <a:ext cx="9144000" cy="2320892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কোনো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মসৃন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,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অনুভূমিক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তলের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উপর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অবস্থিত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একটি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ব্লককে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𝟖𝟎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𝑵𝒎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বল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ধ্রুবকের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একটি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স্প্রিং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এর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সাথে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যুক্ত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করা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হলো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।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সাম্যাবস্থা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থেকে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স্প্রিংকে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>
                    <a:solidFill>
                      <a:srgbClr val="00B050"/>
                    </a:solidFill>
                    <a:latin typeface="Myanmar Text" panose="020B0502040204020203" pitchFamily="34" charset="0"/>
                    <a:cs typeface="Myanmar Text" panose="020B0502040204020203" pitchFamily="34" charset="0"/>
                  </a:rPr>
                  <a:t>3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cm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সংকুচিত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করা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হলো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।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স্প্রিং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বলের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বিপরীতে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কৃতকাজ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কত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?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6" y="1833540"/>
                <a:ext cx="9144000" cy="2320892"/>
              </a:xfrm>
              <a:prstGeom prst="rect">
                <a:avLst/>
              </a:prstGeom>
              <a:blipFill>
                <a:blip r:embed="rId3"/>
                <a:stretch>
                  <a:fillRect l="-2065" t="-4188" r="-466" b="-8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578809F-CE45-48BC-A953-F76E487A5BDF}"/>
              </a:ext>
            </a:extLst>
          </p:cNvPr>
          <p:cNvSpPr txBox="1"/>
          <p:nvPr/>
        </p:nvSpPr>
        <p:spPr>
          <a:xfrm>
            <a:off x="3657600" y="472481"/>
            <a:ext cx="23622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C2B45-64E7-45A9-AD78-84D7DF30C4BD}"/>
              </a:ext>
            </a:extLst>
          </p:cNvPr>
          <p:cNvSpPr txBox="1"/>
          <p:nvPr/>
        </p:nvSpPr>
        <p:spPr>
          <a:xfrm>
            <a:off x="3794166" y="438834"/>
            <a:ext cx="2073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1F1AC4-14E1-4893-9A95-BAAC3FE89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00190"/>
            <a:ext cx="2783774" cy="23635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60F00-28B1-4613-AE7B-7F672BB6E02C}"/>
              </a:ext>
            </a:extLst>
          </p:cNvPr>
          <p:cNvSpPr txBox="1"/>
          <p:nvPr/>
        </p:nvSpPr>
        <p:spPr>
          <a:xfrm>
            <a:off x="3048000" y="302156"/>
            <a:ext cx="3048000" cy="9906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7C2DF-4A57-4F4C-AB2C-73C27531A993}"/>
              </a:ext>
            </a:extLst>
          </p:cNvPr>
          <p:cNvSpPr txBox="1"/>
          <p:nvPr/>
        </p:nvSpPr>
        <p:spPr>
          <a:xfrm>
            <a:off x="3429000" y="443513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17502-B549-4EE4-80E7-640C8AE01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59741"/>
            <a:ext cx="2438400" cy="3200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FFA3E-1B0A-46E3-9918-744D8DA0B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6" y="1937970"/>
            <a:ext cx="2438399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19C0E9-1574-40A6-8C5F-88431E153766}"/>
              </a:ext>
            </a:extLst>
          </p:cNvPr>
          <p:cNvSpPr txBox="1"/>
          <p:nvPr/>
        </p:nvSpPr>
        <p:spPr>
          <a:xfrm>
            <a:off x="3200400" y="2819399"/>
            <a:ext cx="327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6498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0BFD8AB0-D41F-4B44-8F0F-11E016BA1430}"/>
              </a:ext>
            </a:extLst>
          </p:cNvPr>
          <p:cNvSpPr/>
          <p:nvPr/>
        </p:nvSpPr>
        <p:spPr>
          <a:xfrm>
            <a:off x="2362200" y="1219200"/>
            <a:ext cx="4191000" cy="3048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D70C96-4B35-4CED-B002-C4ADA224463F}"/>
              </a:ext>
            </a:extLst>
          </p:cNvPr>
          <p:cNvSpPr/>
          <p:nvPr/>
        </p:nvSpPr>
        <p:spPr>
          <a:xfrm>
            <a:off x="2705099" y="2357735"/>
            <a:ext cx="3733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F08C9-5296-4BD3-A0DB-21EFB64E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 rot="8861590">
            <a:off x="5017621" y="3927456"/>
            <a:ext cx="3963490" cy="1713124"/>
          </a:xfrm>
          <a:prstGeom prst="rect">
            <a:avLst/>
          </a:prstGeom>
        </p:spPr>
      </p:pic>
      <p:sp>
        <p:nvSpPr>
          <p:cNvPr id="6" name="Lightning Bolt 5">
            <a:extLst>
              <a:ext uri="{FF2B5EF4-FFF2-40B4-BE49-F238E27FC236}">
                <a16:creationId xmlns:a16="http://schemas.microsoft.com/office/drawing/2014/main" id="{8AAC6B70-DDB0-4108-996C-CE0D1F57DF5F}"/>
              </a:ext>
            </a:extLst>
          </p:cNvPr>
          <p:cNvSpPr/>
          <p:nvPr/>
        </p:nvSpPr>
        <p:spPr>
          <a:xfrm>
            <a:off x="304800" y="0"/>
            <a:ext cx="2667000" cy="8382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4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SC_0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24384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52F83-BEF3-4717-9424-3A54A054528F}"/>
              </a:ext>
            </a:extLst>
          </p:cNvPr>
          <p:cNvSpPr txBox="1"/>
          <p:nvPr/>
        </p:nvSpPr>
        <p:spPr>
          <a:xfrm>
            <a:off x="3276600" y="835048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52EE6-D000-43B6-A45C-0AB8674D9664}"/>
              </a:ext>
            </a:extLst>
          </p:cNvPr>
          <p:cNvSpPr txBox="1"/>
          <p:nvPr/>
        </p:nvSpPr>
        <p:spPr>
          <a:xfrm>
            <a:off x="3499757" y="3113135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রাজেন্দ্র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দারুচ্ছুন্না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C2292CA-DEC5-4399-B0C5-DCFDAD30A936}"/>
              </a:ext>
            </a:extLst>
          </p:cNvPr>
          <p:cNvSpPr/>
          <p:nvPr/>
        </p:nvSpPr>
        <p:spPr>
          <a:xfrm>
            <a:off x="990599" y="785825"/>
            <a:ext cx="4419600" cy="1143000"/>
          </a:xfrm>
          <a:prstGeom prst="ellipse">
            <a:avLst/>
          </a:prstGeom>
          <a:solidFill>
            <a:srgbClr val="2DAFBD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BE367-A0B0-48D4-A7D7-946EB3C359D5}"/>
              </a:ext>
            </a:extLst>
          </p:cNvPr>
          <p:cNvSpPr txBox="1"/>
          <p:nvPr/>
        </p:nvSpPr>
        <p:spPr>
          <a:xfrm>
            <a:off x="1839685" y="950104"/>
            <a:ext cx="2721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EDBFD-0BFE-47DD-AD90-F3E9839D370E}"/>
              </a:ext>
            </a:extLst>
          </p:cNvPr>
          <p:cNvSpPr txBox="1"/>
          <p:nvPr/>
        </p:nvSpPr>
        <p:spPr>
          <a:xfrm>
            <a:off x="796017" y="2420620"/>
            <a:ext cx="208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CC3A1A-BC38-4AE1-8F8D-186C0012E166}"/>
              </a:ext>
            </a:extLst>
          </p:cNvPr>
          <p:cNvSpPr txBox="1"/>
          <p:nvPr/>
        </p:nvSpPr>
        <p:spPr>
          <a:xfrm>
            <a:off x="796017" y="3219548"/>
            <a:ext cx="5018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A61DF9-6B0B-4299-BD99-5FC07070BB68}"/>
              </a:ext>
            </a:extLst>
          </p:cNvPr>
          <p:cNvSpPr txBox="1"/>
          <p:nvPr/>
        </p:nvSpPr>
        <p:spPr>
          <a:xfrm>
            <a:off x="796017" y="3942519"/>
            <a:ext cx="5557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 ‘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B95DC-1719-46E7-86F4-E7DB1F921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5" y="1219200"/>
            <a:ext cx="2709183" cy="336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6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F1F27-F80D-4D66-9644-4A7078895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3886200" cy="312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21E37D-CDE3-4F28-AB96-DEA1515BB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20686"/>
            <a:ext cx="3657600" cy="3124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3366B2-1FF0-40EB-A1A1-9858D27618CE}"/>
              </a:ext>
            </a:extLst>
          </p:cNvPr>
          <p:cNvSpPr txBox="1"/>
          <p:nvPr/>
        </p:nvSpPr>
        <p:spPr>
          <a:xfrm>
            <a:off x="1447800" y="7620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2488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810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বলেছো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”পড়া</a:t>
            </a:r>
            <a:r>
              <a:rPr lang="en-US" sz="36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2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905000"/>
            <a:ext cx="7239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8DFA4439-16D8-4F76-A88E-D9A11FB68F59}"/>
              </a:ext>
            </a:extLst>
          </p:cNvPr>
          <p:cNvSpPr/>
          <p:nvPr/>
        </p:nvSpPr>
        <p:spPr>
          <a:xfrm>
            <a:off x="3352800" y="223574"/>
            <a:ext cx="3352800" cy="11430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EB7FA-B6D4-4948-AA69-B865C4463D94}"/>
              </a:ext>
            </a:extLst>
          </p:cNvPr>
          <p:cNvSpPr txBox="1"/>
          <p:nvPr/>
        </p:nvSpPr>
        <p:spPr>
          <a:xfrm>
            <a:off x="3962400" y="5494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D2262-81D2-4AC3-B80D-1553BB236E99}"/>
              </a:ext>
            </a:extLst>
          </p:cNvPr>
          <p:cNvSpPr txBox="1"/>
          <p:nvPr/>
        </p:nvSpPr>
        <p:spPr>
          <a:xfrm>
            <a:off x="1600200" y="1475847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A9B45B-50C4-481F-A107-2E63EA14C950}"/>
              </a:ext>
            </a:extLst>
          </p:cNvPr>
          <p:cNvSpPr txBox="1"/>
          <p:nvPr/>
        </p:nvSpPr>
        <p:spPr>
          <a:xfrm>
            <a:off x="457200" y="2253862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সরণের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94FBD-6DAE-4046-9FBD-F8248F59EDCC}"/>
              </a:ext>
            </a:extLst>
          </p:cNvPr>
          <p:cNvSpPr txBox="1"/>
          <p:nvPr/>
        </p:nvSpPr>
        <p:spPr>
          <a:xfrm>
            <a:off x="424543" y="3081693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629E9-8B51-4D3C-9AEC-3032640EAA2C}"/>
              </a:ext>
            </a:extLst>
          </p:cNvPr>
          <p:cNvSpPr txBox="1"/>
          <p:nvPr/>
        </p:nvSpPr>
        <p:spPr>
          <a:xfrm>
            <a:off x="424543" y="379083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CFEA015D-FB70-44A9-BC69-600608456506}"/>
              </a:ext>
            </a:extLst>
          </p:cNvPr>
          <p:cNvSpPr/>
          <p:nvPr/>
        </p:nvSpPr>
        <p:spPr>
          <a:xfrm rot="18353351">
            <a:off x="165654" y="5400070"/>
            <a:ext cx="914400" cy="1757626"/>
          </a:xfrm>
          <a:prstGeom prst="moon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6F291-FEB0-4582-9220-2383D41DE355}"/>
              </a:ext>
            </a:extLst>
          </p:cNvPr>
          <p:cNvSpPr txBox="1"/>
          <p:nvPr/>
        </p:nvSpPr>
        <p:spPr>
          <a:xfrm>
            <a:off x="424543" y="464327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9722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3999" cy="1384995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কোন বস্তুতে বল প্রয়োগ করলে যদি বস্তুটির সরণ ঘটে তাহলে বল ও সরনের গুনফলকে কাজ বলে।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AF706-F7B3-47CF-9DBA-F25136726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8458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28600" y="228600"/>
            <a:ext cx="87630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ধরি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Oবিন্দুতে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OB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বরাবর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F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প্রয়োগ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বস্তুটি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OC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বরাবর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S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দুরত্ব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অতিক্রম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P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বিন্দুতে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আসে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OB ও OC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মধ্যবর্তী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কোণ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হয়। P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OB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PM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OB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উপাংশ হল OM =x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= বল × বলের দিকে সরনের উপাংশ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Fx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বা,W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=F s cos</a:t>
            </a:r>
            <a:r>
              <a:rPr lang="el-GR" sz="3600" dirty="0">
                <a:latin typeface="Book Antiqua"/>
                <a:cs typeface="NikoshBAN" pitchFamily="2" charset="0"/>
              </a:rPr>
              <a:t>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Book Antiqua"/>
                <a:cs typeface="NikoshBAN" pitchFamily="2" charset="0"/>
              </a:rPr>
              <a:t>   </a:t>
            </a:r>
            <a:endParaRPr lang="bn-BD" sz="3600" dirty="0">
              <a:latin typeface="Book Antiqua"/>
              <a:cs typeface="NikoshBAN" pitchFamily="2" charset="0"/>
            </a:endParaRPr>
          </a:p>
          <a:p>
            <a:endParaRPr lang="bn-BD" sz="2800" dirty="0">
              <a:latin typeface="Book Antiqua"/>
              <a:cs typeface="NikoshBAN" pitchFamily="2" charset="0"/>
            </a:endParaRPr>
          </a:p>
          <a:p>
            <a:endParaRPr lang="bn-BD" sz="2800" dirty="0">
              <a:latin typeface="Book Antiqua"/>
              <a:cs typeface="NikoshBAN" pitchFamily="2" charset="0"/>
            </a:endParaRPr>
          </a:p>
          <a:p>
            <a:endParaRPr lang="bn-BD" sz="2800" dirty="0">
              <a:latin typeface="Book Antiqua"/>
              <a:cs typeface="NikoshBAN" pitchFamily="2" charset="0"/>
            </a:endParaRPr>
          </a:p>
          <a:p>
            <a:endParaRPr lang="bn-BD" sz="2800" dirty="0">
              <a:latin typeface="Book Antiqua"/>
              <a:cs typeface="NikoshBAN" pitchFamily="2" charset="0"/>
            </a:endParaRPr>
          </a:p>
          <a:p>
            <a:endParaRPr lang="bn-BD" sz="2800" dirty="0">
              <a:latin typeface="Book Antiqua"/>
              <a:cs typeface="NikoshBAN" pitchFamily="2" charset="0"/>
            </a:endParaRPr>
          </a:p>
          <a:p>
            <a:endParaRPr lang="bn-BD" sz="2800" dirty="0">
              <a:latin typeface="Book Antiqua"/>
              <a:cs typeface="NikoshBAN" pitchFamily="2" charset="0"/>
            </a:endParaRPr>
          </a:p>
          <a:p>
            <a:endParaRPr lang="bn-BD" sz="2800" dirty="0">
              <a:latin typeface="Book Antiqua"/>
              <a:cs typeface="NikoshBAN" pitchFamily="2" charset="0"/>
            </a:endParaRPr>
          </a:p>
          <a:p>
            <a:endParaRPr lang="bn-BD" sz="2800" dirty="0">
              <a:latin typeface="Book Antiqua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867400" y="5193268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71341" y="5281880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latin typeface="Book Antiqua"/>
                <a:cs typeface="NikoshBAN" panose="02000000000000000000" pitchFamily="2" charset="0"/>
              </a:rPr>
              <a:t>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5854" y="5692883"/>
            <a:ext cx="51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95850" y="4320656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35647" y="5667522"/>
            <a:ext cx="37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06892" y="4723411"/>
            <a:ext cx="466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86257" y="575530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67200" y="4724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99164" y="45821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8798" y="4761567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ত্রিভুজ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OPM এ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cos</a:t>
            </a:r>
            <a:r>
              <a:rPr lang="el-GR" sz="2800" dirty="0">
                <a:latin typeface="Book Antiqua"/>
                <a:cs typeface="NikoshBAN" pitchFamily="2" charset="0"/>
              </a:rPr>
              <a:t>θ=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545745"/>
              </p:ext>
            </p:extLst>
          </p:nvPr>
        </p:nvGraphicFramePr>
        <p:xfrm>
          <a:off x="5979094" y="4593783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393480" progId="Equation.3">
                  <p:embed/>
                </p:oleObj>
              </mc:Choice>
              <mc:Fallback>
                <p:oleObj name="Equation" r:id="rId2" imgW="3301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094" y="4593783"/>
                        <a:ext cx="914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14871" y="5271237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অতএব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OM=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OPcos</a:t>
            </a:r>
            <a:r>
              <a:rPr lang="el-GR" sz="3200" dirty="0">
                <a:latin typeface="Book Antiqua"/>
                <a:cs typeface="NikoshBAN" pitchFamily="2" charset="0"/>
              </a:rPr>
              <a:t>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x=s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cos</a:t>
            </a:r>
            <a:r>
              <a:rPr lang="el-GR" sz="3200" dirty="0">
                <a:latin typeface="Book Antiqua"/>
                <a:cs typeface="NikoshBAN" pitchFamily="2" charset="0"/>
              </a:rPr>
              <a:t>θ</a:t>
            </a:r>
            <a:endParaRPr lang="en-US" sz="3200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1AEB9A9-19B1-4776-BD75-EDC16B8B5206}"/>
              </a:ext>
            </a:extLst>
          </p:cNvPr>
          <p:cNvSpPr/>
          <p:nvPr/>
        </p:nvSpPr>
        <p:spPr>
          <a:xfrm flipV="1">
            <a:off x="6586583" y="5692883"/>
            <a:ext cx="2523210" cy="51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782989E-DCE1-4E23-AE9A-9CFBEB01717E}"/>
              </a:ext>
            </a:extLst>
          </p:cNvPr>
          <p:cNvSpPr/>
          <p:nvPr/>
        </p:nvSpPr>
        <p:spPr>
          <a:xfrm rot="19745704">
            <a:off x="6395757" y="4961507"/>
            <a:ext cx="2688259" cy="86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29CBCE-0B66-4BDE-9E23-8A7A5DEB4113}"/>
              </a:ext>
            </a:extLst>
          </p:cNvPr>
          <p:cNvSpPr/>
          <p:nvPr/>
        </p:nvSpPr>
        <p:spPr>
          <a:xfrm>
            <a:off x="8235322" y="4715908"/>
            <a:ext cx="45719" cy="1018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096EAF-EFEC-4BF5-B85A-63ADB5E67347}"/>
              </a:ext>
            </a:extLst>
          </p:cNvPr>
          <p:cNvSpPr txBox="1"/>
          <p:nvPr/>
        </p:nvSpPr>
        <p:spPr>
          <a:xfrm>
            <a:off x="8546076" y="3813553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936CBB-A48E-4D9D-B5BD-33B1AAED5454}"/>
              </a:ext>
            </a:extLst>
          </p:cNvPr>
          <p:cNvSpPr txBox="1"/>
          <p:nvPr/>
        </p:nvSpPr>
        <p:spPr>
          <a:xfrm>
            <a:off x="8738384" y="5705860"/>
            <a:ext cx="47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D24DCEDC-6553-4B4C-8D0F-998CFAEB8358}"/>
              </a:ext>
            </a:extLst>
          </p:cNvPr>
          <p:cNvSpPr/>
          <p:nvPr/>
        </p:nvSpPr>
        <p:spPr>
          <a:xfrm>
            <a:off x="2886262" y="4654421"/>
            <a:ext cx="294328" cy="2128237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35954D-0B10-4D76-9C86-2D4BEA47D68A}"/>
              </a:ext>
            </a:extLst>
          </p:cNvPr>
          <p:cNvSpPr txBox="1"/>
          <p:nvPr/>
        </p:nvSpPr>
        <p:spPr>
          <a:xfrm>
            <a:off x="3333008" y="198359"/>
            <a:ext cx="28194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39A5F-BBF8-4CA9-9B64-9AC6D69C6C5B}"/>
              </a:ext>
            </a:extLst>
          </p:cNvPr>
          <p:cNvSpPr txBox="1"/>
          <p:nvPr/>
        </p:nvSpPr>
        <p:spPr>
          <a:xfrm>
            <a:off x="3257798" y="22365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5B72D-6B01-480D-BBA6-F6B57C9A481E}"/>
              </a:ext>
            </a:extLst>
          </p:cNvPr>
          <p:cNvSpPr txBox="1"/>
          <p:nvPr/>
        </p:nvSpPr>
        <p:spPr>
          <a:xfrm>
            <a:off x="52944" y="67414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34FF3-BD78-44D4-ABA2-EAB002714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" y="1118809"/>
            <a:ext cx="3639292" cy="2297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2A22B8-5C0D-4AF2-93EA-9837D3CDF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/>
          <a:stretch/>
        </p:blipFill>
        <p:spPr>
          <a:xfrm>
            <a:off x="3266209" y="1122732"/>
            <a:ext cx="2971800" cy="2297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F5B42A-DD5C-4337-98A8-0BD6AFF4D890}"/>
              </a:ext>
            </a:extLst>
          </p:cNvPr>
          <p:cNvSpPr txBox="1"/>
          <p:nvPr/>
        </p:nvSpPr>
        <p:spPr>
          <a:xfrm>
            <a:off x="2877787" y="2522206"/>
            <a:ext cx="20880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7F996E-34B3-49A7-8007-22951B7910EC}"/>
              </a:ext>
            </a:extLst>
          </p:cNvPr>
          <p:cNvSpPr txBox="1"/>
          <p:nvPr/>
        </p:nvSpPr>
        <p:spPr>
          <a:xfrm>
            <a:off x="2794165" y="2376256"/>
            <a:ext cx="20880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222D8-BB10-4BB4-BF88-EF01E1A04BCA}"/>
              </a:ext>
            </a:extLst>
          </p:cNvPr>
          <p:cNvSpPr txBox="1"/>
          <p:nvPr/>
        </p:nvSpPr>
        <p:spPr>
          <a:xfrm>
            <a:off x="6324600" y="1676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f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D9971-51B1-46B4-A167-B3D3EE59AEE9}"/>
              </a:ext>
            </a:extLst>
          </p:cNvPr>
          <p:cNvSpPr txBox="1"/>
          <p:nvPr/>
        </p:nvSpPr>
        <p:spPr>
          <a:xfrm>
            <a:off x="4238006" y="2346393"/>
            <a:ext cx="3048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2C51F-91CF-4F1B-A0D7-4C9B2ECCE116}"/>
              </a:ext>
            </a:extLst>
          </p:cNvPr>
          <p:cNvSpPr txBox="1"/>
          <p:nvPr/>
        </p:nvSpPr>
        <p:spPr>
          <a:xfrm>
            <a:off x="1584118" y="2390330"/>
            <a:ext cx="46635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28DDAE30-41E5-41D7-B752-5B2A6627AF1C}"/>
              </a:ext>
            </a:extLst>
          </p:cNvPr>
          <p:cNvSpPr/>
          <p:nvPr/>
        </p:nvSpPr>
        <p:spPr>
          <a:xfrm>
            <a:off x="2150918" y="2488117"/>
            <a:ext cx="2057400" cy="1438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A03A8D-F3CD-4081-88E8-C69932C89263}"/>
              </a:ext>
            </a:extLst>
          </p:cNvPr>
          <p:cNvSpPr txBox="1"/>
          <p:nvPr/>
        </p:nvSpPr>
        <p:spPr>
          <a:xfrm>
            <a:off x="112816" y="2910818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কৃতকাজ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CC2D82-1603-4490-A774-B65853407A08}"/>
              </a:ext>
            </a:extLst>
          </p:cNvPr>
          <p:cNvSpPr txBox="1"/>
          <p:nvPr/>
        </p:nvSpPr>
        <p:spPr>
          <a:xfrm>
            <a:off x="112816" y="4549676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ঘর্ষণ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কৃতকাজ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96267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1191</TotalTime>
  <Words>620</Words>
  <Application>Microsoft Office PowerPoint</Application>
  <PresentationFormat>On-screen Show (4:3)</PresentationFormat>
  <Paragraphs>97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MS Mincho</vt:lpstr>
      <vt:lpstr>Book Antiqua</vt:lpstr>
      <vt:lpstr>Calibri</vt:lpstr>
      <vt:lpstr>Cambria Math</vt:lpstr>
      <vt:lpstr>Modern No. 20</vt:lpstr>
      <vt:lpstr>Myanmar Text</vt:lpstr>
      <vt:lpstr>NikoshBAN</vt:lpstr>
      <vt:lpstr>Rockwell</vt:lpstr>
      <vt:lpstr>Rockwell Condensed</vt:lpstr>
      <vt:lpstr>Wingdings</vt:lpstr>
      <vt:lpstr>Wood Type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97</cp:revision>
  <dcterms:created xsi:type="dcterms:W3CDTF">2020-04-20T13:30:10Z</dcterms:created>
  <dcterms:modified xsi:type="dcterms:W3CDTF">2021-08-06T18:14:12Z</dcterms:modified>
</cp:coreProperties>
</file>