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7"/>
  </p:notesMasterIdLst>
  <p:sldIdLst>
    <p:sldId id="257" r:id="rId2"/>
    <p:sldId id="270" r:id="rId3"/>
    <p:sldId id="258" r:id="rId4"/>
    <p:sldId id="260" r:id="rId5"/>
    <p:sldId id="272" r:id="rId6"/>
    <p:sldId id="271" r:id="rId7"/>
    <p:sldId id="273" r:id="rId8"/>
    <p:sldId id="274" r:id="rId9"/>
    <p:sldId id="275" r:id="rId10"/>
    <p:sldId id="278" r:id="rId11"/>
    <p:sldId id="276" r:id="rId12"/>
    <p:sldId id="277" r:id="rId13"/>
    <p:sldId id="279" r:id="rId14"/>
    <p:sldId id="28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sonal" initials="P" lastIdx="0" clrIdx="0">
    <p:extLst>
      <p:ext uri="{19B8F6BF-5375-455C-9EA6-DF929625EA0E}">
        <p15:presenceInfo xmlns:p15="http://schemas.microsoft.com/office/powerpoint/2012/main" userId="Pers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 varScale="1">
        <p:scale>
          <a:sx n="65" d="100"/>
          <a:sy n="65" d="100"/>
        </p:scale>
        <p:origin x="76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22273-A1A0-410E-B1D6-54C75F88895A}" type="datetimeFigureOut">
              <a:rPr lang="en-US" smtClean="0"/>
              <a:pPr/>
              <a:t>8/7/2021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154D3-F1D1-45E4-8FB4-81295C0727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2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22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3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692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32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82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51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167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83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2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26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37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87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5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95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4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2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838200"/>
            <a:ext cx="6400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B6B72B-77BC-443B-9691-D276748DD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28800"/>
            <a:ext cx="64008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F95A4AD-3E97-4E20-9645-8301B2DE97F0}"/>
              </a:ext>
            </a:extLst>
          </p:cNvPr>
          <p:cNvSpPr/>
          <p:nvPr/>
        </p:nvSpPr>
        <p:spPr>
          <a:xfrm>
            <a:off x="4495800" y="685800"/>
            <a:ext cx="1899138" cy="8382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5800" y="794235"/>
            <a:ext cx="18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4730" y="1981200"/>
            <a:ext cx="6626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নিত্যতা বলতে কী বুঝায়?</a:t>
            </a:r>
          </a:p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কী?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17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2431" y="113261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6096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25309-F07A-4357-80D7-EF43DE06E738}"/>
              </a:ext>
            </a:extLst>
          </p:cNvPr>
          <p:cNvSpPr txBox="1"/>
          <p:nvPr/>
        </p:nvSpPr>
        <p:spPr>
          <a:xfrm>
            <a:off x="762000" y="1905000"/>
            <a:ext cx="1082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দোলকের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ববের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সরবোচ্চ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খ)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সাম্যাবস্থায়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সাম্যাবস্থায়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বিভবশক্তি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ঘ)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সরবোচ্চ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J      খ) N/m    গ) Watt      ঘ) JS 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76400"/>
            <a:ext cx="1043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0.5kg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ভরের একটি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100m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 হতে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1মিটার।কিন্তু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লাফ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2m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উচ্চতা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 ফেলতে পারতো।</a:t>
            </a: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মাথায় কত বেগে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আঘাত করলো?</a:t>
            </a:r>
          </a:p>
          <a:p>
            <a:pPr algn="just"/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গোলকের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থাকে।গাণিতিকভাবে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46A71AC5-B4BE-41BC-A0E1-A7FB683DD813}"/>
              </a:ext>
            </a:extLst>
          </p:cNvPr>
          <p:cNvSpPr/>
          <p:nvPr/>
        </p:nvSpPr>
        <p:spPr>
          <a:xfrm>
            <a:off x="3733800" y="685800"/>
            <a:ext cx="3581400" cy="990600"/>
          </a:xfrm>
          <a:prstGeom prst="bevel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19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600200"/>
            <a:ext cx="1036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দোলকের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শক্তি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</a:t>
            </a:r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দোলন কালে মোট শক্তি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2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926817FD-0209-4044-A08A-453FA5B95F93}"/>
              </a:ext>
            </a:extLst>
          </p:cNvPr>
          <p:cNvSpPr/>
          <p:nvPr/>
        </p:nvSpPr>
        <p:spPr>
          <a:xfrm>
            <a:off x="4648200" y="956187"/>
            <a:ext cx="2895600" cy="609600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2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22B09-7816-4ACA-AC20-434FB77B0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1"/>
            <a:ext cx="2362200" cy="3199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EDD2E3-E348-47D7-9B7E-1FE3D9B8B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524002"/>
            <a:ext cx="2362200" cy="3167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4B74D-BE87-48A9-AC2D-C38BA96CFA6E}"/>
              </a:ext>
            </a:extLst>
          </p:cNvPr>
          <p:cNvSpPr txBox="1"/>
          <p:nvPr/>
        </p:nvSpPr>
        <p:spPr>
          <a:xfrm>
            <a:off x="1371600" y="51816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মাধ্যমিক পদার্থবিজ্ঞান</a:t>
            </a:r>
          </a:p>
          <a:p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শাহাজান তপন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4C414-5123-454A-808D-025D15E72D90}"/>
              </a:ext>
            </a:extLst>
          </p:cNvPr>
          <p:cNvSpPr txBox="1"/>
          <p:nvPr/>
        </p:nvSpPr>
        <p:spPr>
          <a:xfrm>
            <a:off x="7688826" y="4947791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মাধ্যমিক পদার্থবিজ্ঞান</a:t>
            </a:r>
          </a:p>
          <a:p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আমির-ইসহাক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D44A4CE-996E-4608-8510-1C9A35643272}"/>
              </a:ext>
            </a:extLst>
          </p:cNvPr>
          <p:cNvSpPr/>
          <p:nvPr/>
        </p:nvSpPr>
        <p:spPr>
          <a:xfrm>
            <a:off x="4572000" y="1371600"/>
            <a:ext cx="3200400" cy="1295400"/>
          </a:xfrm>
          <a:prstGeom prst="wedge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01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66055E18-744C-42EE-A119-4AE8B39E63B2}"/>
              </a:ext>
            </a:extLst>
          </p:cNvPr>
          <p:cNvSpPr/>
          <p:nvPr/>
        </p:nvSpPr>
        <p:spPr>
          <a:xfrm>
            <a:off x="3276600" y="1981200"/>
            <a:ext cx="4953000" cy="2133600"/>
          </a:xfrm>
          <a:prstGeom prst="bevel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A2BD8-F947-4475-A041-1C1EA2932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447800"/>
            <a:ext cx="3200400" cy="48006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00" y="838200"/>
            <a:ext cx="4343400" cy="707886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CB2BF-20E1-46A7-A5B3-742627201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3600"/>
            <a:ext cx="2590800" cy="2177796"/>
          </a:xfrm>
          <a:prstGeom prst="rect">
            <a:avLst/>
          </a:prstGeom>
          <a:effectLst>
            <a:outerShdw blurRad="50800" dist="38100" dir="2700000" algn="tl" rotWithShape="0">
              <a:schemeClr val="accent6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4A3EA-92C7-47B0-84F3-865F99BD793B}"/>
              </a:ext>
            </a:extLst>
          </p:cNvPr>
          <p:cNvSpPr txBox="1"/>
          <p:nvPr/>
        </p:nvSpPr>
        <p:spPr>
          <a:xfrm>
            <a:off x="5181600" y="2362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রাজেন্দ্র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A59EF-E56B-4B42-B8D3-BB493C427924}"/>
              </a:ext>
            </a:extLst>
          </p:cNvPr>
          <p:cNvSpPr txBox="1"/>
          <p:nvPr/>
        </p:nvSpPr>
        <p:spPr>
          <a:xfrm>
            <a:off x="5181600" y="310583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2AF22-C73C-4EFC-A6E6-15A75D6C1C10}"/>
              </a:ext>
            </a:extLst>
          </p:cNvPr>
          <p:cNvSpPr txBox="1"/>
          <p:nvPr/>
        </p:nvSpPr>
        <p:spPr>
          <a:xfrm>
            <a:off x="5181600" y="382464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107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1923" y="2785408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৫ম অধ্যায় 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কাজ,শক্তি ও ক্ষমতা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আলোচ্য বিষয়ঃ শক্তির নিত্যতা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838200"/>
            <a:ext cx="4114800" cy="110799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AF20A-25EF-475F-A0BE-ABD4E1B97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245" y="1793796"/>
            <a:ext cx="2394155" cy="2930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1068" y="659391"/>
            <a:ext cx="6036332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024" y="5173300"/>
            <a:ext cx="2819400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5860" y="5147733"/>
            <a:ext cx="2350522" cy="58477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 এর গতি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0728-0B45-443D-8A2C-835777E5F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95437"/>
            <a:ext cx="3562350" cy="3409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2DFAFE-4B17-4A90-96F0-DADF6E77C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74" y="1615102"/>
            <a:ext cx="2350522" cy="2900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8CD0AF-5386-4A2B-9B2F-D404BE447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10" y="1295400"/>
            <a:ext cx="3936666" cy="38833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641A50-339B-43B6-99CA-0A7496C81A97}"/>
              </a:ext>
            </a:extLst>
          </p:cNvPr>
          <p:cNvSpPr txBox="1"/>
          <p:nvPr/>
        </p:nvSpPr>
        <p:spPr>
          <a:xfrm>
            <a:off x="5813096" y="5147734"/>
            <a:ext cx="2209146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নিত্যতা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15BFE7-089C-4A8B-A508-F7A181D922BE}"/>
              </a:ext>
            </a:extLst>
          </p:cNvPr>
          <p:cNvSpPr txBox="1"/>
          <p:nvPr/>
        </p:nvSpPr>
        <p:spPr>
          <a:xfrm>
            <a:off x="4800600" y="8923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237E6-C388-48CA-8E02-276687BFCEEC}"/>
              </a:ext>
            </a:extLst>
          </p:cNvPr>
          <p:cNvSpPr txBox="1"/>
          <p:nvPr/>
        </p:nvSpPr>
        <p:spPr>
          <a:xfrm>
            <a:off x="2819400" y="22098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  <a:p>
            <a:pPr algn="l"/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নিত্যতা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BC9DF-61CF-4513-8D6E-D687F5E22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209">
            <a:off x="8513770" y="817938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9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6900" y="23622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এ পাঠ শেষে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 শক্তি ও গতি শক্তির সংজ্ঞা বলতে পার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শক্তির হিসাব করতে পার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নিত্যতা প্রমান করতে পার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F95B-30A6-491A-915A-3DC913DD9A95}"/>
              </a:ext>
            </a:extLst>
          </p:cNvPr>
          <p:cNvSpPr/>
          <p:nvPr/>
        </p:nvSpPr>
        <p:spPr>
          <a:xfrm>
            <a:off x="3945193" y="642133"/>
            <a:ext cx="3048000" cy="10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FDAB2-01BD-40E0-9D67-6126CC5D90F6}"/>
              </a:ext>
            </a:extLst>
          </p:cNvPr>
          <p:cNvSpPr txBox="1"/>
          <p:nvPr/>
        </p:nvSpPr>
        <p:spPr>
          <a:xfrm>
            <a:off x="4461387" y="790813"/>
            <a:ext cx="2015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774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42194"/>
            <a:ext cx="1082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 শক্তিঃ</a:t>
            </a:r>
          </a:p>
          <a:p>
            <a:pPr algn="just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অবস্থা বা অবস্থান পরিবর্তন করে কোনো বস্তুকে অন্য কোনো অবস্থা বা অবস্থানে আনলে বস্তু কাজ করার যে সামর্থ্য অর্জন করে তাকে বিভব শক্তি বলে।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গতিশীল বস্তু গতিশীল থাকার জন্য কাজ করার যে সামর্থ্য অর্থাৎ শক্তি অর্জন করে তাকে গতিশক্তি বলে।</a:t>
            </a:r>
          </a:p>
          <a:p>
            <a:r>
              <a:rPr lang="bn-BD" sz="3600" u="sng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নিত্যতাঃ</a:t>
            </a:r>
          </a:p>
          <a:p>
            <a:pPr algn="just"/>
            <a:r>
              <a:rPr lang="bn-BD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সৃষ্টি বা বিনাশ নেই,শক্তি কেবল একরুপ হতে অন্য এক বা একাধিক রু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পরিবরতিত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পারে।মহাবিশ্বের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অপরিবরতনীয়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4EB5FD-1758-4304-8EAC-6449AB974A41}"/>
              </a:ext>
            </a:extLst>
          </p:cNvPr>
          <p:cNvSpPr/>
          <p:nvPr/>
        </p:nvSpPr>
        <p:spPr>
          <a:xfrm>
            <a:off x="838200" y="2895600"/>
            <a:ext cx="1828800" cy="533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গতিশক্তি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478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38200" y="1147916"/>
                <a:ext cx="10591800" cy="4972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রি</a:t>
                </a:r>
                <a:r>
                  <a:rPr lang="bn-BD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 </a:t>
                </a:r>
                <a:r>
                  <a:rPr lang="bn-BD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ভরের একটি বস্তুকে অভিকর্ষের বিপরীতে খাড়া উপরের দিকে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bn-BD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বেগে নিক্ষেপ করা হলো।</a:t>
                </a:r>
              </a:p>
              <a:p>
                <a:r>
                  <a:rPr lang="bn-BD" sz="3200" b="1" u="sng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নিক্ষেপনের সময়ঃ</a:t>
                </a:r>
              </a:p>
              <a:p>
                <a:r>
                  <a:rPr lang="bn-BD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 শক্তি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bn-BD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mgh</a:t>
                </a:r>
                <a:r>
                  <a:rPr lang="bn-BD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0,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 শক্তি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 শক্তি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BD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=0+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u="sng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</a:t>
                </a:r>
                <a:r>
                  <a:rPr lang="en-US" sz="3200" u="sng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bn-BD" sz="3200" u="sng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উচ্চতায়ঃ </a:t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 শক্তি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mgh</a:t>
                </a:r>
                <a:r>
                  <a:rPr lang="en-US" sz="3200" baseline="-25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sz="3200" baseline="-25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এবং</a:t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 শক্তি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3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 শক্তি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mgh</a:t>
                </a:r>
                <a:r>
                  <a:rPr lang="en-US" sz="3200" baseline="-25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+0=</a:t>
                </a:r>
                <a:r>
                  <a:rPr lang="en-US" sz="32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mgh</a:t>
                </a:r>
                <a:r>
                  <a:rPr lang="en-US" sz="3200" baseline="-25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=mg×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3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,এটিই শক্তির নিত্যতা।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47916"/>
                <a:ext cx="10591800" cy="4972515"/>
              </a:xfrm>
              <a:prstGeom prst="rect">
                <a:avLst/>
              </a:prstGeom>
              <a:blipFill>
                <a:blip r:embed="rId2"/>
                <a:stretch>
                  <a:fillRect l="-1497" t="-1471" b="-3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76600" y="496669"/>
            <a:ext cx="5181600" cy="646331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শক্তির নিত্যতা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নিক্ষিপ্ত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14400" y="3200400"/>
                <a:ext cx="11277600" cy="3249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h-x</a:t>
                </a:r>
                <a:r>
                  <a:rPr lang="bn-BD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উচ্চতায়,বিভব শক্তি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BD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mg(h-x)</a:t>
                </a:r>
                <a:endParaRPr lang="bn-BD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bn-BD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 শক্তি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BD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𝑣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mgx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আদি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U=0</a:t>
                </a:r>
                <a:r>
                  <a:rPr lang="bn-BD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bn-BD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 শক্তি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BD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=mg(h-x)+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mgh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mgh</a:t>
                </a:r>
                <a:endParaRPr lang="bn-BD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অনুরুপভাবে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ভুমিকে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আঘাতের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মুহূর্তে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lvl="0"/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 শক্তি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𝑼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𝑲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=0+mgh =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mgh</a:t>
                </a:r>
                <a:endPara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এটিই শক্তির নিত্যতা।</a:t>
                </a:r>
                <a:endPara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200400"/>
                <a:ext cx="11277600" cy="3249929"/>
              </a:xfrm>
              <a:prstGeom prst="rect">
                <a:avLst/>
              </a:prstGeom>
              <a:blipFill>
                <a:blip r:embed="rId2"/>
                <a:stretch>
                  <a:fillRect l="-1351" t="-2251" b="-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05200" y="725269"/>
            <a:ext cx="4952997" cy="646331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শক্তির নিত্যতা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D27A4-83FE-46A8-BDCF-248ADB0C9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711" y="3200400"/>
            <a:ext cx="2209289" cy="29511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E0990F-8CC2-4486-A6EE-70349FA288A1}"/>
                  </a:ext>
                </a:extLst>
              </p:cNvPr>
              <p:cNvSpPr txBox="1"/>
              <p:nvPr/>
            </p:nvSpPr>
            <p:spPr>
              <a:xfrm>
                <a:off x="762000" y="1377167"/>
                <a:ext cx="11049000" cy="1982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m </a:t>
                </a:r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ভরের একটি বস্তু অভিকর্ষের প্রভাবে খাড়া নীচের দিকে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বেগে পড়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h</a:t>
                </a:r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উচ্চতায় বিভব শক্তি,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𝑼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mgh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𝑲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bn-BD" sz="3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𝟎</m:t>
                            </m:r>
                          </m:sub>
                        </m:sSub>
                      </m:e>
                      <m:sup>
                        <m:r>
                          <a:rPr lang="en-US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=0</a:t>
                </a:r>
              </a:p>
              <a:p>
                <a:pPr lvl="0"/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 শক্তি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𝑬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𝑼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𝑲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mgh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+ 0 =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mgh</a:t>
                </a:r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E0990F-8CC2-4486-A6EE-70349FA28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377167"/>
                <a:ext cx="11049000" cy="1982851"/>
              </a:xfrm>
              <a:prstGeom prst="rect">
                <a:avLst/>
              </a:prstGeom>
              <a:blipFill>
                <a:blip r:embed="rId4"/>
                <a:stretch>
                  <a:fillRect l="-1655" t="-430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834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1095</TotalTime>
  <Words>575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User</cp:lastModifiedBy>
  <cp:revision>103</cp:revision>
  <dcterms:created xsi:type="dcterms:W3CDTF">2006-08-16T00:00:00Z</dcterms:created>
  <dcterms:modified xsi:type="dcterms:W3CDTF">2021-08-07T06:14:26Z</dcterms:modified>
</cp:coreProperties>
</file>