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286" r:id="rId2"/>
    <p:sldId id="281" r:id="rId3"/>
    <p:sldId id="279" r:id="rId4"/>
    <p:sldId id="280" r:id="rId5"/>
    <p:sldId id="261" r:id="rId6"/>
    <p:sldId id="259" r:id="rId7"/>
    <p:sldId id="285" r:id="rId8"/>
    <p:sldId id="263" r:id="rId9"/>
    <p:sldId id="273" r:id="rId10"/>
    <p:sldId id="274" r:id="rId11"/>
    <p:sldId id="277" r:id="rId12"/>
    <p:sldId id="264" r:id="rId13"/>
    <p:sldId id="278" r:id="rId14"/>
    <p:sldId id="276" r:id="rId15"/>
    <p:sldId id="283" r:id="rId16"/>
    <p:sldId id="267" r:id="rId17"/>
    <p:sldId id="268" r:id="rId18"/>
    <p:sldId id="269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66"/>
    <a:srgbClr val="008000"/>
    <a:srgbClr val="3333FF"/>
    <a:srgbClr val="996633"/>
    <a:srgbClr val="00CC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8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EC7FF-9F19-46CC-97A1-2A7A8F5A3059}" type="doc">
      <dgm:prSet loTypeId="urn:microsoft.com/office/officeart/2005/8/layout/radial6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EDD1A5-20AE-4022-A1FF-0842F9A8162D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dirty="0"/>
        </a:p>
      </dgm:t>
    </dgm:pt>
    <dgm:pt modelId="{95D47307-1A63-4C62-BA30-A93D3BFA6921}" type="parTrans" cxnId="{D9954638-9412-4241-AC58-BB9E1FFADDD2}">
      <dgm:prSet/>
      <dgm:spPr/>
      <dgm:t>
        <a:bodyPr/>
        <a:lstStyle/>
        <a:p>
          <a:endParaRPr lang="en-US"/>
        </a:p>
      </dgm:t>
    </dgm:pt>
    <dgm:pt modelId="{1EEFE697-B4DD-4E8C-90EC-16B59D664BD9}" type="sibTrans" cxnId="{D9954638-9412-4241-AC58-BB9E1FFADDD2}">
      <dgm:prSet/>
      <dgm:spPr/>
      <dgm:t>
        <a:bodyPr/>
        <a:lstStyle/>
        <a:p>
          <a:endParaRPr lang="en-US"/>
        </a:p>
      </dgm:t>
    </dgm:pt>
    <dgm:pt modelId="{C9A1DD4F-58BF-4AB4-B482-5D57282CEE79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নগদ টাকা</a:t>
          </a:r>
          <a:endParaRPr lang="en-US" sz="3200" dirty="0"/>
        </a:p>
      </dgm:t>
    </dgm:pt>
    <dgm:pt modelId="{61C76D90-FBE8-4F65-9DDD-027AB3521352}" type="parTrans" cxnId="{6F3F4C9F-57DB-4AFC-B22F-5433A3E94F30}">
      <dgm:prSet/>
      <dgm:spPr/>
      <dgm:t>
        <a:bodyPr/>
        <a:lstStyle/>
        <a:p>
          <a:endParaRPr lang="en-US"/>
        </a:p>
      </dgm:t>
    </dgm:pt>
    <dgm:pt modelId="{12D78B63-0958-42E6-AAA3-23A4492FD953}" type="sibTrans" cxnId="{6F3F4C9F-57DB-4AFC-B22F-5433A3E94F30}">
      <dgm:prSet/>
      <dgm:spPr/>
      <dgm:t>
        <a:bodyPr/>
        <a:lstStyle/>
        <a:p>
          <a:endParaRPr lang="en-US"/>
        </a:p>
      </dgm:t>
    </dgm:pt>
    <dgm:pt modelId="{1F7383A1-40D8-4661-8827-97EDD3DD6CEF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বিনিয়োগ</a:t>
          </a:r>
          <a:endParaRPr lang="en-US" sz="2800" dirty="0"/>
        </a:p>
      </dgm:t>
    </dgm:pt>
    <dgm:pt modelId="{18DE2917-EC08-499C-9DC2-E555CCEF0873}" type="parTrans" cxnId="{E1428D62-4564-4D01-8C9F-12013EB7D097}">
      <dgm:prSet/>
      <dgm:spPr/>
      <dgm:t>
        <a:bodyPr/>
        <a:lstStyle/>
        <a:p>
          <a:endParaRPr lang="en-US"/>
        </a:p>
      </dgm:t>
    </dgm:pt>
    <dgm:pt modelId="{FF2E7D66-BD41-4021-AE32-1987C1FA9493}" type="sibTrans" cxnId="{E1428D62-4564-4D01-8C9F-12013EB7D097}">
      <dgm:prSet/>
      <dgm:spPr/>
      <dgm:t>
        <a:bodyPr/>
        <a:lstStyle/>
        <a:p>
          <a:endParaRPr lang="en-US"/>
        </a:p>
      </dgm:t>
    </dgm:pt>
    <dgm:pt modelId="{81FC2BE6-713E-4216-98A7-F2181867045A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দেনাদার</a:t>
          </a:r>
          <a:endParaRPr lang="en-US" sz="3200" dirty="0"/>
        </a:p>
      </dgm:t>
    </dgm:pt>
    <dgm:pt modelId="{EB7BFC27-A1E1-4908-A273-9B331442B7AD}" type="parTrans" cxnId="{64CD88BA-6625-4C79-9830-D08B1635EAAE}">
      <dgm:prSet/>
      <dgm:spPr/>
      <dgm:t>
        <a:bodyPr/>
        <a:lstStyle/>
        <a:p>
          <a:endParaRPr lang="en-US"/>
        </a:p>
      </dgm:t>
    </dgm:pt>
    <dgm:pt modelId="{604CF700-4050-426C-A750-AAE2A5480529}" type="sibTrans" cxnId="{64CD88BA-6625-4C79-9830-D08B1635EAAE}">
      <dgm:prSet/>
      <dgm:spPr/>
      <dgm:t>
        <a:bodyPr/>
        <a:lstStyle/>
        <a:p>
          <a:endParaRPr lang="en-US"/>
        </a:p>
      </dgm:t>
    </dgm:pt>
    <dgm:pt modelId="{130A7D09-328B-47AB-B217-028890D432E7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ব্যাংক জমা</a:t>
          </a:r>
          <a:endParaRPr lang="en-US" sz="3200" dirty="0"/>
        </a:p>
      </dgm:t>
    </dgm:pt>
    <dgm:pt modelId="{CBD14AEC-BD21-436B-A908-9E3A7B26428A}" type="parTrans" cxnId="{F69216DD-C2E3-43FE-BA99-9F50F003BE5F}">
      <dgm:prSet/>
      <dgm:spPr/>
      <dgm:t>
        <a:bodyPr/>
        <a:lstStyle/>
        <a:p>
          <a:endParaRPr lang="en-US"/>
        </a:p>
      </dgm:t>
    </dgm:pt>
    <dgm:pt modelId="{065D3158-9CB4-4DC0-B10A-EC64287DD929}" type="sibTrans" cxnId="{F69216DD-C2E3-43FE-BA99-9F50F003BE5F}">
      <dgm:prSet/>
      <dgm:spPr/>
      <dgm:t>
        <a:bodyPr/>
        <a:lstStyle/>
        <a:p>
          <a:endParaRPr lang="en-US"/>
        </a:p>
      </dgm:t>
    </dgm:pt>
    <dgm:pt modelId="{55E24039-D3BF-42A2-95FD-63D0ACC7BA22}">
      <dgm:prSet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প্রাপ্য বিল</a:t>
          </a:r>
          <a:endParaRPr lang="en-US" sz="3200" dirty="0"/>
        </a:p>
      </dgm:t>
    </dgm:pt>
    <dgm:pt modelId="{E54F0AEA-3887-4326-BB35-B96BCC8755BA}" type="parTrans" cxnId="{FE8C8A78-DBDB-4A47-B0B0-D548B7C88D39}">
      <dgm:prSet/>
      <dgm:spPr/>
      <dgm:t>
        <a:bodyPr/>
        <a:lstStyle/>
        <a:p>
          <a:endParaRPr lang="en-US"/>
        </a:p>
      </dgm:t>
    </dgm:pt>
    <dgm:pt modelId="{77EC8CC3-416E-4EB2-998E-9A91442CBA62}" type="sibTrans" cxnId="{FE8C8A78-DBDB-4A47-B0B0-D548B7C88D39}">
      <dgm:prSet/>
      <dgm:spPr/>
      <dgm:t>
        <a:bodyPr/>
        <a:lstStyle/>
        <a:p>
          <a:endParaRPr lang="en-US"/>
        </a:p>
      </dgm:t>
    </dgm:pt>
    <dgm:pt modelId="{C6B3B793-B6E1-4DF9-8A73-9B5C36D5B43E}">
      <dgm:prSet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ইজারা সম্পত্তি</a:t>
          </a:r>
          <a:endParaRPr lang="en-US" sz="3200" dirty="0"/>
        </a:p>
      </dgm:t>
    </dgm:pt>
    <dgm:pt modelId="{39A467F6-E96F-4087-B5F1-E5528D76AFB1}" type="parTrans" cxnId="{99131573-4254-4E56-B525-83018ADBC67A}">
      <dgm:prSet/>
      <dgm:spPr/>
      <dgm:t>
        <a:bodyPr/>
        <a:lstStyle/>
        <a:p>
          <a:endParaRPr lang="en-US"/>
        </a:p>
      </dgm:t>
    </dgm:pt>
    <dgm:pt modelId="{C2DE0B1E-4DD5-4A82-8A6D-B05ED20D4056}" type="sibTrans" cxnId="{99131573-4254-4E56-B525-83018ADBC67A}">
      <dgm:prSet/>
      <dgm:spPr/>
      <dgm:t>
        <a:bodyPr/>
        <a:lstStyle/>
        <a:p>
          <a:endParaRPr lang="en-US"/>
        </a:p>
      </dgm:t>
    </dgm:pt>
    <dgm:pt modelId="{2156F072-B999-4F91-B67F-7EBCEC101E66}" type="pres">
      <dgm:prSet presAssocID="{AC8EC7FF-9F19-46CC-97A1-2A7A8F5A30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A6A377-7377-44B4-9E73-6E30701350FB}" type="pres">
      <dgm:prSet presAssocID="{1BEDD1A5-20AE-4022-A1FF-0842F9A8162D}" presName="centerShape" presStyleLbl="node0" presStyleIdx="0" presStyleCnt="1"/>
      <dgm:spPr/>
      <dgm:t>
        <a:bodyPr/>
        <a:lstStyle/>
        <a:p>
          <a:endParaRPr lang="en-US"/>
        </a:p>
      </dgm:t>
    </dgm:pt>
    <dgm:pt modelId="{E5FE1F3C-BF71-491C-870A-90D83C94A703}" type="pres">
      <dgm:prSet presAssocID="{C9A1DD4F-58BF-4AB4-B482-5D57282CEE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1DC9C-8C5C-47CF-9068-703A21544999}" type="pres">
      <dgm:prSet presAssocID="{C9A1DD4F-58BF-4AB4-B482-5D57282CEE79}" presName="dummy" presStyleCnt="0"/>
      <dgm:spPr/>
      <dgm:t>
        <a:bodyPr/>
        <a:lstStyle/>
        <a:p>
          <a:endParaRPr lang="en-US"/>
        </a:p>
      </dgm:t>
    </dgm:pt>
    <dgm:pt modelId="{DD1EF239-1D36-4C31-9C17-24129A16E649}" type="pres">
      <dgm:prSet presAssocID="{12D78B63-0958-42E6-AAA3-23A4492FD95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5C6F2D8-5558-4C31-88A2-F3593D75DFB5}" type="pres">
      <dgm:prSet presAssocID="{55E24039-D3BF-42A2-95FD-63D0ACC7BA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88F2C-CE6E-4DB4-BD7E-4AE488335F88}" type="pres">
      <dgm:prSet presAssocID="{55E24039-D3BF-42A2-95FD-63D0ACC7BA22}" presName="dummy" presStyleCnt="0"/>
      <dgm:spPr/>
      <dgm:t>
        <a:bodyPr/>
        <a:lstStyle/>
        <a:p>
          <a:endParaRPr lang="en-US"/>
        </a:p>
      </dgm:t>
    </dgm:pt>
    <dgm:pt modelId="{53426E27-0446-4B62-9BE6-6C5357E1A980}" type="pres">
      <dgm:prSet presAssocID="{77EC8CC3-416E-4EB2-998E-9A91442CBA6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47F5B51-5932-4987-97EB-56EFD07382DC}" type="pres">
      <dgm:prSet presAssocID="{C6B3B793-B6E1-4DF9-8A73-9B5C36D5B4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18D55-5AFE-4649-9CBD-4582BD84F670}" type="pres">
      <dgm:prSet presAssocID="{C6B3B793-B6E1-4DF9-8A73-9B5C36D5B43E}" presName="dummy" presStyleCnt="0"/>
      <dgm:spPr/>
      <dgm:t>
        <a:bodyPr/>
        <a:lstStyle/>
        <a:p>
          <a:endParaRPr lang="en-US"/>
        </a:p>
      </dgm:t>
    </dgm:pt>
    <dgm:pt modelId="{0E110E94-BBDB-489B-B780-7A8BEC1DF7FA}" type="pres">
      <dgm:prSet presAssocID="{C2DE0B1E-4DD5-4A82-8A6D-B05ED20D405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143CCB6-73FE-4D91-B7D1-90BA763744FD}" type="pres">
      <dgm:prSet presAssocID="{1F7383A1-40D8-4661-8827-97EDD3DD6CEF}" presName="node" presStyleLbl="node1" presStyleIdx="3" presStyleCnt="6" custScaleX="122188" custScaleY="12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477A7-DFD1-4367-BA12-307058947A29}" type="pres">
      <dgm:prSet presAssocID="{1F7383A1-40D8-4661-8827-97EDD3DD6CEF}" presName="dummy" presStyleCnt="0"/>
      <dgm:spPr/>
      <dgm:t>
        <a:bodyPr/>
        <a:lstStyle/>
        <a:p>
          <a:endParaRPr lang="en-US"/>
        </a:p>
      </dgm:t>
    </dgm:pt>
    <dgm:pt modelId="{C36CEA1A-A8B8-4F18-83E8-4186606CB679}" type="pres">
      <dgm:prSet presAssocID="{FF2E7D66-BD41-4021-AE32-1987C1FA9493}" presName="sibTrans" presStyleLbl="sibTrans2D1" presStyleIdx="3" presStyleCnt="6" custLinFactNeighborX="3969" custLinFactNeighborY="1144"/>
      <dgm:spPr/>
      <dgm:t>
        <a:bodyPr/>
        <a:lstStyle/>
        <a:p>
          <a:endParaRPr lang="en-US"/>
        </a:p>
      </dgm:t>
    </dgm:pt>
    <dgm:pt modelId="{4E40532B-33D0-43AE-92F9-2C6498D33862}" type="pres">
      <dgm:prSet presAssocID="{81FC2BE6-713E-4216-98A7-F2181867045A}" presName="node" presStyleLbl="node1" presStyleIdx="4" presStyleCnt="6" custScaleX="122188" custScaleY="108611" custRadScaleRad="108839" custRadScaleInc="5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6E17F-68E4-4DE1-8B7A-DDDEEB85BEB3}" type="pres">
      <dgm:prSet presAssocID="{81FC2BE6-713E-4216-98A7-F2181867045A}" presName="dummy" presStyleCnt="0"/>
      <dgm:spPr/>
      <dgm:t>
        <a:bodyPr/>
        <a:lstStyle/>
        <a:p>
          <a:endParaRPr lang="en-US"/>
        </a:p>
      </dgm:t>
    </dgm:pt>
    <dgm:pt modelId="{E238E3D3-C905-4B2C-A1AD-9FC92B9F9A63}" type="pres">
      <dgm:prSet presAssocID="{604CF700-4050-426C-A750-AAE2A548052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2D27BE6-1C55-4AC9-8659-47212F3737C4}" type="pres">
      <dgm:prSet presAssocID="{130A7D09-328B-47AB-B217-028890D432E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62C85-0017-4A8B-8CCC-06BAB5A63C3B}" type="pres">
      <dgm:prSet presAssocID="{130A7D09-328B-47AB-B217-028890D432E7}" presName="dummy" presStyleCnt="0"/>
      <dgm:spPr/>
      <dgm:t>
        <a:bodyPr/>
        <a:lstStyle/>
        <a:p>
          <a:endParaRPr lang="en-US"/>
        </a:p>
      </dgm:t>
    </dgm:pt>
    <dgm:pt modelId="{5D4B5C31-E900-4C80-B152-1015F2CBA684}" type="pres">
      <dgm:prSet presAssocID="{065D3158-9CB4-4DC0-B10A-EC64287DD92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6005ED10-75F0-44F7-B351-95BD1BA0BAA1}" type="presOf" srcId="{FF2E7D66-BD41-4021-AE32-1987C1FA9493}" destId="{C36CEA1A-A8B8-4F18-83E8-4186606CB679}" srcOrd="0" destOrd="0" presId="urn:microsoft.com/office/officeart/2005/8/layout/radial6"/>
    <dgm:cxn modelId="{64CD88BA-6625-4C79-9830-D08B1635EAAE}" srcId="{1BEDD1A5-20AE-4022-A1FF-0842F9A8162D}" destId="{81FC2BE6-713E-4216-98A7-F2181867045A}" srcOrd="4" destOrd="0" parTransId="{EB7BFC27-A1E1-4908-A273-9B331442B7AD}" sibTransId="{604CF700-4050-426C-A750-AAE2A5480529}"/>
    <dgm:cxn modelId="{99131573-4254-4E56-B525-83018ADBC67A}" srcId="{1BEDD1A5-20AE-4022-A1FF-0842F9A8162D}" destId="{C6B3B793-B6E1-4DF9-8A73-9B5C36D5B43E}" srcOrd="2" destOrd="0" parTransId="{39A467F6-E96F-4087-B5F1-E5528D76AFB1}" sibTransId="{C2DE0B1E-4DD5-4A82-8A6D-B05ED20D4056}"/>
    <dgm:cxn modelId="{9DBF33ED-0713-4209-AF44-01037460FC21}" type="presOf" srcId="{77EC8CC3-416E-4EB2-998E-9A91442CBA62}" destId="{53426E27-0446-4B62-9BE6-6C5357E1A980}" srcOrd="0" destOrd="0" presId="urn:microsoft.com/office/officeart/2005/8/layout/radial6"/>
    <dgm:cxn modelId="{4FE37140-5855-4C1F-BFF1-713F659BC523}" type="presOf" srcId="{AC8EC7FF-9F19-46CC-97A1-2A7A8F5A3059}" destId="{2156F072-B999-4F91-B67F-7EBCEC101E66}" srcOrd="0" destOrd="0" presId="urn:microsoft.com/office/officeart/2005/8/layout/radial6"/>
    <dgm:cxn modelId="{FE8C8A78-DBDB-4A47-B0B0-D548B7C88D39}" srcId="{1BEDD1A5-20AE-4022-A1FF-0842F9A8162D}" destId="{55E24039-D3BF-42A2-95FD-63D0ACC7BA22}" srcOrd="1" destOrd="0" parTransId="{E54F0AEA-3887-4326-BB35-B96BCC8755BA}" sibTransId="{77EC8CC3-416E-4EB2-998E-9A91442CBA62}"/>
    <dgm:cxn modelId="{6F3F4C9F-57DB-4AFC-B22F-5433A3E94F30}" srcId="{1BEDD1A5-20AE-4022-A1FF-0842F9A8162D}" destId="{C9A1DD4F-58BF-4AB4-B482-5D57282CEE79}" srcOrd="0" destOrd="0" parTransId="{61C76D90-FBE8-4F65-9DDD-027AB3521352}" sibTransId="{12D78B63-0958-42E6-AAA3-23A4492FD953}"/>
    <dgm:cxn modelId="{DFB4A18D-B708-496F-BC4A-9E5BBD5FCBA1}" type="presOf" srcId="{C9A1DD4F-58BF-4AB4-B482-5D57282CEE79}" destId="{E5FE1F3C-BF71-491C-870A-90D83C94A703}" srcOrd="0" destOrd="0" presId="urn:microsoft.com/office/officeart/2005/8/layout/radial6"/>
    <dgm:cxn modelId="{BA90B00B-3EC7-4955-BE45-8C1BEE1C2168}" type="presOf" srcId="{81FC2BE6-713E-4216-98A7-F2181867045A}" destId="{4E40532B-33D0-43AE-92F9-2C6498D33862}" srcOrd="0" destOrd="0" presId="urn:microsoft.com/office/officeart/2005/8/layout/radial6"/>
    <dgm:cxn modelId="{30421EB5-7967-44FA-8025-D8713668CB3A}" type="presOf" srcId="{130A7D09-328B-47AB-B217-028890D432E7}" destId="{42D27BE6-1C55-4AC9-8659-47212F3737C4}" srcOrd="0" destOrd="0" presId="urn:microsoft.com/office/officeart/2005/8/layout/radial6"/>
    <dgm:cxn modelId="{F69216DD-C2E3-43FE-BA99-9F50F003BE5F}" srcId="{1BEDD1A5-20AE-4022-A1FF-0842F9A8162D}" destId="{130A7D09-328B-47AB-B217-028890D432E7}" srcOrd="5" destOrd="0" parTransId="{CBD14AEC-BD21-436B-A908-9E3A7B26428A}" sibTransId="{065D3158-9CB4-4DC0-B10A-EC64287DD929}"/>
    <dgm:cxn modelId="{7F02E813-CFEB-4116-83B2-EA05A9AE2E33}" type="presOf" srcId="{604CF700-4050-426C-A750-AAE2A5480529}" destId="{E238E3D3-C905-4B2C-A1AD-9FC92B9F9A63}" srcOrd="0" destOrd="0" presId="urn:microsoft.com/office/officeart/2005/8/layout/radial6"/>
    <dgm:cxn modelId="{7F18F586-2DE9-446D-8F24-A722E61BB89A}" type="presOf" srcId="{C2DE0B1E-4DD5-4A82-8A6D-B05ED20D4056}" destId="{0E110E94-BBDB-489B-B780-7A8BEC1DF7FA}" srcOrd="0" destOrd="0" presId="urn:microsoft.com/office/officeart/2005/8/layout/radial6"/>
    <dgm:cxn modelId="{DAFE7895-28B8-4528-8D21-C256BBF491EA}" type="presOf" srcId="{55E24039-D3BF-42A2-95FD-63D0ACC7BA22}" destId="{F5C6F2D8-5558-4C31-88A2-F3593D75DFB5}" srcOrd="0" destOrd="0" presId="urn:microsoft.com/office/officeart/2005/8/layout/radial6"/>
    <dgm:cxn modelId="{0CC801DC-C51B-4E80-AD34-FC12CADCBD9A}" type="presOf" srcId="{12D78B63-0958-42E6-AAA3-23A4492FD953}" destId="{DD1EF239-1D36-4C31-9C17-24129A16E649}" srcOrd="0" destOrd="0" presId="urn:microsoft.com/office/officeart/2005/8/layout/radial6"/>
    <dgm:cxn modelId="{E1428D62-4564-4D01-8C9F-12013EB7D097}" srcId="{1BEDD1A5-20AE-4022-A1FF-0842F9A8162D}" destId="{1F7383A1-40D8-4661-8827-97EDD3DD6CEF}" srcOrd="3" destOrd="0" parTransId="{18DE2917-EC08-499C-9DC2-E555CCEF0873}" sibTransId="{FF2E7D66-BD41-4021-AE32-1987C1FA9493}"/>
    <dgm:cxn modelId="{5D28362F-30D5-437F-80C8-413527CCCCF6}" type="presOf" srcId="{065D3158-9CB4-4DC0-B10A-EC64287DD929}" destId="{5D4B5C31-E900-4C80-B152-1015F2CBA684}" srcOrd="0" destOrd="0" presId="urn:microsoft.com/office/officeart/2005/8/layout/radial6"/>
    <dgm:cxn modelId="{D7877D54-F2F7-47FF-9A83-DE7728D1F501}" type="presOf" srcId="{C6B3B793-B6E1-4DF9-8A73-9B5C36D5B43E}" destId="{147F5B51-5932-4987-97EB-56EFD07382DC}" srcOrd="0" destOrd="0" presId="urn:microsoft.com/office/officeart/2005/8/layout/radial6"/>
    <dgm:cxn modelId="{917300F6-52DC-43A4-9C45-A3501C27E2AE}" type="presOf" srcId="{1F7383A1-40D8-4661-8827-97EDD3DD6CEF}" destId="{3143CCB6-73FE-4D91-B7D1-90BA763744FD}" srcOrd="0" destOrd="0" presId="urn:microsoft.com/office/officeart/2005/8/layout/radial6"/>
    <dgm:cxn modelId="{D9954638-9412-4241-AC58-BB9E1FFADDD2}" srcId="{AC8EC7FF-9F19-46CC-97A1-2A7A8F5A3059}" destId="{1BEDD1A5-20AE-4022-A1FF-0842F9A8162D}" srcOrd="0" destOrd="0" parTransId="{95D47307-1A63-4C62-BA30-A93D3BFA6921}" sibTransId="{1EEFE697-B4DD-4E8C-90EC-16B59D664BD9}"/>
    <dgm:cxn modelId="{E9AA9D36-5A42-43DA-B669-8FBC0196B4B6}" type="presOf" srcId="{1BEDD1A5-20AE-4022-A1FF-0842F9A8162D}" destId="{E4A6A377-7377-44B4-9E73-6E30701350FB}" srcOrd="0" destOrd="0" presId="urn:microsoft.com/office/officeart/2005/8/layout/radial6"/>
    <dgm:cxn modelId="{68B21B46-933D-4BFC-A6C3-893F05E3B734}" type="presParOf" srcId="{2156F072-B999-4F91-B67F-7EBCEC101E66}" destId="{E4A6A377-7377-44B4-9E73-6E30701350FB}" srcOrd="0" destOrd="0" presId="urn:microsoft.com/office/officeart/2005/8/layout/radial6"/>
    <dgm:cxn modelId="{9BD9630E-4CE7-422B-A836-B2ED99216BF1}" type="presParOf" srcId="{2156F072-B999-4F91-B67F-7EBCEC101E66}" destId="{E5FE1F3C-BF71-491C-870A-90D83C94A703}" srcOrd="1" destOrd="0" presId="urn:microsoft.com/office/officeart/2005/8/layout/radial6"/>
    <dgm:cxn modelId="{C2F6EA8F-8CF3-4559-A7B9-F5A6E62996BD}" type="presParOf" srcId="{2156F072-B999-4F91-B67F-7EBCEC101E66}" destId="{F001DC9C-8C5C-47CF-9068-703A21544999}" srcOrd="2" destOrd="0" presId="urn:microsoft.com/office/officeart/2005/8/layout/radial6"/>
    <dgm:cxn modelId="{1C001E78-3E33-4034-894D-DED33C249261}" type="presParOf" srcId="{2156F072-B999-4F91-B67F-7EBCEC101E66}" destId="{DD1EF239-1D36-4C31-9C17-24129A16E649}" srcOrd="3" destOrd="0" presId="urn:microsoft.com/office/officeart/2005/8/layout/radial6"/>
    <dgm:cxn modelId="{E495E88F-FEF8-423A-8895-5727D72ECBB3}" type="presParOf" srcId="{2156F072-B999-4F91-B67F-7EBCEC101E66}" destId="{F5C6F2D8-5558-4C31-88A2-F3593D75DFB5}" srcOrd="4" destOrd="0" presId="urn:microsoft.com/office/officeart/2005/8/layout/radial6"/>
    <dgm:cxn modelId="{4DD71C59-85AE-41F9-A6DA-A91138BB4C75}" type="presParOf" srcId="{2156F072-B999-4F91-B67F-7EBCEC101E66}" destId="{07388F2C-CE6E-4DB4-BD7E-4AE488335F88}" srcOrd="5" destOrd="0" presId="urn:microsoft.com/office/officeart/2005/8/layout/radial6"/>
    <dgm:cxn modelId="{64590F44-AC95-4896-B733-34E437B22F73}" type="presParOf" srcId="{2156F072-B999-4F91-B67F-7EBCEC101E66}" destId="{53426E27-0446-4B62-9BE6-6C5357E1A980}" srcOrd="6" destOrd="0" presId="urn:microsoft.com/office/officeart/2005/8/layout/radial6"/>
    <dgm:cxn modelId="{244D2CF6-EB60-4514-BAFB-11CB5BAF09A0}" type="presParOf" srcId="{2156F072-B999-4F91-B67F-7EBCEC101E66}" destId="{147F5B51-5932-4987-97EB-56EFD07382DC}" srcOrd="7" destOrd="0" presId="urn:microsoft.com/office/officeart/2005/8/layout/radial6"/>
    <dgm:cxn modelId="{83EB5BFA-BB30-4FB9-A7FD-B0AE8D1F16F9}" type="presParOf" srcId="{2156F072-B999-4F91-B67F-7EBCEC101E66}" destId="{31618D55-5AFE-4649-9CBD-4582BD84F670}" srcOrd="8" destOrd="0" presId="urn:microsoft.com/office/officeart/2005/8/layout/radial6"/>
    <dgm:cxn modelId="{1A88B171-D8A6-479A-9A6A-92E3AA3257BB}" type="presParOf" srcId="{2156F072-B999-4F91-B67F-7EBCEC101E66}" destId="{0E110E94-BBDB-489B-B780-7A8BEC1DF7FA}" srcOrd="9" destOrd="0" presId="urn:microsoft.com/office/officeart/2005/8/layout/radial6"/>
    <dgm:cxn modelId="{6D29D344-FFB9-4821-8C26-E26540C739CC}" type="presParOf" srcId="{2156F072-B999-4F91-B67F-7EBCEC101E66}" destId="{3143CCB6-73FE-4D91-B7D1-90BA763744FD}" srcOrd="10" destOrd="0" presId="urn:microsoft.com/office/officeart/2005/8/layout/radial6"/>
    <dgm:cxn modelId="{79AE77B2-1380-494F-BF09-56F098C6E927}" type="presParOf" srcId="{2156F072-B999-4F91-B67F-7EBCEC101E66}" destId="{3F0477A7-DFD1-4367-BA12-307058947A29}" srcOrd="11" destOrd="0" presId="urn:microsoft.com/office/officeart/2005/8/layout/radial6"/>
    <dgm:cxn modelId="{FFC72AE7-77C6-450B-BA54-305BEF22D18A}" type="presParOf" srcId="{2156F072-B999-4F91-B67F-7EBCEC101E66}" destId="{C36CEA1A-A8B8-4F18-83E8-4186606CB679}" srcOrd="12" destOrd="0" presId="urn:microsoft.com/office/officeart/2005/8/layout/radial6"/>
    <dgm:cxn modelId="{B7D15703-8C40-4BA9-8037-1D2D8919DCBF}" type="presParOf" srcId="{2156F072-B999-4F91-B67F-7EBCEC101E66}" destId="{4E40532B-33D0-43AE-92F9-2C6498D33862}" srcOrd="13" destOrd="0" presId="urn:microsoft.com/office/officeart/2005/8/layout/radial6"/>
    <dgm:cxn modelId="{E4CF50A9-1497-4160-B4B1-023261F879A7}" type="presParOf" srcId="{2156F072-B999-4F91-B67F-7EBCEC101E66}" destId="{B0E6E17F-68E4-4DE1-8B7A-DDDEEB85BEB3}" srcOrd="14" destOrd="0" presId="urn:microsoft.com/office/officeart/2005/8/layout/radial6"/>
    <dgm:cxn modelId="{210AA5F5-9168-47A5-9D18-87090F55EAA0}" type="presParOf" srcId="{2156F072-B999-4F91-B67F-7EBCEC101E66}" destId="{E238E3D3-C905-4B2C-A1AD-9FC92B9F9A63}" srcOrd="15" destOrd="0" presId="urn:microsoft.com/office/officeart/2005/8/layout/radial6"/>
    <dgm:cxn modelId="{A99B0B07-8071-4BD1-9C9E-870EBAD634F7}" type="presParOf" srcId="{2156F072-B999-4F91-B67F-7EBCEC101E66}" destId="{42D27BE6-1C55-4AC9-8659-47212F3737C4}" srcOrd="16" destOrd="0" presId="urn:microsoft.com/office/officeart/2005/8/layout/radial6"/>
    <dgm:cxn modelId="{E88055C3-3BD3-4615-AC4F-A52047FC6979}" type="presParOf" srcId="{2156F072-B999-4F91-B67F-7EBCEC101E66}" destId="{DCF62C85-0017-4A8B-8CCC-06BAB5A63C3B}" srcOrd="17" destOrd="0" presId="urn:microsoft.com/office/officeart/2005/8/layout/radial6"/>
    <dgm:cxn modelId="{C10E3FD5-A796-4740-9267-B4EA3C1CB47D}" type="presParOf" srcId="{2156F072-B999-4F91-B67F-7EBCEC101E66}" destId="{5D4B5C31-E900-4C80-B152-1015F2CBA68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F897E-B113-447A-82FC-CD3C482CA595}" type="doc">
      <dgm:prSet loTypeId="urn:microsoft.com/office/officeart/2005/8/layout/radial3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8A03E0-F2BF-4B84-A849-B42A654B2625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দায়</a:t>
          </a:r>
          <a:endParaRPr lang="en-US" dirty="0"/>
        </a:p>
      </dgm:t>
    </dgm:pt>
    <dgm:pt modelId="{43B8EA2E-9103-4947-82F1-9606092D910B}" type="parTrans" cxnId="{D1E9C582-AD9D-4CB7-8625-F1471EB5C84B}">
      <dgm:prSet/>
      <dgm:spPr/>
      <dgm:t>
        <a:bodyPr/>
        <a:lstStyle/>
        <a:p>
          <a:endParaRPr lang="en-US"/>
        </a:p>
      </dgm:t>
    </dgm:pt>
    <dgm:pt modelId="{E2CC2D46-76C1-4B95-9DC2-1F22C913DF92}" type="sibTrans" cxnId="{D1E9C582-AD9D-4CB7-8625-F1471EB5C84B}">
      <dgm:prSet/>
      <dgm:spPr/>
      <dgm:t>
        <a:bodyPr/>
        <a:lstStyle/>
        <a:p>
          <a:endParaRPr lang="en-US"/>
        </a:p>
      </dgm:t>
    </dgm:pt>
    <dgm:pt modelId="{6984592C-6FE3-47D5-B4F6-3D68F007B4B8}">
      <dgm:prSet phldrT="[Text]" custT="1"/>
      <dgm:spPr/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বন্ধকী ঋণ</a:t>
          </a:r>
          <a:endParaRPr lang="en-US" sz="4000" dirty="0"/>
        </a:p>
      </dgm:t>
    </dgm:pt>
    <dgm:pt modelId="{96D3FF4D-8CFC-4880-80CF-36A5251EBC6F}" type="parTrans" cxnId="{5521A204-3E16-40E7-9853-21A09B0CCF28}">
      <dgm:prSet/>
      <dgm:spPr/>
      <dgm:t>
        <a:bodyPr/>
        <a:lstStyle/>
        <a:p>
          <a:endParaRPr lang="en-US"/>
        </a:p>
      </dgm:t>
    </dgm:pt>
    <dgm:pt modelId="{6C288FB3-CF97-4919-AF9D-05D62168712F}" type="sibTrans" cxnId="{5521A204-3E16-40E7-9853-21A09B0CCF28}">
      <dgm:prSet/>
      <dgm:spPr/>
      <dgm:t>
        <a:bodyPr/>
        <a:lstStyle/>
        <a:p>
          <a:endParaRPr lang="en-US"/>
        </a:p>
      </dgm:t>
    </dgm:pt>
    <dgm:pt modelId="{B29A3596-6B35-4E37-96DE-10F486078B82}">
      <dgm:prSet phldrT="[Text]" custT="1"/>
      <dgm:spPr/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বকেয়া মজুরি</a:t>
          </a:r>
          <a:endParaRPr lang="en-US" sz="4000" dirty="0"/>
        </a:p>
      </dgm:t>
    </dgm:pt>
    <dgm:pt modelId="{6BECC219-9A09-4449-8CA9-2F233665B7AD}" type="parTrans" cxnId="{0741BAD6-7FA6-4AA0-AB69-485081AD3EDA}">
      <dgm:prSet/>
      <dgm:spPr/>
      <dgm:t>
        <a:bodyPr/>
        <a:lstStyle/>
        <a:p>
          <a:endParaRPr lang="en-US"/>
        </a:p>
      </dgm:t>
    </dgm:pt>
    <dgm:pt modelId="{1565B326-F4E3-41B3-AF94-82CF43E3C584}" type="sibTrans" cxnId="{0741BAD6-7FA6-4AA0-AB69-485081AD3EDA}">
      <dgm:prSet/>
      <dgm:spPr/>
      <dgm:t>
        <a:bodyPr/>
        <a:lstStyle/>
        <a:p>
          <a:endParaRPr lang="en-US"/>
        </a:p>
      </dgm:t>
    </dgm:pt>
    <dgm:pt modelId="{4381A23B-43A4-493F-BB17-8E473FA73ECC}">
      <dgm:prSet phldrT="[Text]" custT="1"/>
      <dgm:spPr/>
      <dgm:t>
        <a:bodyPr/>
        <a:lstStyle/>
        <a:p>
          <a:r>
            <a:rPr lang="bn-BD" sz="4000" b="1" smtClean="0">
              <a:latin typeface="NikoshBAN" pitchFamily="2" charset="0"/>
              <a:cs typeface="NikoshBAN" pitchFamily="2" charset="0"/>
            </a:rPr>
            <a:t>প্রদেয় বিল</a:t>
          </a:r>
          <a:endParaRPr lang="en-US" sz="4000" dirty="0"/>
        </a:p>
      </dgm:t>
    </dgm:pt>
    <dgm:pt modelId="{65DDA48F-3253-4AB3-96DC-BE59CA6C93C5}" type="parTrans" cxnId="{CE0A01BB-4441-4612-B67B-6C0FB17F70FB}">
      <dgm:prSet/>
      <dgm:spPr/>
      <dgm:t>
        <a:bodyPr/>
        <a:lstStyle/>
        <a:p>
          <a:endParaRPr lang="en-US"/>
        </a:p>
      </dgm:t>
    </dgm:pt>
    <dgm:pt modelId="{F2C9F090-8D97-4862-9ABE-58B326FCAF7C}" type="sibTrans" cxnId="{CE0A01BB-4441-4612-B67B-6C0FB17F70FB}">
      <dgm:prSet/>
      <dgm:spPr/>
      <dgm:t>
        <a:bodyPr/>
        <a:lstStyle/>
        <a:p>
          <a:endParaRPr lang="en-US"/>
        </a:p>
      </dgm:t>
    </dgm:pt>
    <dgm:pt modelId="{141742AF-3428-4CAC-A76A-0F3F9CA4086D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ব্যাংক জমাতিরিক্ত</a:t>
          </a:r>
          <a:endParaRPr lang="en-US" sz="2400" dirty="0"/>
        </a:p>
      </dgm:t>
    </dgm:pt>
    <dgm:pt modelId="{848281E1-81CB-4AF8-8C7F-0F72B3F26C34}" type="parTrans" cxnId="{406C5782-814E-42A4-921C-022712ED6A9F}">
      <dgm:prSet/>
      <dgm:spPr/>
      <dgm:t>
        <a:bodyPr/>
        <a:lstStyle/>
        <a:p>
          <a:endParaRPr lang="en-US"/>
        </a:p>
      </dgm:t>
    </dgm:pt>
    <dgm:pt modelId="{E75BC824-BF38-4170-A121-2BACFBB30221}" type="sibTrans" cxnId="{406C5782-814E-42A4-921C-022712ED6A9F}">
      <dgm:prSet/>
      <dgm:spPr/>
      <dgm:t>
        <a:bodyPr/>
        <a:lstStyle/>
        <a:p>
          <a:endParaRPr lang="en-US"/>
        </a:p>
      </dgm:t>
    </dgm:pt>
    <dgm:pt modelId="{603A18A7-E6FD-4DA5-8BC1-0A6BE2CEF824}" type="pres">
      <dgm:prSet presAssocID="{D5AF897E-B113-447A-82FC-CD3C482CA5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FF616-F964-4454-816F-884A96A4E959}" type="pres">
      <dgm:prSet presAssocID="{D5AF897E-B113-447A-82FC-CD3C482CA595}" presName="radial" presStyleCnt="0">
        <dgm:presLayoutVars>
          <dgm:animLvl val="ctr"/>
        </dgm:presLayoutVars>
      </dgm:prSet>
      <dgm:spPr/>
    </dgm:pt>
    <dgm:pt modelId="{F3B2AF20-83B9-415C-A48F-3FA1C6EA9981}" type="pres">
      <dgm:prSet presAssocID="{698A03E0-F2BF-4B84-A849-B42A654B262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802476A6-5B76-4A6F-B7B2-3106FC8F9388}" type="pres">
      <dgm:prSet presAssocID="{6984592C-6FE3-47D5-B4F6-3D68F007B4B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841B7-C709-4F15-BBD5-73880F99C4EF}" type="pres">
      <dgm:prSet presAssocID="{B29A3596-6B35-4E37-96DE-10F486078B8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F8C67-308C-416C-A474-A8D88026807A}" type="pres">
      <dgm:prSet presAssocID="{4381A23B-43A4-493F-BB17-8E473FA73ECC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6931-F644-4A77-B3AF-E36B288675E1}" type="pres">
      <dgm:prSet presAssocID="{141742AF-3428-4CAC-A76A-0F3F9CA4086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87FBC-D62C-482C-96B8-D3BF848814C6}" type="presOf" srcId="{141742AF-3428-4CAC-A76A-0F3F9CA4086D}" destId="{68396931-F644-4A77-B3AF-E36B288675E1}" srcOrd="0" destOrd="0" presId="urn:microsoft.com/office/officeart/2005/8/layout/radial3"/>
    <dgm:cxn modelId="{0741BAD6-7FA6-4AA0-AB69-485081AD3EDA}" srcId="{698A03E0-F2BF-4B84-A849-B42A654B2625}" destId="{B29A3596-6B35-4E37-96DE-10F486078B82}" srcOrd="1" destOrd="0" parTransId="{6BECC219-9A09-4449-8CA9-2F233665B7AD}" sibTransId="{1565B326-F4E3-41B3-AF94-82CF43E3C584}"/>
    <dgm:cxn modelId="{5521A204-3E16-40E7-9853-21A09B0CCF28}" srcId="{698A03E0-F2BF-4B84-A849-B42A654B2625}" destId="{6984592C-6FE3-47D5-B4F6-3D68F007B4B8}" srcOrd="0" destOrd="0" parTransId="{96D3FF4D-8CFC-4880-80CF-36A5251EBC6F}" sibTransId="{6C288FB3-CF97-4919-AF9D-05D62168712F}"/>
    <dgm:cxn modelId="{9141735A-5B13-4D9D-81D4-B07ECFE39CD5}" type="presOf" srcId="{698A03E0-F2BF-4B84-A849-B42A654B2625}" destId="{F3B2AF20-83B9-415C-A48F-3FA1C6EA9981}" srcOrd="0" destOrd="0" presId="urn:microsoft.com/office/officeart/2005/8/layout/radial3"/>
    <dgm:cxn modelId="{D1E9C582-AD9D-4CB7-8625-F1471EB5C84B}" srcId="{D5AF897E-B113-447A-82FC-CD3C482CA595}" destId="{698A03E0-F2BF-4B84-A849-B42A654B2625}" srcOrd="0" destOrd="0" parTransId="{43B8EA2E-9103-4947-82F1-9606092D910B}" sibTransId="{E2CC2D46-76C1-4B95-9DC2-1F22C913DF92}"/>
    <dgm:cxn modelId="{5D33B8B3-44BE-4BC7-9D84-6CAA8BD89AB9}" type="presOf" srcId="{D5AF897E-B113-447A-82FC-CD3C482CA595}" destId="{603A18A7-E6FD-4DA5-8BC1-0A6BE2CEF824}" srcOrd="0" destOrd="0" presId="urn:microsoft.com/office/officeart/2005/8/layout/radial3"/>
    <dgm:cxn modelId="{B0563405-45E0-47AB-89F1-4899149774E7}" type="presOf" srcId="{B29A3596-6B35-4E37-96DE-10F486078B82}" destId="{294841B7-C709-4F15-BBD5-73880F99C4EF}" srcOrd="0" destOrd="0" presId="urn:microsoft.com/office/officeart/2005/8/layout/radial3"/>
    <dgm:cxn modelId="{406C5782-814E-42A4-921C-022712ED6A9F}" srcId="{698A03E0-F2BF-4B84-A849-B42A654B2625}" destId="{141742AF-3428-4CAC-A76A-0F3F9CA4086D}" srcOrd="3" destOrd="0" parTransId="{848281E1-81CB-4AF8-8C7F-0F72B3F26C34}" sibTransId="{E75BC824-BF38-4170-A121-2BACFBB30221}"/>
    <dgm:cxn modelId="{D8F7F7F6-5601-46A2-B054-01BADF253221}" type="presOf" srcId="{6984592C-6FE3-47D5-B4F6-3D68F007B4B8}" destId="{802476A6-5B76-4A6F-B7B2-3106FC8F9388}" srcOrd="0" destOrd="0" presId="urn:microsoft.com/office/officeart/2005/8/layout/radial3"/>
    <dgm:cxn modelId="{94A06DA6-53B3-4EBD-8FFE-02F63AC4ECC6}" type="presOf" srcId="{4381A23B-43A4-493F-BB17-8E473FA73ECC}" destId="{673F8C67-308C-416C-A474-A8D88026807A}" srcOrd="0" destOrd="0" presId="urn:microsoft.com/office/officeart/2005/8/layout/radial3"/>
    <dgm:cxn modelId="{CE0A01BB-4441-4612-B67B-6C0FB17F70FB}" srcId="{698A03E0-F2BF-4B84-A849-B42A654B2625}" destId="{4381A23B-43A4-493F-BB17-8E473FA73ECC}" srcOrd="2" destOrd="0" parTransId="{65DDA48F-3253-4AB3-96DC-BE59CA6C93C5}" sibTransId="{F2C9F090-8D97-4862-9ABE-58B326FCAF7C}"/>
    <dgm:cxn modelId="{16F65523-3BE4-4053-BB87-F9F4AEF8F693}" type="presParOf" srcId="{603A18A7-E6FD-4DA5-8BC1-0A6BE2CEF824}" destId="{740FF616-F964-4454-816F-884A96A4E959}" srcOrd="0" destOrd="0" presId="urn:microsoft.com/office/officeart/2005/8/layout/radial3"/>
    <dgm:cxn modelId="{CD401ECE-3F8A-47DB-AD08-3E5B25B4E34A}" type="presParOf" srcId="{740FF616-F964-4454-816F-884A96A4E959}" destId="{F3B2AF20-83B9-415C-A48F-3FA1C6EA9981}" srcOrd="0" destOrd="0" presId="urn:microsoft.com/office/officeart/2005/8/layout/radial3"/>
    <dgm:cxn modelId="{BD6D54C4-3B98-46A4-97FD-C6DC4F906BE0}" type="presParOf" srcId="{740FF616-F964-4454-816F-884A96A4E959}" destId="{802476A6-5B76-4A6F-B7B2-3106FC8F9388}" srcOrd="1" destOrd="0" presId="urn:microsoft.com/office/officeart/2005/8/layout/radial3"/>
    <dgm:cxn modelId="{D7C76E6D-A42A-4E93-B0F3-531FBBF9F19B}" type="presParOf" srcId="{740FF616-F964-4454-816F-884A96A4E959}" destId="{294841B7-C709-4F15-BBD5-73880F99C4EF}" srcOrd="2" destOrd="0" presId="urn:microsoft.com/office/officeart/2005/8/layout/radial3"/>
    <dgm:cxn modelId="{010885BF-9BA0-42B1-B0D0-3383F734DA86}" type="presParOf" srcId="{740FF616-F964-4454-816F-884A96A4E959}" destId="{673F8C67-308C-416C-A474-A8D88026807A}" srcOrd="3" destOrd="0" presId="urn:microsoft.com/office/officeart/2005/8/layout/radial3"/>
    <dgm:cxn modelId="{3B446339-FB15-4E34-94BB-2D0C07832065}" type="presParOf" srcId="{740FF616-F964-4454-816F-884A96A4E959}" destId="{68396931-F644-4A77-B3AF-E36B288675E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5952E-260E-4718-A8FE-49305B4F545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B112B-C0B4-4854-BEB6-4823C1CADF8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>
          <a:scene3d>
            <a:camera prst="perspectiveFront"/>
            <a:lightRig rig="threePt" dir="t"/>
          </a:scene3d>
          <a:sp3d extrusionH="57150">
            <a:bevelT w="38100" h="38100"/>
          </a:sp3d>
        </a:bodyPr>
        <a:lstStyle/>
        <a:p>
          <a:pPr rtl="0"/>
          <a:r>
            <a:rPr lang="en-US" b="1" dirty="0" err="1" smtClean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rPr>
            <a:t>মূল্যায়ন</a:t>
          </a:r>
          <a:endParaRPr lang="en-US" dirty="0">
            <a:solidFill>
              <a:srgbClr val="7030A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  <a:reflection blurRad="6350" stA="55000" endA="300" endPos="45500" dir="5400000" sy="-100000" algn="bl" rotWithShape="0"/>
            </a:effectLst>
          </a:endParaRPr>
        </a:p>
      </dgm:t>
    </dgm:pt>
    <dgm:pt modelId="{DAC64E76-268D-48C2-A410-5332F68197D3}" type="parTrans" cxnId="{FB3CA562-4105-41FB-908B-9C0061E65552}">
      <dgm:prSet/>
      <dgm:spPr/>
      <dgm:t>
        <a:bodyPr/>
        <a:lstStyle/>
        <a:p>
          <a:endParaRPr lang="en-US"/>
        </a:p>
      </dgm:t>
    </dgm:pt>
    <dgm:pt modelId="{C37D193A-F285-44CE-99EC-84CBDC9B17F9}" type="sibTrans" cxnId="{FB3CA562-4105-41FB-908B-9C0061E65552}">
      <dgm:prSet/>
      <dgm:spPr/>
      <dgm:t>
        <a:bodyPr/>
        <a:lstStyle/>
        <a:p>
          <a:endParaRPr lang="en-US"/>
        </a:p>
      </dgm:t>
    </dgm:pt>
    <dgm:pt modelId="{031B890B-22FF-4F11-9871-03BC4E401A4D}" type="pres">
      <dgm:prSet presAssocID="{BA35952E-260E-4718-A8FE-49305B4F545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685333-E618-488C-BF34-2F0696375FD5}" type="pres">
      <dgm:prSet presAssocID="{7E2B112B-C0B4-4854-BEB6-4823C1CADF8E}" presName="horFlow" presStyleCnt="0"/>
      <dgm:spPr/>
    </dgm:pt>
    <dgm:pt modelId="{EC7E1343-1AC9-442C-BCC8-E202596EA66F}" type="pres">
      <dgm:prSet presAssocID="{7E2B112B-C0B4-4854-BEB6-4823C1CADF8E}" presName="bigChev" presStyleLbl="node1" presStyleIdx="0" presStyleCnt="1" custScaleX="110042"/>
      <dgm:spPr/>
      <dgm:t>
        <a:bodyPr/>
        <a:lstStyle/>
        <a:p>
          <a:endParaRPr lang="en-US"/>
        </a:p>
      </dgm:t>
    </dgm:pt>
  </dgm:ptLst>
  <dgm:cxnLst>
    <dgm:cxn modelId="{FB3CA562-4105-41FB-908B-9C0061E65552}" srcId="{BA35952E-260E-4718-A8FE-49305B4F5455}" destId="{7E2B112B-C0B4-4854-BEB6-4823C1CADF8E}" srcOrd="0" destOrd="0" parTransId="{DAC64E76-268D-48C2-A410-5332F68197D3}" sibTransId="{C37D193A-F285-44CE-99EC-84CBDC9B17F9}"/>
    <dgm:cxn modelId="{8A34B720-A47F-48CF-8BC5-D145D5C8D01E}" type="presOf" srcId="{7E2B112B-C0B4-4854-BEB6-4823C1CADF8E}" destId="{EC7E1343-1AC9-442C-BCC8-E202596EA66F}" srcOrd="0" destOrd="0" presId="urn:microsoft.com/office/officeart/2005/8/layout/lProcess3"/>
    <dgm:cxn modelId="{9CD58789-3630-4B3A-A886-169D7BC536D4}" type="presOf" srcId="{BA35952E-260E-4718-A8FE-49305B4F5455}" destId="{031B890B-22FF-4F11-9871-03BC4E401A4D}" srcOrd="0" destOrd="0" presId="urn:microsoft.com/office/officeart/2005/8/layout/lProcess3"/>
    <dgm:cxn modelId="{B0985B70-A553-41B9-8D51-0E8C5890E825}" type="presParOf" srcId="{031B890B-22FF-4F11-9871-03BC4E401A4D}" destId="{8B685333-E618-488C-BF34-2F0696375FD5}" srcOrd="0" destOrd="0" presId="urn:microsoft.com/office/officeart/2005/8/layout/lProcess3"/>
    <dgm:cxn modelId="{26EB5FF6-E727-4832-8593-710683DE7B82}" type="presParOf" srcId="{8B685333-E618-488C-BF34-2F0696375FD5}" destId="{EC7E1343-1AC9-442C-BCC8-E202596EA66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B5C31-E900-4C80-B152-1015F2CBA684}">
      <dsp:nvSpPr>
        <dsp:cNvPr id="0" name=""/>
        <dsp:cNvSpPr/>
      </dsp:nvSpPr>
      <dsp:spPr>
        <a:xfrm>
          <a:off x="2504112" y="551680"/>
          <a:ext cx="4285216" cy="4285216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38E3D3-C905-4B2C-A1AD-9FC92B9F9A63}">
      <dsp:nvSpPr>
        <dsp:cNvPr id="0" name=""/>
        <dsp:cNvSpPr/>
      </dsp:nvSpPr>
      <dsp:spPr>
        <a:xfrm>
          <a:off x="2388643" y="730109"/>
          <a:ext cx="4285216" cy="4285216"/>
        </a:xfrm>
        <a:prstGeom prst="blockArc">
          <a:avLst>
            <a:gd name="adj1" fmla="val 9224481"/>
            <a:gd name="adj2" fmla="val 12949047"/>
            <a:gd name="adj3" fmla="val 4527"/>
          </a:avLst>
        </a:prstGeom>
        <a:solidFill>
          <a:schemeClr val="accent2">
            <a:hueOff val="-10108284"/>
            <a:satOff val="17038"/>
            <a:lumOff val="-20863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6CEA1A-A8B8-4F18-83E8-4186606CB679}">
      <dsp:nvSpPr>
        <dsp:cNvPr id="0" name=""/>
        <dsp:cNvSpPr/>
      </dsp:nvSpPr>
      <dsp:spPr>
        <a:xfrm>
          <a:off x="2466008" y="611077"/>
          <a:ext cx="4285216" cy="4285216"/>
        </a:xfrm>
        <a:prstGeom prst="blockArc">
          <a:avLst>
            <a:gd name="adj1" fmla="val 5057675"/>
            <a:gd name="adj2" fmla="val 8909289"/>
            <a:gd name="adj3" fmla="val 4527"/>
          </a:avLst>
        </a:prstGeom>
        <a:solidFill>
          <a:schemeClr val="accent2">
            <a:hueOff val="-7581213"/>
            <a:satOff val="12778"/>
            <a:lumOff val="-15647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10E94-BBDB-489B-B780-7A8BEC1DF7FA}">
      <dsp:nvSpPr>
        <dsp:cNvPr id="0" name=""/>
        <dsp:cNvSpPr/>
      </dsp:nvSpPr>
      <dsp:spPr>
        <a:xfrm>
          <a:off x="2504112" y="551680"/>
          <a:ext cx="4285216" cy="4285216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2">
            <a:hueOff val="-5054142"/>
            <a:satOff val="8519"/>
            <a:lumOff val="-10432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426E27-0446-4B62-9BE6-6C5357E1A980}">
      <dsp:nvSpPr>
        <dsp:cNvPr id="0" name=""/>
        <dsp:cNvSpPr/>
      </dsp:nvSpPr>
      <dsp:spPr>
        <a:xfrm>
          <a:off x="2504112" y="551680"/>
          <a:ext cx="4285216" cy="4285216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2">
            <a:hueOff val="-2527071"/>
            <a:satOff val="4259"/>
            <a:lumOff val="-521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1EF239-1D36-4C31-9C17-24129A16E649}">
      <dsp:nvSpPr>
        <dsp:cNvPr id="0" name=""/>
        <dsp:cNvSpPr/>
      </dsp:nvSpPr>
      <dsp:spPr>
        <a:xfrm>
          <a:off x="2504112" y="551680"/>
          <a:ext cx="4285216" cy="4285216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A6A377-7377-44B4-9E73-6E30701350FB}">
      <dsp:nvSpPr>
        <dsp:cNvPr id="0" name=""/>
        <dsp:cNvSpPr/>
      </dsp:nvSpPr>
      <dsp:spPr>
        <a:xfrm>
          <a:off x="3684546" y="1732115"/>
          <a:ext cx="1924347" cy="1924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b="1" kern="1200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sz="5200" kern="1200" dirty="0"/>
        </a:p>
      </dsp:txBody>
      <dsp:txXfrm>
        <a:off x="3966360" y="2013929"/>
        <a:ext cx="1360719" cy="1360719"/>
      </dsp:txXfrm>
    </dsp:sp>
    <dsp:sp modelId="{E5FE1F3C-BF71-491C-870A-90D83C94A703}">
      <dsp:nvSpPr>
        <dsp:cNvPr id="0" name=""/>
        <dsp:cNvSpPr/>
      </dsp:nvSpPr>
      <dsp:spPr>
        <a:xfrm>
          <a:off x="3973198" y="-73347"/>
          <a:ext cx="1347043" cy="1347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নগদ টাকা</a:t>
          </a:r>
          <a:endParaRPr lang="en-US" sz="3200" kern="1200" dirty="0"/>
        </a:p>
      </dsp:txBody>
      <dsp:txXfrm>
        <a:off x="4170468" y="123923"/>
        <a:ext cx="952503" cy="952503"/>
      </dsp:txXfrm>
    </dsp:sp>
    <dsp:sp modelId="{F5C6F2D8-5558-4C31-88A2-F3593D75DFB5}">
      <dsp:nvSpPr>
        <dsp:cNvPr id="0" name=""/>
        <dsp:cNvSpPr/>
      </dsp:nvSpPr>
      <dsp:spPr>
        <a:xfrm>
          <a:off x="5786755" y="973709"/>
          <a:ext cx="1347043" cy="1347043"/>
        </a:xfrm>
        <a:prstGeom prst="ellipse">
          <a:avLst/>
        </a:prstGeom>
        <a:solidFill>
          <a:schemeClr val="accent2">
            <a:hueOff val="-2527071"/>
            <a:satOff val="4259"/>
            <a:lumOff val="-5216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প্রাপ্য বিল</a:t>
          </a:r>
          <a:endParaRPr lang="en-US" sz="3200" kern="1200" dirty="0"/>
        </a:p>
      </dsp:txBody>
      <dsp:txXfrm>
        <a:off x="5984025" y="1170979"/>
        <a:ext cx="952503" cy="952503"/>
      </dsp:txXfrm>
    </dsp:sp>
    <dsp:sp modelId="{147F5B51-5932-4987-97EB-56EFD07382DC}">
      <dsp:nvSpPr>
        <dsp:cNvPr id="0" name=""/>
        <dsp:cNvSpPr/>
      </dsp:nvSpPr>
      <dsp:spPr>
        <a:xfrm>
          <a:off x="5786755" y="3067824"/>
          <a:ext cx="1347043" cy="1347043"/>
        </a:xfrm>
        <a:prstGeom prst="ellipse">
          <a:avLst/>
        </a:prstGeom>
        <a:solidFill>
          <a:schemeClr val="accent2">
            <a:hueOff val="-5054142"/>
            <a:satOff val="8519"/>
            <a:lumOff val="-10432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ইজারা সম্পত্তি</a:t>
          </a:r>
          <a:endParaRPr lang="en-US" sz="3200" kern="1200" dirty="0"/>
        </a:p>
      </dsp:txBody>
      <dsp:txXfrm>
        <a:off x="5984025" y="3265094"/>
        <a:ext cx="952503" cy="952503"/>
      </dsp:txXfrm>
    </dsp:sp>
    <dsp:sp modelId="{3143CCB6-73FE-4D91-B7D1-90BA763744FD}">
      <dsp:nvSpPr>
        <dsp:cNvPr id="0" name=""/>
        <dsp:cNvSpPr/>
      </dsp:nvSpPr>
      <dsp:spPr>
        <a:xfrm>
          <a:off x="3823757" y="3965441"/>
          <a:ext cx="1645925" cy="1645925"/>
        </a:xfrm>
        <a:prstGeom prst="ellipse">
          <a:avLst/>
        </a:prstGeom>
        <a:solidFill>
          <a:schemeClr val="accent2">
            <a:hueOff val="-7581213"/>
            <a:satOff val="12778"/>
            <a:lumOff val="-15647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বিনিয়োগ</a:t>
          </a:r>
          <a:endParaRPr lang="en-US" sz="2800" kern="1200" dirty="0"/>
        </a:p>
      </dsp:txBody>
      <dsp:txXfrm>
        <a:off x="4064797" y="4206481"/>
        <a:ext cx="1163845" cy="1163845"/>
      </dsp:txXfrm>
    </dsp:sp>
    <dsp:sp modelId="{4E40532B-33D0-43AE-92F9-2C6498D33862}">
      <dsp:nvSpPr>
        <dsp:cNvPr id="0" name=""/>
        <dsp:cNvSpPr/>
      </dsp:nvSpPr>
      <dsp:spPr>
        <a:xfrm>
          <a:off x="1830274" y="3067685"/>
          <a:ext cx="1645925" cy="1463037"/>
        </a:xfrm>
        <a:prstGeom prst="ellipse">
          <a:avLst/>
        </a:prstGeom>
        <a:solidFill>
          <a:schemeClr val="accent2">
            <a:hueOff val="-10108284"/>
            <a:satOff val="17038"/>
            <a:lumOff val="-20863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দেনাদার</a:t>
          </a:r>
          <a:endParaRPr lang="en-US" sz="3200" kern="1200" dirty="0"/>
        </a:p>
      </dsp:txBody>
      <dsp:txXfrm>
        <a:off x="2071314" y="3281942"/>
        <a:ext cx="1163845" cy="1034523"/>
      </dsp:txXfrm>
    </dsp:sp>
    <dsp:sp modelId="{42D27BE6-1C55-4AC9-8659-47212F3737C4}">
      <dsp:nvSpPr>
        <dsp:cNvPr id="0" name=""/>
        <dsp:cNvSpPr/>
      </dsp:nvSpPr>
      <dsp:spPr>
        <a:xfrm>
          <a:off x="2159642" y="973709"/>
          <a:ext cx="1347043" cy="1347043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ব্যাংক জমা</a:t>
          </a:r>
          <a:endParaRPr lang="en-US" sz="3200" kern="1200" dirty="0"/>
        </a:p>
      </dsp:txBody>
      <dsp:txXfrm>
        <a:off x="2356912" y="1170979"/>
        <a:ext cx="952503" cy="952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AF20-83B9-415C-A48F-3FA1C6EA9981}">
      <dsp:nvSpPr>
        <dsp:cNvPr id="0" name=""/>
        <dsp:cNvSpPr/>
      </dsp:nvSpPr>
      <dsp:spPr>
        <a:xfrm>
          <a:off x="2669976" y="1526976"/>
          <a:ext cx="3804046" cy="380404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b="1" kern="1200" dirty="0" smtClean="0">
              <a:latin typeface="NikoshBAN" pitchFamily="2" charset="0"/>
              <a:cs typeface="NikoshBAN" pitchFamily="2" charset="0"/>
            </a:rPr>
            <a:t>দায়</a:t>
          </a:r>
          <a:endParaRPr lang="en-US" sz="6500" kern="1200" dirty="0"/>
        </a:p>
      </dsp:txBody>
      <dsp:txXfrm>
        <a:off x="3227066" y="2084066"/>
        <a:ext cx="2689866" cy="2689866"/>
      </dsp:txXfrm>
    </dsp:sp>
    <dsp:sp modelId="{802476A6-5B76-4A6F-B7B2-3106FC8F9388}">
      <dsp:nvSpPr>
        <dsp:cNvPr id="0" name=""/>
        <dsp:cNvSpPr/>
      </dsp:nvSpPr>
      <dsp:spPr>
        <a:xfrm>
          <a:off x="3620988" y="679"/>
          <a:ext cx="1902023" cy="1902023"/>
        </a:xfrm>
        <a:prstGeom prst="ellipse">
          <a:avLst/>
        </a:prstGeom>
        <a:solidFill>
          <a:schemeClr val="accent3">
            <a:alpha val="50000"/>
            <a:hueOff val="593843"/>
            <a:satOff val="3198"/>
            <a:lumOff val="4363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বন্ধকী ঋণ</a:t>
          </a:r>
          <a:endParaRPr lang="en-US" sz="4000" kern="1200" dirty="0"/>
        </a:p>
      </dsp:txBody>
      <dsp:txXfrm>
        <a:off x="3899533" y="279224"/>
        <a:ext cx="1344933" cy="1344933"/>
      </dsp:txXfrm>
    </dsp:sp>
    <dsp:sp modelId="{294841B7-C709-4F15-BBD5-73880F99C4EF}">
      <dsp:nvSpPr>
        <dsp:cNvPr id="0" name=""/>
        <dsp:cNvSpPr/>
      </dsp:nvSpPr>
      <dsp:spPr>
        <a:xfrm>
          <a:off x="6098297" y="2477988"/>
          <a:ext cx="1902023" cy="1902023"/>
        </a:xfrm>
        <a:prstGeom prst="ellipse">
          <a:avLst/>
        </a:prstGeom>
        <a:solidFill>
          <a:schemeClr val="accent3">
            <a:alpha val="50000"/>
            <a:hueOff val="1187685"/>
            <a:satOff val="6397"/>
            <a:lumOff val="8726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বকেয়া মজুরি</a:t>
          </a:r>
          <a:endParaRPr lang="en-US" sz="4000" kern="1200" dirty="0"/>
        </a:p>
      </dsp:txBody>
      <dsp:txXfrm>
        <a:off x="6376842" y="2756533"/>
        <a:ext cx="1344933" cy="1344933"/>
      </dsp:txXfrm>
    </dsp:sp>
    <dsp:sp modelId="{673F8C67-308C-416C-A474-A8D88026807A}">
      <dsp:nvSpPr>
        <dsp:cNvPr id="0" name=""/>
        <dsp:cNvSpPr/>
      </dsp:nvSpPr>
      <dsp:spPr>
        <a:xfrm>
          <a:off x="3620988" y="4955297"/>
          <a:ext cx="1902023" cy="1902023"/>
        </a:xfrm>
        <a:prstGeom prst="ellipse">
          <a:avLst/>
        </a:prstGeom>
        <a:solidFill>
          <a:schemeClr val="accent3">
            <a:alpha val="50000"/>
            <a:hueOff val="1781528"/>
            <a:satOff val="9595"/>
            <a:lumOff val="13089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smtClean="0">
              <a:latin typeface="NikoshBAN" pitchFamily="2" charset="0"/>
              <a:cs typeface="NikoshBAN" pitchFamily="2" charset="0"/>
            </a:rPr>
            <a:t>প্রদেয় বিল</a:t>
          </a:r>
          <a:endParaRPr lang="en-US" sz="4000" kern="1200" dirty="0"/>
        </a:p>
      </dsp:txBody>
      <dsp:txXfrm>
        <a:off x="3899533" y="5233842"/>
        <a:ext cx="1344933" cy="1344933"/>
      </dsp:txXfrm>
    </dsp:sp>
    <dsp:sp modelId="{68396931-F644-4A77-B3AF-E36B288675E1}">
      <dsp:nvSpPr>
        <dsp:cNvPr id="0" name=""/>
        <dsp:cNvSpPr/>
      </dsp:nvSpPr>
      <dsp:spPr>
        <a:xfrm>
          <a:off x="1143679" y="2477988"/>
          <a:ext cx="1902023" cy="1902023"/>
        </a:xfrm>
        <a:prstGeom prst="ellipse">
          <a:avLst/>
        </a:prstGeom>
        <a:solidFill>
          <a:schemeClr val="accent3">
            <a:alpha val="50000"/>
            <a:hueOff val="2375371"/>
            <a:satOff val="12794"/>
            <a:lumOff val="17452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ব্যাংক জমাতিরিক্ত</a:t>
          </a:r>
          <a:endParaRPr lang="en-US" sz="2400" kern="1200" dirty="0"/>
        </a:p>
      </dsp:txBody>
      <dsp:txXfrm>
        <a:off x="1422224" y="2756533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E1343-1AC9-442C-BCC8-E202596EA66F}">
      <dsp:nvSpPr>
        <dsp:cNvPr id="0" name=""/>
        <dsp:cNvSpPr/>
      </dsp:nvSpPr>
      <dsp:spPr>
        <a:xfrm>
          <a:off x="154209" y="355"/>
          <a:ext cx="3046195" cy="1107284"/>
        </a:xfrm>
        <a:prstGeom prst="chevron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24765" rIns="0" bIns="24765" numCol="1" spcCol="1270" anchor="ctr" anchorCtr="0">
          <a:noAutofit/>
          <a:scene3d>
            <a:camera prst="perspective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err="1" smtClean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rPr>
            <a:t>মূল্যায়ন</a:t>
          </a:r>
          <a:endParaRPr lang="en-US" sz="3900" kern="1200" dirty="0">
            <a:solidFill>
              <a:srgbClr val="7030A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  <a:reflection blurRad="6350" stA="55000" endA="300" endPos="45500" dir="5400000" sy="-100000" algn="bl" rotWithShape="0"/>
            </a:effectLst>
          </a:endParaRPr>
        </a:p>
      </dsp:txBody>
      <dsp:txXfrm>
        <a:off x="707851" y="355"/>
        <a:ext cx="1938911" cy="1107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177FB-CE2E-4FA0-B466-22E622502003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DC957-4F57-46BE-A499-4D45D7E16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6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E1B3-AA1F-4EA9-8B53-619A0CC5FBBA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568EE-A7B9-468C-B500-4DC5AF63F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568EE-A7B9-468C-B500-4DC5AF63F3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17D2-A09C-4522-94FE-42ABC2F38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568EE-A7B9-468C-B500-4DC5AF63F3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4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ED2FDE-2F9A-4EF7-8C3B-9580387F541F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650B-223C-47CE-B032-294DDA4D5F24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AD08-12A5-4CB2-9ED0-A1A5F55FDC26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C4ED60-83D4-4566-8F1E-11B0709772F0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045FA6-F133-4D98-B856-611B4B353BE7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7BE9-9A31-4DFB-9D9B-8AAAEA808823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FF93-87CD-42A5-A2B8-E65515708D8A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217FB5-0DD0-4AD5-A2FD-DA2648ACAEED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 rot="5400000">
            <a:off x="7133801" y="4847801"/>
            <a:ext cx="365106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AZHER</a:t>
            </a:r>
            <a:r>
              <a:rPr lang="en-US" b="1" cap="all" spc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UDDIN-01746950438</a:t>
            </a:r>
            <a:endParaRPr lang="en-US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30" y="46736"/>
            <a:ext cx="1134638" cy="110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091551-9954-404B-9716-212BB440656C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13E00E-D111-4449-A974-13D2462A2F4C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Towhid_Ctg_01819416736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B91438-B67A-4E0E-A606-6A2971ECD459}" type="datetime1">
              <a:rPr lang="en-US" smtClean="0"/>
              <a:pPr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Towhid_Ctg_01819416736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52400"/>
            <a:ext cx="86868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cNamara Building.jpg"/>
          <p:cNvPicPr>
            <a:picLocks noChangeAspect="1"/>
          </p:cNvPicPr>
          <p:nvPr/>
        </p:nvPicPr>
        <p:blipFill>
          <a:blip r:embed="rId2"/>
          <a:srcRect b="12807"/>
          <a:stretch>
            <a:fillRect/>
          </a:stretch>
        </p:blipFill>
        <p:spPr>
          <a:xfrm>
            <a:off x="152400" y="0"/>
            <a:ext cx="3657600" cy="3987209"/>
          </a:xfrm>
          <a:prstGeom prst="rect">
            <a:avLst/>
          </a:prstGeom>
        </p:spPr>
      </p:pic>
      <p:pic>
        <p:nvPicPr>
          <p:cNvPr id="9" name="Picture 8" descr="Lower Field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67200"/>
            <a:ext cx="3742267" cy="2590800"/>
          </a:xfrm>
          <a:prstGeom prst="rect">
            <a:avLst/>
          </a:prstGeom>
        </p:spPr>
      </p:pic>
      <p:pic>
        <p:nvPicPr>
          <p:cNvPr id="6" name="Picture 5" descr="Indian-Wood-Furni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769" y="4267199"/>
            <a:ext cx="4030231" cy="2590800"/>
          </a:xfrm>
          <a:prstGeom prst="rect">
            <a:avLst/>
          </a:prstGeom>
        </p:spPr>
      </p:pic>
      <p:pic>
        <p:nvPicPr>
          <p:cNvPr id="10" name="Picture 9" descr="Link_Lacing_Machine.jpg"/>
          <p:cNvPicPr>
            <a:picLocks noChangeAspect="1"/>
          </p:cNvPicPr>
          <p:nvPr/>
        </p:nvPicPr>
        <p:blipFill>
          <a:blip r:embed="rId5" cstate="print"/>
          <a:srcRect l="879" r="3775"/>
          <a:stretch>
            <a:fillRect/>
          </a:stretch>
        </p:blipFill>
        <p:spPr>
          <a:xfrm>
            <a:off x="4648200" y="-70399"/>
            <a:ext cx="4000500" cy="31574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2568029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8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5369" y="6150114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gradFill>
                  <a:gsLst>
                    <a:gs pos="0">
                      <a:srgbClr val="00B050"/>
                    </a:gs>
                    <a:gs pos="97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ভূমি</a:t>
            </a:r>
            <a:endParaRPr lang="en-US" sz="4400" b="1" dirty="0">
              <a:gradFill>
                <a:gsLst>
                  <a:gs pos="0">
                    <a:srgbClr val="00B050"/>
                  </a:gs>
                  <a:gs pos="97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276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দালানকোঠা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7696" y="60270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25741" y="3124333"/>
            <a:ext cx="1972733" cy="1126986"/>
            <a:chOff x="3894667" y="3133010"/>
            <a:chExt cx="1972733" cy="1126986"/>
          </a:xfrm>
        </p:grpSpPr>
        <p:sp>
          <p:nvSpPr>
            <p:cNvPr id="2" name="Frame 1"/>
            <p:cNvSpPr/>
            <p:nvPr/>
          </p:nvSpPr>
          <p:spPr>
            <a:xfrm>
              <a:off x="3894667" y="3133010"/>
              <a:ext cx="1972733" cy="1126986"/>
            </a:xfrm>
            <a:prstGeom prst="frame">
              <a:avLst>
                <a:gd name="adj1" fmla="val 21105"/>
              </a:avLst>
            </a:prstGeom>
            <a:solidFill>
              <a:srgbClr val="3333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008966" y="3244332"/>
              <a:ext cx="174413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6000" b="1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সম্পদ</a:t>
              </a:r>
              <a:endParaRPr lang="en-US" sz="6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92968208"/>
              </p:ext>
            </p:extLst>
          </p:nvPr>
        </p:nvGraphicFramePr>
        <p:xfrm>
          <a:off x="0" y="1143000"/>
          <a:ext cx="9144000" cy="553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152400"/>
            <a:ext cx="5181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চার্টটি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4A6A377-7377-44B4-9E73-6E3070135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E4A6A377-7377-44B4-9E73-6E3070135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5FE1F3C-BF71-491C-870A-90D83C94A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E5FE1F3C-BF71-491C-870A-90D83C94A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D1EF239-1D36-4C31-9C17-24129A16E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DD1EF239-1D36-4C31-9C17-24129A16E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5C6F2D8-5558-4C31-88A2-F3593D75D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F5C6F2D8-5558-4C31-88A2-F3593D75D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3426E27-0446-4B62-9BE6-6C5357E1A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graphicEl>
                                              <a:dgm id="{53426E27-0446-4B62-9BE6-6C5357E1A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47F5B51-5932-4987-97EB-56EFD0738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graphicEl>
                                              <a:dgm id="{147F5B51-5932-4987-97EB-56EFD0738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110E94-BBDB-489B-B780-7A8BEC1DF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dgm id="{0E110E94-BBDB-489B-B780-7A8BEC1DF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143CCB6-73FE-4D91-B7D1-90BA76374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dgm id="{3143CCB6-73FE-4D91-B7D1-90BA76374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36CEA1A-A8B8-4F18-83E8-4186606C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dgm id="{C36CEA1A-A8B8-4F18-83E8-4186606C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40532B-33D0-43AE-92F9-2C6498D33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graphicEl>
                                              <a:dgm id="{4E40532B-33D0-43AE-92F9-2C6498D33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238E3D3-C905-4B2C-A1AD-9FC92B9F9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>
                                            <p:graphicEl>
                                              <a:dgm id="{E238E3D3-C905-4B2C-A1AD-9FC92B9F9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D27BE6-1C55-4AC9-8659-47212F373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graphicEl>
                                              <a:dgm id="{42D27BE6-1C55-4AC9-8659-47212F373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D4B5C31-E900-4C80-B152-1015F2CBA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>
                                            <p:graphicEl>
                                              <a:dgm id="{5D4B5C31-E900-4C80-B152-1015F2CBA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379068368-bangladeshi-rmg-workers-protest-for-8000-taka-basic-salary_2660447.jpg"/>
          <p:cNvPicPr>
            <a:picLocks noChangeAspect="1"/>
          </p:cNvPicPr>
          <p:nvPr/>
        </p:nvPicPr>
        <p:blipFill>
          <a:blip r:embed="rId2"/>
          <a:srcRect r="13325" b="4444"/>
          <a:stretch>
            <a:fillRect/>
          </a:stretch>
        </p:blipFill>
        <p:spPr>
          <a:xfrm>
            <a:off x="4191000" y="0"/>
            <a:ext cx="4534088" cy="37338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28600" y="0"/>
            <a:ext cx="3733800" cy="3733800"/>
            <a:chOff x="0" y="0"/>
            <a:chExt cx="3962400" cy="3926876"/>
          </a:xfrm>
        </p:grpSpPr>
        <p:pic>
          <p:nvPicPr>
            <p:cNvPr id="17" name="Picture 16" descr="Blog-Bornstein-Commercial-Microfinance-Image-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00200"/>
              <a:ext cx="3962400" cy="2326676"/>
            </a:xfrm>
            <a:prstGeom prst="rect">
              <a:avLst/>
            </a:prstGeom>
          </p:spPr>
        </p:pic>
        <p:pic>
          <p:nvPicPr>
            <p:cNvPr id="15" name="Picture 14" descr="Grameen-Bank-logo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0"/>
              <a:ext cx="1752600" cy="1612392"/>
            </a:xfrm>
            <a:prstGeom prst="rect">
              <a:avLst/>
            </a:prstGeom>
          </p:spPr>
        </p:pic>
      </p:grpSp>
      <p:pic>
        <p:nvPicPr>
          <p:cNvPr id="8" name="Picture 7" descr="scizo-400x230.jpg"/>
          <p:cNvPicPr>
            <a:picLocks noChangeAspect="1"/>
          </p:cNvPicPr>
          <p:nvPr/>
        </p:nvPicPr>
        <p:blipFill>
          <a:blip r:embed="rId5"/>
          <a:srcRect l="3516" t="2468" r="4152"/>
          <a:stretch>
            <a:fillRect/>
          </a:stretch>
        </p:blipFill>
        <p:spPr>
          <a:xfrm>
            <a:off x="0" y="3947658"/>
            <a:ext cx="4191000" cy="2910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3154453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ঋণ</a:t>
            </a:r>
            <a:endParaRPr lang="en-US" sz="54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2709" y="310551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বকেয়া বেতন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1100" y="601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ঋণ গ্রস্থ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 rot="20096016">
            <a:off x="4841854" y="4470720"/>
            <a:ext cx="2743200" cy="15240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6313675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59603"/>
            <a:ext cx="3429000" cy="830997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চার্টটি</a:t>
            </a:r>
            <a:r>
              <a:rPr lang="en-US" sz="4800" b="1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B2AF20-83B9-415C-A48F-3FA1C6EA9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3B2AF20-83B9-415C-A48F-3FA1C6EA9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76A6-5B76-4A6F-B7B2-3106FC8F9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802476A6-5B76-4A6F-B7B2-3106FC8F9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4841B7-C709-4F15-BBD5-73880F99C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94841B7-C709-4F15-BBD5-73880F99C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F8C67-308C-416C-A474-A8D880268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73F8C67-308C-416C-A474-A8D880268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396931-F644-4A77-B3AF-E36B28867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8396931-F644-4A77-B3AF-E36B28867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al-money_8865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2291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2821494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gradFill flip="none" rotWithShape="1">
                  <a:gsLst>
                    <a:gs pos="0">
                      <a:srgbClr val="FFF200"/>
                    </a:gs>
                    <a:gs pos="70000">
                      <a:srgbClr val="00B0F0"/>
                    </a:gs>
                    <a:gs pos="77497">
                      <a:srgbClr val="FF0000"/>
                    </a:gs>
                    <a:gs pos="12084">
                      <a:srgbClr val="FF0000"/>
                    </a:gs>
                    <a:gs pos="29580">
                      <a:srgbClr val="FF0000"/>
                    </a:gs>
                    <a:gs pos="55000">
                      <a:srgbClr val="FF0000"/>
                    </a:gs>
                    <a:gs pos="85849">
                      <a:srgbClr val="00B0F0"/>
                    </a:gs>
                    <a:gs pos="42000">
                      <a:srgbClr val="00B0F0"/>
                    </a:gs>
                    <a:gs pos="19000">
                      <a:srgbClr val="00B0F0"/>
                    </a:gs>
                    <a:gs pos="100000">
                      <a:srgbClr val="00B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800" b="1" dirty="0">
              <a:gradFill flip="none" rotWithShape="1">
                <a:gsLst>
                  <a:gs pos="0">
                    <a:srgbClr val="FFF200"/>
                  </a:gs>
                  <a:gs pos="70000">
                    <a:srgbClr val="00B0F0"/>
                  </a:gs>
                  <a:gs pos="77497">
                    <a:srgbClr val="FF0000"/>
                  </a:gs>
                  <a:gs pos="12084">
                    <a:srgbClr val="FF0000"/>
                  </a:gs>
                  <a:gs pos="29580">
                    <a:srgbClr val="FF0000"/>
                  </a:gs>
                  <a:gs pos="55000">
                    <a:srgbClr val="FF0000"/>
                  </a:gs>
                  <a:gs pos="85849">
                    <a:srgbClr val="00B0F0"/>
                  </a:gs>
                  <a:gs pos="42000">
                    <a:srgbClr val="00B0F0"/>
                  </a:gs>
                  <a:gs pos="19000">
                    <a:srgbClr val="00B0F0"/>
                  </a:gs>
                  <a:gs pos="100000">
                    <a:srgbClr val="00B05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7236" y="76200"/>
            <a:ext cx="4165764" cy="2971800"/>
            <a:chOff x="4838700" y="0"/>
            <a:chExt cx="4305300" cy="2906527"/>
          </a:xfrm>
        </p:grpSpPr>
        <p:pic>
          <p:nvPicPr>
            <p:cNvPr id="4" name="Picture 3" descr="tech_microsoft_head_offic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8700" y="0"/>
              <a:ext cx="4305300" cy="2870200"/>
            </a:xfrm>
            <a:prstGeom prst="rect">
              <a:avLst/>
            </a:prstGeom>
          </p:spPr>
        </p:pic>
        <p:pic>
          <p:nvPicPr>
            <p:cNvPr id="5" name="Picture 4" descr="bill.jpg"/>
            <p:cNvPicPr>
              <a:picLocks noChangeAspect="1"/>
            </p:cNvPicPr>
            <p:nvPr/>
          </p:nvPicPr>
          <p:blipFill>
            <a:blip r:embed="rId4" cstate="print"/>
            <a:srcRect l="25278" r="12369" b="22797"/>
            <a:stretch>
              <a:fillRect/>
            </a:stretch>
          </p:blipFill>
          <p:spPr>
            <a:xfrm>
              <a:off x="4847304" y="1525561"/>
              <a:ext cx="1371600" cy="1380966"/>
            </a:xfrm>
            <a:prstGeom prst="rect">
              <a:avLst/>
            </a:prstGeom>
          </p:spPr>
        </p:pic>
      </p:grpSp>
      <p:pic>
        <p:nvPicPr>
          <p:cNvPr id="8" name="Picture 7" descr="depositphotos_2061968-Household-finance-word-cloud.jpg"/>
          <p:cNvPicPr>
            <a:picLocks noChangeAspect="1"/>
          </p:cNvPicPr>
          <p:nvPr/>
        </p:nvPicPr>
        <p:blipFill>
          <a:blip r:embed="rId5"/>
          <a:srcRect l="8333" t="4167" r="5556" b="4167"/>
          <a:stretch>
            <a:fillRect/>
          </a:stretch>
        </p:blipFill>
        <p:spPr>
          <a:xfrm>
            <a:off x="187036" y="3604790"/>
            <a:ext cx="4343400" cy="31569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78036" y="6211669"/>
            <a:ext cx="2175164" cy="830997"/>
            <a:chOff x="4378036" y="6211669"/>
            <a:chExt cx="2175164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5257800" y="621166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blipFill>
                    <a:blip r:embed="rId6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ব্যয়</a:t>
              </a:r>
              <a:endParaRPr lang="en-US" sz="4800" b="1" dirty="0">
                <a:blipFill>
                  <a:blip r:embed="rId6"/>
                  <a:tile tx="0" ty="0" sx="100000" sy="100000" flip="none" algn="tl"/>
                </a:blip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78036" y="621166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আয়</a:t>
              </a:r>
              <a:endParaRPr lang="en-US" sz="4800" b="1" dirty="0">
                <a:solidFill>
                  <a:srgbClr val="FF00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64278" y="2759938"/>
            <a:ext cx="261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gradFill>
                  <a:gsLst>
                    <a:gs pos="0">
                      <a:srgbClr val="3399FF"/>
                    </a:gs>
                    <a:gs pos="39000">
                      <a:srgbClr val="00CCCC"/>
                    </a:gs>
                    <a:gs pos="69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স্বত্ত্বাধিকারি</a:t>
            </a:r>
            <a:endParaRPr lang="en-US" sz="4800" b="1" dirty="0">
              <a:gradFill>
                <a:gsLst>
                  <a:gs pos="0">
                    <a:srgbClr val="3399FF"/>
                  </a:gs>
                  <a:gs pos="39000">
                    <a:srgbClr val="00CCCC"/>
                  </a:gs>
                  <a:gs pos="69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53000" y="3877969"/>
            <a:ext cx="3124200" cy="1954511"/>
            <a:chOff x="381000" y="3733432"/>
            <a:chExt cx="3124200" cy="1954511"/>
          </a:xfrm>
        </p:grpSpPr>
        <p:sp>
          <p:nvSpPr>
            <p:cNvPr id="10" name="Oval 9"/>
            <p:cNvSpPr/>
            <p:nvPr/>
          </p:nvSpPr>
          <p:spPr>
            <a:xfrm>
              <a:off x="381000" y="3733432"/>
              <a:ext cx="3124200" cy="19545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" y="3886200"/>
              <a:ext cx="2743200" cy="1600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মালিকানা স্বত্ত্ব</a:t>
              </a:r>
              <a:endParaRPr lang="en-US" sz="44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457200"/>
            <a:ext cx="3962400" cy="10668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82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5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ও দায়ের তালিকা প্রস্তুত কর।</a:t>
            </a:r>
            <a:endParaRPr lang="en-US" sz="5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64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300" y="457200"/>
            <a:ext cx="3314700" cy="92333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362201" y="2362200"/>
            <a:ext cx="6248399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‘নগদ টাকা’</a:t>
            </a:r>
            <a:r>
              <a:rPr lang="bn-BD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কেন সম্পদ লিখ।</a:t>
            </a:r>
            <a:endParaRPr lang="en-US" sz="4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389910" y="4343400"/>
            <a:ext cx="6248399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‘বকেয়া বেতন’</a:t>
            </a:r>
            <a:r>
              <a:rPr lang="bn-BD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কেন দায় লিখ।</a:t>
            </a:r>
            <a:endParaRPr lang="en-US" sz="4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800100" y="1943100"/>
            <a:ext cx="1143000" cy="19812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BD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‘ক’ দল</a:t>
            </a:r>
            <a:endParaRPr lang="en-US" sz="4800" b="1" dirty="0"/>
          </a:p>
        </p:txBody>
      </p:sp>
      <p:sp>
        <p:nvSpPr>
          <p:cNvPr id="10" name="Down Arrow 9"/>
          <p:cNvSpPr/>
          <p:nvPr/>
        </p:nvSpPr>
        <p:spPr>
          <a:xfrm rot="16200000">
            <a:off x="800100" y="3924300"/>
            <a:ext cx="1143000" cy="1981200"/>
          </a:xfrm>
          <a:prstGeom prst="downArrow">
            <a:avLst/>
          </a:prstGeom>
          <a:gradFill>
            <a:gsLst>
              <a:gs pos="0">
                <a:srgbClr val="8488C4"/>
              </a:gs>
              <a:gs pos="0">
                <a:srgbClr val="8488C4"/>
              </a:gs>
              <a:gs pos="14000">
                <a:srgbClr val="D4DEFF"/>
              </a:gs>
              <a:gs pos="72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BD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‘খ’ দল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533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616143"/>
              </p:ext>
            </p:extLst>
          </p:nvPr>
        </p:nvGraphicFramePr>
        <p:xfrm>
          <a:off x="2819400" y="533400"/>
          <a:ext cx="3354614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2286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দায়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সম্পদ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মালিকানা স্বত্ত্ব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066800"/>
            <a:ext cx="25908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091" y="3124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itchFamily="2" charset="2"/>
              <a:buChar char="v"/>
            </a:pPr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4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gradFill>
                  <a:gsLst>
                    <a:gs pos="0">
                      <a:srgbClr val="00B0F0"/>
                    </a:gs>
                    <a:gs pos="31000">
                      <a:srgbClr val="FF00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দায় + মালিকানা স্বত্ত্ব</a:t>
            </a:r>
          </a:p>
          <a:p>
            <a:pPr marL="508000" indent="-508000" algn="just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বিষয়টি বিশ্লেষণ কর।</a:t>
            </a:r>
            <a:endParaRPr lang="bn-BD" sz="48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438400" y="0"/>
            <a:ext cx="2590800" cy="10668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1068703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\Documents\820cdf0b3d7cf95523a3dbf5f369d1c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419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\Documents\820cdf0b3d7cf95523a3dbf5f369d1c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1"/>
            <a:ext cx="43433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-83127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2000" dirty="0" smtClean="0">
                <a:gradFill>
                  <a:gsLst>
                    <a:gs pos="0">
                      <a:srgbClr val="FFF200"/>
                    </a:gs>
                    <a:gs pos="45000">
                      <a:srgbClr val="FF00FF"/>
                    </a:gs>
                    <a:gs pos="70000">
                      <a:srgbClr val="00B050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2000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0" dirty="0" err="1" smtClean="0">
                <a:gradFill>
                  <a:gsLst>
                    <a:gs pos="0">
                      <a:schemeClr val="tx1"/>
                    </a:gs>
                    <a:gs pos="10000">
                      <a:srgbClr val="FFFF00"/>
                    </a:gs>
                    <a:gs pos="31000">
                      <a:srgbClr val="000082"/>
                    </a:gs>
                    <a:gs pos="20000">
                      <a:srgbClr val="FF0000"/>
                    </a:gs>
                    <a:gs pos="44000">
                      <a:schemeClr val="tx1"/>
                    </a:gs>
                    <a:gs pos="59000">
                      <a:schemeClr val="bg1"/>
                    </a:gs>
                    <a:gs pos="52000">
                      <a:srgbClr val="0047FF"/>
                    </a:gs>
                    <a:gs pos="7300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2000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0" dirty="0" err="1" smtClean="0">
                <a:gradFill>
                  <a:gsLst>
                    <a:gs pos="0">
                      <a:srgbClr val="7030A0"/>
                    </a:gs>
                    <a:gs pos="13000">
                      <a:srgbClr val="FFFF00"/>
                    </a:gs>
                    <a:gs pos="49000">
                      <a:srgbClr val="000066"/>
                    </a:gs>
                    <a:gs pos="63000">
                      <a:srgbClr val="FF0000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0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12000" dirty="0" smtClean="0">
                <a:gradFill>
                  <a:gsLst>
                    <a:gs pos="0">
                      <a:srgbClr val="FF0000"/>
                    </a:gs>
                    <a:gs pos="68000">
                      <a:srgbClr val="0A128C"/>
                    </a:gs>
                    <a:gs pos="47000">
                      <a:srgbClr val="FFFF00"/>
                    </a:gs>
                    <a:gs pos="0">
                      <a:srgbClr val="7005D4"/>
                    </a:gs>
                    <a:gs pos="98000">
                      <a:srgbClr val="7030A0"/>
                    </a:gs>
                  </a:gsLst>
                  <a:lin ang="5400000" scaled="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2000" dirty="0">
              <a:gradFill>
                <a:gsLst>
                  <a:gs pos="0">
                    <a:srgbClr val="FF0000"/>
                  </a:gs>
                  <a:gs pos="68000">
                    <a:srgbClr val="0A128C"/>
                  </a:gs>
                  <a:gs pos="47000">
                    <a:srgbClr val="FFFF00"/>
                  </a:gs>
                  <a:gs pos="0">
                    <a:srgbClr val="7005D4"/>
                  </a:gs>
                  <a:gs pos="98000">
                    <a:srgbClr val="7030A0"/>
                  </a:gs>
                </a:gsLst>
                <a:lin ang="5400000" scaled="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229600" cy="1569660"/>
          </a:xfrm>
          <a:prstGeom prst="rect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9260"/>
            <a:ext cx="8229600" cy="467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99" y="9525"/>
            <a:ext cx="9242999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3398"/>
            <a:ext cx="8915400" cy="796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3276600" y="873964"/>
            <a:ext cx="2971108" cy="5372737"/>
            <a:chOff x="-3276600" y="873964"/>
            <a:chExt cx="2971108" cy="5372737"/>
          </a:xfrm>
        </p:grpSpPr>
        <p:sp>
          <p:nvSpPr>
            <p:cNvPr id="4" name="Block Arc 3"/>
            <p:cNvSpPr/>
            <p:nvPr/>
          </p:nvSpPr>
          <p:spPr>
            <a:xfrm>
              <a:off x="-2179058" y="873964"/>
              <a:ext cx="456507" cy="408075"/>
            </a:xfrm>
            <a:prstGeom prst="blockArc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 rot="2522351">
              <a:off x="-2618447" y="1263221"/>
              <a:ext cx="1402080" cy="1493520"/>
              <a:chOff x="2449829" y="1188720"/>
              <a:chExt cx="1402080" cy="1493520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3" name="Donut 2"/>
              <p:cNvSpPr/>
              <p:nvPr/>
            </p:nvSpPr>
            <p:spPr>
              <a:xfrm>
                <a:off x="2449829" y="11887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Donut 4"/>
              <p:cNvSpPr/>
              <p:nvPr/>
            </p:nvSpPr>
            <p:spPr>
              <a:xfrm>
                <a:off x="2602229" y="13411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Donut 5"/>
              <p:cNvSpPr/>
              <p:nvPr/>
            </p:nvSpPr>
            <p:spPr>
              <a:xfrm>
                <a:off x="2754629" y="14935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Donut 6"/>
              <p:cNvSpPr/>
              <p:nvPr/>
            </p:nvSpPr>
            <p:spPr>
              <a:xfrm>
                <a:off x="2907029" y="16459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Donut 7"/>
              <p:cNvSpPr/>
              <p:nvPr/>
            </p:nvSpPr>
            <p:spPr>
              <a:xfrm>
                <a:off x="3059429" y="17983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Donut 8"/>
              <p:cNvSpPr/>
              <p:nvPr/>
            </p:nvSpPr>
            <p:spPr>
              <a:xfrm>
                <a:off x="3211829" y="19507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Donut 9"/>
              <p:cNvSpPr/>
              <p:nvPr/>
            </p:nvSpPr>
            <p:spPr>
              <a:xfrm>
                <a:off x="3364229" y="21031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Donut 10"/>
              <p:cNvSpPr/>
              <p:nvPr/>
            </p:nvSpPr>
            <p:spPr>
              <a:xfrm>
                <a:off x="3516629" y="22555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Donut 11"/>
              <p:cNvSpPr/>
              <p:nvPr/>
            </p:nvSpPr>
            <p:spPr>
              <a:xfrm>
                <a:off x="3669029" y="24079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-3276600" y="3034034"/>
              <a:ext cx="2971108" cy="321266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nut 15"/>
            <p:cNvSpPr/>
            <p:nvPr/>
          </p:nvSpPr>
          <p:spPr>
            <a:xfrm rot="2522351">
              <a:off x="-1964319" y="2932765"/>
              <a:ext cx="182880" cy="274320"/>
            </a:xfrm>
            <a:prstGeom prst="donu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617" y="2707836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381000" y="1351582"/>
            <a:ext cx="2321626" cy="990600"/>
          </a:xfrm>
          <a:prstGeom prst="horizontalScroll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500833" y="842123"/>
            <a:ext cx="3397310" cy="6143450"/>
            <a:chOff x="-705348" y="873964"/>
            <a:chExt cx="2971108" cy="5372737"/>
          </a:xfrm>
        </p:grpSpPr>
        <p:sp>
          <p:nvSpPr>
            <p:cNvPr id="22" name="Block Arc 21"/>
            <p:cNvSpPr/>
            <p:nvPr/>
          </p:nvSpPr>
          <p:spPr>
            <a:xfrm>
              <a:off x="392194" y="873964"/>
              <a:ext cx="456507" cy="408075"/>
            </a:xfrm>
            <a:prstGeom prst="blockArc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2522351">
              <a:off x="-47195" y="1263221"/>
              <a:ext cx="1402080" cy="1493520"/>
              <a:chOff x="2449829" y="1188720"/>
              <a:chExt cx="1402080" cy="1493520"/>
            </a:xfrm>
            <a:blipFill>
              <a:blip r:embed="rId4"/>
              <a:stretch>
                <a:fillRect/>
              </a:stretch>
            </a:blipFill>
          </p:grpSpPr>
          <p:sp>
            <p:nvSpPr>
              <p:cNvPr id="26" name="Donut 25"/>
              <p:cNvSpPr/>
              <p:nvPr/>
            </p:nvSpPr>
            <p:spPr>
              <a:xfrm>
                <a:off x="2449829" y="11887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Donut 26"/>
              <p:cNvSpPr/>
              <p:nvPr/>
            </p:nvSpPr>
            <p:spPr>
              <a:xfrm>
                <a:off x="2602229" y="13411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Donut 27"/>
              <p:cNvSpPr/>
              <p:nvPr/>
            </p:nvSpPr>
            <p:spPr>
              <a:xfrm>
                <a:off x="2754629" y="14935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Donut 28"/>
              <p:cNvSpPr/>
              <p:nvPr/>
            </p:nvSpPr>
            <p:spPr>
              <a:xfrm>
                <a:off x="2907029" y="16459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Donut 29"/>
              <p:cNvSpPr/>
              <p:nvPr/>
            </p:nvSpPr>
            <p:spPr>
              <a:xfrm>
                <a:off x="3059429" y="17983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Donut 30"/>
              <p:cNvSpPr/>
              <p:nvPr/>
            </p:nvSpPr>
            <p:spPr>
              <a:xfrm>
                <a:off x="3211829" y="19507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3364229" y="21031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Donut 32"/>
              <p:cNvSpPr/>
              <p:nvPr/>
            </p:nvSpPr>
            <p:spPr>
              <a:xfrm>
                <a:off x="3516629" y="22555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Donut 33"/>
              <p:cNvSpPr/>
              <p:nvPr/>
            </p:nvSpPr>
            <p:spPr>
              <a:xfrm>
                <a:off x="3669029" y="2407920"/>
                <a:ext cx="182880" cy="274320"/>
              </a:xfrm>
              <a:prstGeom prst="don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-705348" y="3034034"/>
              <a:ext cx="2971108" cy="321266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nut 24"/>
            <p:cNvSpPr/>
            <p:nvPr/>
          </p:nvSpPr>
          <p:spPr>
            <a:xfrm rot="2522351">
              <a:off x="606933" y="2932765"/>
              <a:ext cx="182880" cy="274320"/>
            </a:xfrm>
            <a:prstGeom prst="donu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35" name="Horizontal Scroll 34"/>
          <p:cNvSpPr/>
          <p:nvPr/>
        </p:nvSpPr>
        <p:spPr>
          <a:xfrm>
            <a:off x="4114800" y="1153571"/>
            <a:ext cx="3067297" cy="1071648"/>
          </a:xfrm>
          <a:prstGeom prst="horizontalScroll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1676E-6 L 1.02916 -2.71676E-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58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9653E-6 L 0.64705 -2.1965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90800" y="1828800"/>
            <a:ext cx="39624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429000" y="25146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1752600" y="619991"/>
            <a:ext cx="5638800" cy="5638800"/>
          </a:xfrm>
          <a:prstGeom prst="arc">
            <a:avLst>
              <a:gd name="adj1" fmla="val 16200000"/>
              <a:gd name="adj2" fmla="val 16172275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79662" y="380998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</a:p>
          <a:p>
            <a:pPr algn="ctr"/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42951" y="6019800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</a:t>
            </a:r>
          </a:p>
          <a:p>
            <a:pPr algn="ctr"/>
            <a:r>
              <a:rPr lang="en-US" dirty="0" err="1" smtClean="0"/>
              <a:t>মি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22611" y="3151909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45</a:t>
            </a:r>
          </a:p>
          <a:p>
            <a:pPr algn="ctr"/>
            <a:r>
              <a:rPr lang="en-US" dirty="0" err="1" smtClean="0"/>
              <a:t>মি</a:t>
            </a:r>
            <a:r>
              <a:rPr lang="en-US" dirty="0" smtClean="0"/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7227220" y="311034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</a:p>
          <a:p>
            <a:pPr algn="ctr"/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10-Point Star 14"/>
          <p:cNvSpPr/>
          <p:nvPr/>
        </p:nvSpPr>
        <p:spPr>
          <a:xfrm>
            <a:off x="3098217" y="2011679"/>
            <a:ext cx="2875507" cy="2825635"/>
          </a:xfrm>
          <a:prstGeom prst="star10">
            <a:avLst>
              <a:gd name="adj" fmla="val 2942"/>
              <a:gd name="hf" fmla="val 10514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80358" y="831965"/>
            <a:ext cx="533400" cy="5202382"/>
            <a:chOff x="2514600" y="914400"/>
            <a:chExt cx="533400" cy="5202382"/>
          </a:xfrm>
        </p:grpSpPr>
        <p:sp>
          <p:nvSpPr>
            <p:cNvPr id="5" name="Isosceles Triangle 4"/>
            <p:cNvSpPr/>
            <p:nvPr/>
          </p:nvSpPr>
          <p:spPr>
            <a:xfrm>
              <a:off x="2590800" y="914400"/>
              <a:ext cx="381000" cy="2362200"/>
            </a:xfrm>
            <a:prstGeom prst="triangle">
              <a:avLst/>
            </a:prstGeom>
            <a:solidFill>
              <a:srgbClr val="00B050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flipH="1" flipV="1">
              <a:off x="2580409" y="3754582"/>
              <a:ext cx="381000" cy="23622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14600" y="3221182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18154638">
            <a:off x="-59709" y="4522"/>
            <a:ext cx="362462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  <a:endParaRPr lang="en-US" sz="13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33818"/>
            <a:ext cx="914400" cy="9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53924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8" presetClass="emph" presetSubtype="0" repeatCount="460" accel="60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4000">
                                          <p:cBhvr>
                                            <p:cTn id="11" dur="1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 vol="44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0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8" presetClass="emph" presetSubtype="0" repeatCount="460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 vol="44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0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" y="3309230"/>
            <a:ext cx="4746946" cy="2751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838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অর্থ/টাকা</a:t>
            </a:r>
            <a:endParaRPr lang="en-US" sz="4000" b="1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6430" y="538067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 smtClean="0">
                <a:ln>
                  <a:solidFill>
                    <a:srgbClr val="000066"/>
                  </a:solidFill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 আদান-প্রদান</a:t>
            </a:r>
            <a:endParaRPr lang="en-US" sz="4000" b="1" dirty="0">
              <a:ln>
                <a:solidFill>
                  <a:srgbClr val="000066"/>
                </a:solidFill>
              </a:ln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Flowchart: Decision 16"/>
          <p:cNvSpPr/>
          <p:nvPr/>
        </p:nvSpPr>
        <p:spPr>
          <a:xfrm rot="1342982">
            <a:off x="4689083" y="1755357"/>
            <a:ext cx="4281122" cy="2363049"/>
          </a:xfrm>
          <a:prstGeom prst="flowChartDecision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97" y="6088559"/>
            <a:ext cx="8153400" cy="769441"/>
          </a:xfrm>
          <a:prstGeom prst="rect">
            <a:avLst/>
          </a:prstGeom>
          <a:gradFill>
            <a:gsLst>
              <a:gs pos="0">
                <a:srgbClr val="000082"/>
              </a:gs>
              <a:gs pos="85000">
                <a:srgbClr val="0019AF"/>
              </a:gs>
              <a:gs pos="2000">
                <a:srgbClr val="0047FF"/>
              </a:gs>
              <a:gs pos="28000">
                <a:srgbClr val="000082"/>
              </a:gs>
              <a:gs pos="37000">
                <a:srgbClr val="0047FF"/>
              </a:gs>
              <a:gs pos="58000">
                <a:srgbClr val="000082"/>
              </a:gs>
              <a:gs pos="59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</a:t>
            </a:r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উপরের </a:t>
            </a:r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ছবি দেখে কি বোঝা যায়?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" y="107671"/>
            <a:ext cx="4466349" cy="28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07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 animBg="1"/>
      <p:bldP spid="1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99833"/>
            <a:ext cx="6324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00" b="1" dirty="0" smtClean="0">
                <a:gradFill flip="none" rotWithShape="1">
                  <a:gsLst>
                    <a:gs pos="15000">
                      <a:srgbClr val="FF0000"/>
                    </a:gs>
                    <a:gs pos="44000">
                      <a:srgbClr val="FFFF00"/>
                    </a:gs>
                    <a:gs pos="60000">
                      <a:srgbClr val="00B0F0"/>
                    </a:gs>
                    <a:gs pos="81000">
                      <a:srgbClr val="7030A0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100000">
                      <a:srgbClr val="B43E85"/>
                    </a:gs>
                    <a:gs pos="70000">
                      <a:srgbClr val="F8B049"/>
                    </a:gs>
                  </a:gsLst>
                  <a:lin ang="18900000" scaled="0"/>
                  <a:tileRect/>
                </a:gra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9200" b="1" dirty="0" smtClean="0">
                <a:gradFill flip="none" rotWithShape="1">
                  <a:gsLst>
                    <a:gs pos="21000">
                      <a:srgbClr val="A603AB"/>
                    </a:gs>
                    <a:gs pos="21001">
                      <a:srgbClr val="0819FB"/>
                    </a:gs>
                    <a:gs pos="42000">
                      <a:srgbClr val="1A8D48"/>
                    </a:gs>
                    <a:gs pos="52000">
                      <a:srgbClr val="FFFF00"/>
                    </a:gs>
                    <a:gs pos="69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9200" b="1" dirty="0" smtClean="0">
                <a:gradFill>
                  <a:gsLst>
                    <a:gs pos="0">
                      <a:srgbClr val="FFF200"/>
                    </a:gs>
                    <a:gs pos="41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9200" b="1" dirty="0" smtClean="0">
                <a:gradFill>
                  <a:gsLst>
                    <a:gs pos="100000">
                      <a:srgbClr val="A603AB"/>
                    </a:gs>
                    <a:gs pos="0">
                      <a:srgbClr val="0819FB"/>
                    </a:gs>
                    <a:gs pos="36000">
                      <a:srgbClr val="1A8D48"/>
                    </a:gs>
                    <a:gs pos="53000">
                      <a:srgbClr val="FFFF00"/>
                    </a:gs>
                    <a:gs pos="71000">
                      <a:srgbClr val="EE3F17"/>
                    </a:gs>
                    <a:gs pos="86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</a:gradFill>
                <a:latin typeface="NikoshBAN" pitchFamily="2" charset="0"/>
                <a:cs typeface="NikoshBAN" pitchFamily="2" charset="0"/>
              </a:rPr>
              <a:t>ন</a:t>
            </a:r>
          </a:p>
          <a:p>
            <a:pPr algn="ctr"/>
            <a:r>
              <a:rPr lang="en-US" sz="7200" dirty="0" err="1" smtClean="0">
                <a:gradFill>
                  <a:gsLst>
                    <a:gs pos="100000">
                      <a:srgbClr val="A603AB"/>
                    </a:gs>
                    <a:gs pos="0">
                      <a:srgbClr val="0819FB"/>
                    </a:gs>
                    <a:gs pos="36000">
                      <a:srgbClr val="1A8D48"/>
                    </a:gs>
                    <a:gs pos="53000">
                      <a:srgbClr val="FFFF00"/>
                    </a:gs>
                    <a:gs pos="71000">
                      <a:srgbClr val="EE3F17"/>
                    </a:gs>
                    <a:gs pos="86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</a:gra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200" dirty="0">
                <a:gradFill>
                  <a:gsLst>
                    <a:gs pos="100000">
                      <a:srgbClr val="A603AB"/>
                    </a:gs>
                    <a:gs pos="0">
                      <a:srgbClr val="0819FB"/>
                    </a:gs>
                    <a:gs pos="36000">
                      <a:srgbClr val="1A8D48"/>
                    </a:gs>
                    <a:gs pos="53000">
                      <a:srgbClr val="FFFF00"/>
                    </a:gs>
                    <a:gs pos="71000">
                      <a:srgbClr val="EE3F17"/>
                    </a:gs>
                    <a:gs pos="86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gradFill>
                  <a:gsLst>
                    <a:gs pos="100000">
                      <a:srgbClr val="A603AB"/>
                    </a:gs>
                    <a:gs pos="0">
                      <a:srgbClr val="0819FB"/>
                    </a:gs>
                    <a:gs pos="36000">
                      <a:srgbClr val="1A8D48"/>
                    </a:gs>
                    <a:gs pos="53000">
                      <a:srgbClr val="FFFF00"/>
                    </a:gs>
                    <a:gs pos="71000">
                      <a:srgbClr val="EE3F17"/>
                    </a:gs>
                    <a:gs pos="86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21013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-2792133" y="2438400"/>
            <a:ext cx="4585540" cy="4419600"/>
          </a:xfrm>
          <a:prstGeom prst="arc">
            <a:avLst>
              <a:gd name="adj1" fmla="val 17007133"/>
              <a:gd name="adj2" fmla="val 4576643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829743" y="3051596"/>
            <a:ext cx="6034127" cy="968020"/>
          </a:xfrm>
          <a:prstGeom prst="round2DiagRect">
            <a:avLst>
              <a:gd name="adj1" fmla="val 50000"/>
              <a:gd name="adj2" fmla="val 10909"/>
            </a:avLst>
          </a:prstGeom>
          <a:gradFill>
            <a:gsLst>
              <a:gs pos="0">
                <a:srgbClr val="03D4A8"/>
              </a:gs>
              <a:gs pos="13000">
                <a:srgbClr val="21D6E0"/>
              </a:gs>
              <a:gs pos="26000">
                <a:schemeClr val="bg1"/>
              </a:gs>
              <a:gs pos="63000">
                <a:schemeClr val="accent2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007287" y="2939095"/>
            <a:ext cx="1143000" cy="1143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2017536" y="4349461"/>
            <a:ext cx="6839611" cy="1058140"/>
          </a:xfrm>
          <a:prstGeom prst="round2DiagRect">
            <a:avLst>
              <a:gd name="adj1" fmla="val 50000"/>
              <a:gd name="adj2" fmla="val 10909"/>
            </a:avLst>
          </a:prstGeom>
          <a:gradFill>
            <a:gsLst>
              <a:gs pos="0">
                <a:schemeClr val="bg1"/>
              </a:gs>
              <a:gs pos="13000">
                <a:srgbClr val="F8B049"/>
              </a:gs>
              <a:gs pos="0">
                <a:srgbClr val="F8B049"/>
              </a:gs>
              <a:gs pos="78751">
                <a:srgbClr val="F6F8FC"/>
              </a:gs>
              <a:gs pos="32000">
                <a:srgbClr val="FEE7F2"/>
              </a:gs>
              <a:gs pos="57000">
                <a:schemeClr val="bg1"/>
              </a:gs>
              <a:gs pos="72000">
                <a:schemeClr val="accent2">
                  <a:lumMod val="20000"/>
                  <a:lumOff val="80000"/>
                </a:schemeClr>
              </a:gs>
              <a:gs pos="47000">
                <a:schemeClr val="bg1"/>
              </a:gs>
              <a:gs pos="64000">
                <a:srgbClr val="ECF1FA"/>
              </a:gs>
              <a:gs pos="87000">
                <a:srgbClr val="F8B049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লেনদেনের বৈশিষ্ট্য </a:t>
            </a:r>
            <a:r>
              <a:rPr lang="bn-BD" sz="3600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dirty="0" err="1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8287" y="4362449"/>
            <a:ext cx="1143000" cy="1163782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1295400" y="5763487"/>
            <a:ext cx="7082916" cy="1011383"/>
          </a:xfrm>
          <a:prstGeom prst="round2DiagRect">
            <a:avLst>
              <a:gd name="adj1" fmla="val 50000"/>
              <a:gd name="adj2" fmla="val 1090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লেনদেনের শ্রেণি বিভাগ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Oval 12"/>
          <p:cNvSpPr/>
          <p:nvPr/>
        </p:nvSpPr>
        <p:spPr>
          <a:xfrm>
            <a:off x="361068" y="5697680"/>
            <a:ext cx="1143000" cy="1143000"/>
          </a:xfrm>
          <a:prstGeom prst="ellipse">
            <a:avLst/>
          </a:prstGeom>
          <a:gradFill>
            <a:gsLst>
              <a:gs pos="50000">
                <a:srgbClr val="CCCCFF"/>
              </a:gs>
              <a:gs pos="36000">
                <a:srgbClr val="99CCFF"/>
              </a:gs>
              <a:gs pos="43000">
                <a:srgbClr val="9966FF"/>
              </a:gs>
              <a:gs pos="44000">
                <a:schemeClr val="bg1"/>
              </a:gs>
              <a:gs pos="82001">
                <a:srgbClr val="99CCFF"/>
              </a:gs>
              <a:gs pos="67000">
                <a:srgbClr val="CCCCFF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6109" y="228599"/>
            <a:ext cx="3442855" cy="101566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scene3d>
            <a:camera prst="obliqueBottomLeft"/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543004" y="1258117"/>
            <a:ext cx="5035149" cy="147039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----</a:t>
            </a:r>
            <a:r>
              <a:rPr lang="bn-BD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191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9" grpId="0" animBg="1"/>
      <p:bldP spid="10" grpId="0" animBg="1"/>
      <p:bldP spid="12" grpId="0" build="p" animBg="1"/>
      <p:bldP spid="13" grpId="0" animBg="1"/>
      <p:bldP spid="15" grpId="0" animBg="1"/>
      <p:bldP spid="1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34636"/>
            <a:ext cx="4229101" cy="2937164"/>
          </a:xfrm>
          <a:prstGeom prst="rect">
            <a:avLst/>
          </a:prstGeom>
        </p:spPr>
      </p:pic>
      <p:pic>
        <p:nvPicPr>
          <p:cNvPr id="7" name="Picture 6" descr="bank.jpg"/>
          <p:cNvPicPr>
            <a:picLocks noChangeAspect="1"/>
          </p:cNvPicPr>
          <p:nvPr/>
        </p:nvPicPr>
        <p:blipFill>
          <a:blip r:embed="rId3"/>
          <a:srcRect r="5500"/>
          <a:stretch>
            <a:fillRect/>
          </a:stretch>
        </p:blipFill>
        <p:spPr>
          <a:xfrm>
            <a:off x="152400" y="0"/>
            <a:ext cx="4648200" cy="2971800"/>
          </a:xfrm>
          <a:prstGeom prst="rect">
            <a:avLst/>
          </a:prstGeom>
        </p:spPr>
      </p:pic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3372" y="3094910"/>
            <a:ext cx="4800600" cy="3763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22098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499" y="610463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 দোকান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5327" y="2263914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হস্তান্তর</a:t>
            </a:r>
            <a:endParaRPr lang="en-US" sz="4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3556575"/>
            <a:ext cx="5905500" cy="3143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7709"/>
            <a:ext cx="4087994" cy="3236478"/>
          </a:xfrm>
          <a:prstGeom prst="rect">
            <a:avLst/>
          </a:prstGeom>
        </p:spPr>
      </p:pic>
      <p:pic>
        <p:nvPicPr>
          <p:cNvPr id="10" name="Picture 9" descr="111.jpg"/>
          <p:cNvPicPr>
            <a:picLocks noChangeAspect="1"/>
          </p:cNvPicPr>
          <p:nvPr/>
        </p:nvPicPr>
        <p:blipFill>
          <a:blip r:embed="rId4" cstate="print"/>
          <a:srcRect l="35620" t="28613"/>
          <a:stretch>
            <a:fillRect/>
          </a:stretch>
        </p:blipFill>
        <p:spPr>
          <a:xfrm>
            <a:off x="4358591" y="27709"/>
            <a:ext cx="4252009" cy="32364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0" y="27680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আর্থিক অবস্থার পরিবর্তন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26328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সঞ্চয়/ব্যয় হ্রাস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09" y="2263914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দ্বৈত সত্ত্বা</a:t>
            </a:r>
            <a:endParaRPr lang="en-US" sz="44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39908" y="4724470"/>
            <a:ext cx="2514600" cy="1537090"/>
            <a:chOff x="5839908" y="4724470"/>
            <a:chExt cx="2514600" cy="1537090"/>
          </a:xfrm>
        </p:grpSpPr>
        <p:sp>
          <p:nvSpPr>
            <p:cNvPr id="16" name="Cloud 15"/>
            <p:cNvSpPr/>
            <p:nvPr/>
          </p:nvSpPr>
          <p:spPr>
            <a:xfrm rot="20930866">
              <a:off x="5839908" y="4724470"/>
              <a:ext cx="2514600" cy="153709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3333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0318307">
              <a:off x="5943600" y="4941575"/>
              <a:ext cx="2307216" cy="10613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লেনদেনের বৈশিষ্ট্য </a:t>
              </a:r>
              <a:endParaRPr lang="en-US" sz="3200" b="1" dirty="0">
                <a:solidFill>
                  <a:srgbClr val="3333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1992</TotalTime>
  <Words>189</Words>
  <Application>Microsoft Office PowerPoint</Application>
  <PresentationFormat>On-screen Show (4:3)</PresentationFormat>
  <Paragraphs>80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Century Schoolbook</vt:lpstr>
      <vt:lpstr>NikoshBAN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Raozanami@yahoo.com</dc:creator>
  <cp:lastModifiedBy>ismail - [2010]</cp:lastModifiedBy>
  <cp:revision>472</cp:revision>
  <dcterms:created xsi:type="dcterms:W3CDTF">2006-08-16T00:00:00Z</dcterms:created>
  <dcterms:modified xsi:type="dcterms:W3CDTF">2021-08-08T05:07:56Z</dcterms:modified>
</cp:coreProperties>
</file>