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408" r:id="rId3"/>
    <p:sldId id="263" r:id="rId4"/>
    <p:sldId id="428" r:id="rId5"/>
    <p:sldId id="436" r:id="rId6"/>
    <p:sldId id="435" r:id="rId7"/>
    <p:sldId id="430" r:id="rId8"/>
    <p:sldId id="369" r:id="rId9"/>
    <p:sldId id="431" r:id="rId10"/>
    <p:sldId id="327" r:id="rId11"/>
    <p:sldId id="427" r:id="rId12"/>
    <p:sldId id="256" r:id="rId13"/>
    <p:sldId id="260" r:id="rId14"/>
    <p:sldId id="257" r:id="rId15"/>
    <p:sldId id="258" r:id="rId16"/>
    <p:sldId id="261" r:id="rId17"/>
    <p:sldId id="259" r:id="rId18"/>
    <p:sldId id="429" r:id="rId19"/>
    <p:sldId id="277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991C-0E78-474B-A8FE-54A5D203721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50506-1D17-409C-8F22-63FBB2A6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8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ছবি</a:t>
            </a:r>
            <a:r>
              <a:rPr lang="bn-BD" baseline="0" dirty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4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ছবি</a:t>
            </a:r>
            <a:r>
              <a:rPr lang="bn-BD" baseline="0" dirty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1620-4389-4C87-82EC-0A7454F3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C3BE13-7C86-4821-BD1E-D89F349E7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9C682-BA1D-495A-A274-49FB199D2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045C-57D8-4D02-9352-44EC1DAFE1C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1432F-AEBB-4D45-B9E1-94910E8DE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B79D4-F9CF-4EAA-8274-C2B42299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1934-BA90-4DF0-AB23-BC2C1C58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3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06D60-01A5-4296-B619-54844B747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29C89-4FF0-42DE-B21A-A168D1AB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A06DA-0B42-4A7E-B0C2-2E9B1652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045C-57D8-4D02-9352-44EC1DAFE1C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B766A-AD73-45D1-BD35-AB97BD35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0DB30-AF7E-4664-A020-54A2EFF9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1934-BA90-4DF0-AB23-BC2C1C58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A76483-D3DF-433E-8195-B53A547487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7CD69-D890-45D7-A7C2-2E9215039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871B1-43DA-49C0-B3FC-626EA708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045C-57D8-4D02-9352-44EC1DAFE1C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1B7E3-6D28-4AF6-B87E-A9C2CD265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20797-62D9-498C-AAE8-88C899E0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1934-BA90-4DF0-AB23-BC2C1C58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52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3C3-E3AB-4564-A196-86D475CA7345}" type="datetime8">
              <a:rPr lang="en-US" smtClean="0"/>
              <a:t>8/7/2021 9:25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04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5B01F-8D59-4898-95F2-267A6DF4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E4B41-68B0-4E85-882D-0E81EBA10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60707-DE25-4BC9-A5F8-44D525A9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045C-57D8-4D02-9352-44EC1DAFE1C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439B3-C61C-438C-BA02-CBF237E14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C55BE-5845-4DBC-8356-13935D93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1934-BA90-4DF0-AB23-BC2C1C58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8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577C5-EE8E-4E20-B0CA-06A893C0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21C73-F63A-44BB-9ADC-7FA17F48B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63682-2994-4006-B3F9-53ED690D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045C-57D8-4D02-9352-44EC1DAFE1C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A689A-08EA-4712-AC0B-671B795C6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FC299-0A13-4CA3-9B68-68B7CFF1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1934-BA90-4DF0-AB23-BC2C1C58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8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3917-329D-49AD-A38D-348DF67A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31550-F323-4951-84CB-8DF846A12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D6358-A6D9-4277-AB75-C8323E90C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59369-7F75-49AC-9BCB-54A469D5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045C-57D8-4D02-9352-44EC1DAFE1C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E3240-7A1C-4B3C-A47A-3A62AB556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C31F8-7605-4D13-97E6-76F6D5B1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1934-BA90-4DF0-AB23-BC2C1C58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4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E43C-0586-408E-A566-BA5EAE8F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0BC6E-62A0-4AD0-801A-5A91FAFFC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2FE10-7040-404F-A333-825966952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5D6086-6BFF-42B3-BD03-4E8901637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CB6CB2-2B85-4A6E-A301-D4D9AABCF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F4C7B-6FD3-4592-B930-5F770CBB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045C-57D8-4D02-9352-44EC1DAFE1C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1D802-868A-40BB-935F-CDAEAEC1C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6109D3-4115-450C-A8D5-5CB94DC4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1934-BA90-4DF0-AB23-BC2C1C58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7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4247B-661A-4AF6-9C64-0DFEC958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7C0E04-2BB1-4920-958D-5F46178AC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045C-57D8-4D02-9352-44EC1DAFE1C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31BBF-66F0-43CC-8191-4BD7C7BE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CE5AC-1AD8-4676-8EBF-829AC99B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1934-BA90-4DF0-AB23-BC2C1C58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5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BC4108-82DB-4CB3-BCDB-38A82463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045C-57D8-4D02-9352-44EC1DAFE1C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596DAA-015D-4781-8093-C72CA8AF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3C225-D131-4822-8B99-42AB3215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1934-BA90-4DF0-AB23-BC2C1C58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4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85186-3D68-455D-AF27-819BA5FF5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BCCA-D4C9-4F6C-B829-0C95CF01F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DC992-6A0C-465F-8772-A73BE63C3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E914B-EB92-43A3-A03B-3353A9D2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045C-57D8-4D02-9352-44EC1DAFE1C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AF0D6-F0EE-4A0E-B83E-AE350A33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9C96F-D2A6-4734-9065-832836F8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1934-BA90-4DF0-AB23-BC2C1C58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8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17693-B824-4716-A05E-D4C1AE28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49B72-C25C-4359-BB73-39A8C7FAC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71893-8315-45F5-BC30-D061FA8BB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ED3B6-3C48-49C4-ACD5-0C320859E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045C-57D8-4D02-9352-44EC1DAFE1C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6CF60-99F5-462B-B7A6-155919D3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65E02-0399-4BFB-85AA-676F12AC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1934-BA90-4DF0-AB23-BC2C1C58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5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08D59-8146-4AAF-BEBB-AECEF981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D3B59-1B01-43D1-8D47-5AC13D5FB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3EFBF-766F-4AC0-92A3-FEDF2609C6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0045C-57D8-4D02-9352-44EC1DAFE1C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3B300-F4E6-4B8F-A7B6-1F24B5BF4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CAE6D-34EB-40EB-9D6C-C928AAA85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A1934-BA90-4DF0-AB23-BC2C1C58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7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esba1979@gmail.com" TargetMode="External"/><Relationship Id="rId4" Type="http://schemas.openxmlformats.org/officeDocument/2006/relationships/hyperlink" Target="http://www.facebook.com/mesba1979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43" y="1496291"/>
            <a:ext cx="7743174" cy="4674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B38457-E68F-4058-A1AE-231EE9B5817B}"/>
              </a:ext>
            </a:extLst>
          </p:cNvPr>
          <p:cNvSpPr txBox="1"/>
          <p:nvPr/>
        </p:nvSpPr>
        <p:spPr>
          <a:xfrm>
            <a:off x="2057400" y="373559"/>
            <a:ext cx="7031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6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763419" y="152401"/>
            <a:ext cx="4155970" cy="856321"/>
          </a:xfrm>
          <a:prstGeom prst="roundRect">
            <a:avLst>
              <a:gd name="adj" fmla="val 32124"/>
            </a:avLst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8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28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14F50-850C-40E5-BAB6-5D81826E8C0F}"/>
              </a:ext>
            </a:extLst>
          </p:cNvPr>
          <p:cNvSpPr txBox="1"/>
          <p:nvPr/>
        </p:nvSpPr>
        <p:spPr>
          <a:xfrm>
            <a:off x="381000" y="5953780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www.facebook.com/mesba1979    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No: mesba1979@gmail.com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78F53653-B258-4B05-8152-19FAEFE1003C}"/>
              </a:ext>
            </a:extLst>
          </p:cNvPr>
          <p:cNvSpPr/>
          <p:nvPr/>
        </p:nvSpPr>
        <p:spPr>
          <a:xfrm>
            <a:off x="2485103" y="4886634"/>
            <a:ext cx="6781800" cy="733509"/>
          </a:xfrm>
          <a:prstGeom prst="roundRect">
            <a:avLst>
              <a:gd name="adj" fmla="val 20841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38" indent="-642938" algn="just">
              <a:buFont typeface="Wingdings" panose="05000000000000000000" pitchFamily="2" charset="2"/>
              <a:buChar char="q"/>
              <a:defRPr/>
            </a:pP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1D8AA6-154B-4E93-8A79-97B7B1F00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33" y="1159201"/>
            <a:ext cx="5456904" cy="3649218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264046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C931B5-98B3-4559-B284-E4A38B9089E5}"/>
              </a:ext>
            </a:extLst>
          </p:cNvPr>
          <p:cNvSpPr txBox="1"/>
          <p:nvPr/>
        </p:nvSpPr>
        <p:spPr>
          <a:xfrm>
            <a:off x="3367548" y="562589"/>
            <a:ext cx="545690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as-IN" sz="4400" b="1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সুশাসনের </a:t>
            </a:r>
            <a:r>
              <a:rPr lang="en-US" sz="4400" b="1" dirty="0" err="1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as-IN" sz="4400" b="1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as-IN" sz="4400" b="0" i="0" dirty="0">
              <a:solidFill>
                <a:srgbClr val="2C2F3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D1CB9-E321-45B7-8B5B-6AE9C315E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62" y="1770618"/>
            <a:ext cx="7167716" cy="4524793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7F9A7A-DFCA-4A68-88A2-1C9375E897E2}"/>
              </a:ext>
            </a:extLst>
          </p:cNvPr>
          <p:cNvSpPr/>
          <p:nvPr/>
        </p:nvSpPr>
        <p:spPr>
          <a:xfrm>
            <a:off x="4198374" y="2133600"/>
            <a:ext cx="2890684" cy="324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19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E471A3-0412-4C90-B030-5F81E82985DD}"/>
              </a:ext>
            </a:extLst>
          </p:cNvPr>
          <p:cNvSpPr txBox="1"/>
          <p:nvPr/>
        </p:nvSpPr>
        <p:spPr>
          <a:xfrm>
            <a:off x="816077" y="1286435"/>
            <a:ext cx="1055984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সুশাসনের মৌলিক ও প্রাথমিক চরিত্র হচ্ছে- সুশাসনের আওতা</a:t>
            </a:r>
            <a:r>
              <a:rPr lang="en-US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সকল কাজ হবে অপব্যবহার ও দুর্নীতিমুক্ত এবং ন্যা</a:t>
            </a:r>
            <a:r>
              <a:rPr lang="en-US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পরা</a:t>
            </a:r>
            <a:r>
              <a:rPr lang="en-US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ণভিত্তিক ও আইনের শাসনের প্রতি শর্তহীনভাবে অনুগত। সুশাসনের এই চরিত্র বা বৈশিষ্ট্য বিস্তারিতভাবে আ</a:t>
            </a:r>
            <a:r>
              <a:rPr lang="en-US" sz="32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চনা করলে তা ক</a:t>
            </a:r>
            <a:r>
              <a:rPr lang="en-US" sz="32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কটি বিষ</a:t>
            </a:r>
            <a:r>
              <a:rPr lang="en-US" sz="32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ওপর গুরুত্বা</a:t>
            </a:r>
            <a:r>
              <a:rPr lang="en-US" sz="32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 করে। </a:t>
            </a:r>
            <a:r>
              <a:rPr lang="en-US" sz="3200" dirty="0" err="1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 সম্পর্কে আ</a:t>
            </a:r>
            <a:r>
              <a:rPr lang="en-US" sz="32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চনা কর</a:t>
            </a:r>
            <a:r>
              <a:rPr lang="en-US" sz="32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B89B3B-9C78-4811-B676-3027D3137A56}"/>
              </a:ext>
            </a:extLst>
          </p:cNvPr>
          <p:cNvSpPr txBox="1"/>
          <p:nvPr/>
        </p:nvSpPr>
        <p:spPr>
          <a:xfrm>
            <a:off x="4345858" y="157319"/>
            <a:ext cx="306766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600" b="1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সুশাসনের বৈশিষ্ট্য</a:t>
            </a:r>
            <a:endParaRPr lang="as-IN" sz="3600" b="0" i="0" dirty="0">
              <a:solidFill>
                <a:srgbClr val="2C2F3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0540AB-0956-43CC-98B1-79D6101CF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60" y="3530917"/>
            <a:ext cx="7314892" cy="3063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DDB3D0-BFD0-4306-9882-3616EBA7B4F5}"/>
              </a:ext>
            </a:extLst>
          </p:cNvPr>
          <p:cNvSpPr txBox="1"/>
          <p:nvPr/>
        </p:nvSpPr>
        <p:spPr>
          <a:xfrm>
            <a:off x="816077" y="787076"/>
            <a:ext cx="108843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2800" b="1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অংশগ্রহণ: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নারী-পুরুষ নির্বিশেষে শাসনের কাজে সকলের প্রত্যক্ষ বা প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ক্ষ অংশগ্রহণ হচ্ছে সুশাসনের অন্যতম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ভিত্তি। রাষ্ট্রের আ</a:t>
            </a:r>
            <a:r>
              <a:rPr lang="en-US" sz="2800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তন ও জনসংখ্যা অধিক হও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কারণে বর্তমানকালে প্রত্যক্ষভাবে সকলে শাসন কার্যে অংশগ্রহণ করতে পারে না। সে কারণে প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ক্ষ অংশগ্রহণের মাধ্যম হচ্ছে বৈধ প্রতিষ্ঠানসমূহ। অংশগ্রহনের অর্থ হচ্ছে, বৈধ ও কার্যকরী যে কোন সংগঠন গ</a:t>
            </a:r>
            <a:r>
              <a:rPr lang="en-US" sz="2800" dirty="0" err="1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লার স্বাধীনতা এবং এসব সংগঠনের মাধ্যমে মতামত প্রকাশে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শুধু তাই ন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রাষ্ট্রের সুশীল সমাজকেও নিরপেক্ষ, কল্যাণকর ও সামগ্রিক উন্ন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নের লক্ষ্যে সুসংগঠিত থাকতে হবে।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903203-C5E4-4FF4-BD2D-F1684146B8BD}"/>
              </a:ext>
            </a:extLst>
          </p:cNvPr>
          <p:cNvSpPr txBox="1"/>
          <p:nvPr/>
        </p:nvSpPr>
        <p:spPr>
          <a:xfrm>
            <a:off x="619436" y="4367094"/>
            <a:ext cx="2684203" cy="181588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 নির্বিশেষে শাসনের কাজে সকলের প্রত্যক্ষ বা প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ক্ষ অংশগ্রহণ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076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395BCE-97BF-47BA-BEA3-65202F0E7893}"/>
              </a:ext>
            </a:extLst>
          </p:cNvPr>
          <p:cNvSpPr txBox="1"/>
          <p:nvPr/>
        </p:nvSpPr>
        <p:spPr>
          <a:xfrm>
            <a:off x="826768" y="1099337"/>
            <a:ext cx="107589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2800" b="1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আইনের শাসন: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সুশাসনের আরেকটি গুরুত্বপূর্ণ বৈশিষ্ট্য হচ্ছে আইনের শাসন। সুশাসনের জন্য এমন আইনগত কাঠা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উপস্থিতি প্র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 যা আইন প্র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গের ক্ষেত্রে নিরপেক্ষ ভূমিকা পালনে সক্ষম। নিরপেক্ষভাবে আইন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গের বিশেষভাবে প্র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 মানবাধিকার সংরক্ষণ, বিশেষ করে চরম দরিদ্র ও দরিদ্র জন</a:t>
            </a:r>
            <a:r>
              <a:rPr lang="en-US" sz="2800" dirty="0" err="1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ষ্ঠী এবং সংখ্যালঘু সম্প্রদা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জন্য। আবার এসব কিছুর জন্য প্র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 স্বাধীন বিচার বিভাগ এবং নিরপেক্ষ ও দুর্নীতিমুক্ত আইন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গকারী সংস্থা।</a:t>
            </a:r>
          </a:p>
        </p:txBody>
      </p:sp>
      <p:pic>
        <p:nvPicPr>
          <p:cNvPr id="1026" name="Picture 2" descr="আইনের শাসন: ১২৮ দেশের - banglanews24.com">
            <a:extLst>
              <a:ext uri="{FF2B5EF4-FFF2-40B4-BE49-F238E27FC236}">
                <a16:creationId xmlns:a16="http://schemas.microsoft.com/office/drawing/2014/main" id="{ED9217C6-D49B-41EB-851A-5EE69447A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47" y="3537606"/>
            <a:ext cx="5284747" cy="291572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640F2F-5FBA-4155-A4C4-F161ACD09A76}"/>
              </a:ext>
            </a:extLst>
          </p:cNvPr>
          <p:cNvSpPr txBox="1"/>
          <p:nvPr/>
        </p:nvSpPr>
        <p:spPr>
          <a:xfrm>
            <a:off x="4345858" y="275738"/>
            <a:ext cx="306766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200" b="1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সুশাসনের বৈশিষ্ট্য</a:t>
            </a:r>
            <a:endParaRPr lang="as-IN" sz="3200" b="0" i="0" dirty="0">
              <a:solidFill>
                <a:srgbClr val="2C2F3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17818C-D314-4DA2-B2A0-46151715CD78}"/>
              </a:ext>
            </a:extLst>
          </p:cNvPr>
          <p:cNvSpPr txBox="1"/>
          <p:nvPr/>
        </p:nvSpPr>
        <p:spPr>
          <a:xfrm>
            <a:off x="1159648" y="4577838"/>
            <a:ext cx="174919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as-IN" sz="2800" b="1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আইনের শাসন</a:t>
            </a:r>
            <a:endParaRPr lang="as-IN" sz="2800" b="0" i="0" dirty="0">
              <a:solidFill>
                <a:srgbClr val="2C2F3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5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058AE7-C932-4288-AC36-54D7A6338B30}"/>
              </a:ext>
            </a:extLst>
          </p:cNvPr>
          <p:cNvSpPr txBox="1"/>
          <p:nvPr/>
        </p:nvSpPr>
        <p:spPr>
          <a:xfrm>
            <a:off x="876157" y="858745"/>
            <a:ext cx="108646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as-IN" sz="2800" b="1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স্বচ্ছতা :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সাধারণভাবে স্বচ্ছতা বলতে সিদ্ধান্ত গ্রহণে ও তা বাস্তবা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নে আইনসম্মত পদ্ধতি অবলম্বন করাকে </a:t>
            </a:r>
            <a:r>
              <a:rPr lang="en-US" sz="2800" dirty="0" err="1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।কেবল তাই ন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স্বচ্ছতা দ্বারা এটিও বুঝা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যে, আইনসম্মতভাবে গৃহীত সিদ্ধান্ত ও তা বাস্তবা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নের মাধ্যমে যারা প্রভাবিত হবে তাদের জন্য সংশ্লিষ্ট ক্ষেত্রে তথ্য প্রবাহ অবাধ করা এবং তথ্য জানার অধিকার উন্মুক্ত করা। একথার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অর্থ হচ্ছে তথ্য প্রবাহ যেন সকল স্তরের জনগণের কাছে সহজ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ধ্য হ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এবং বিভিন্ন মাধ্যমে সকলের কাছে পৌছা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546AEB-469C-45B4-8157-909BD6703A35}"/>
              </a:ext>
            </a:extLst>
          </p:cNvPr>
          <p:cNvSpPr txBox="1"/>
          <p:nvPr/>
        </p:nvSpPr>
        <p:spPr>
          <a:xfrm>
            <a:off x="4345858" y="226576"/>
            <a:ext cx="306766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200" b="1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সুশাসনের বৈশিষ্ট্য</a:t>
            </a:r>
            <a:endParaRPr lang="as-IN" sz="3200" b="0" i="0" dirty="0">
              <a:solidFill>
                <a:srgbClr val="2C2F3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FEAC40-EC5A-4CB6-B796-2204040B2CA2}"/>
              </a:ext>
            </a:extLst>
          </p:cNvPr>
          <p:cNvSpPr txBox="1"/>
          <p:nvPr/>
        </p:nvSpPr>
        <p:spPr>
          <a:xfrm>
            <a:off x="3403151" y="4267627"/>
            <a:ext cx="153739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স্বচ্ছতা</a:t>
            </a:r>
            <a:endParaRPr lang="en-US" sz="3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85F5D5-C379-4DDB-BBEF-732479756FE0}"/>
              </a:ext>
            </a:extLst>
          </p:cNvPr>
          <p:cNvGrpSpPr/>
          <p:nvPr/>
        </p:nvGrpSpPr>
        <p:grpSpPr>
          <a:xfrm>
            <a:off x="5858189" y="3102962"/>
            <a:ext cx="5315577" cy="3390806"/>
            <a:chOff x="5858190" y="3358603"/>
            <a:chExt cx="5052890" cy="3390806"/>
          </a:xfrm>
        </p:grpSpPr>
        <p:pic>
          <p:nvPicPr>
            <p:cNvPr id="2050" name="Picture 2" descr="Mouttain River Waterside,transparent Clear Water Stock Photo, Picture And  Royalty Free Image. Image 15368127.">
              <a:extLst>
                <a:ext uri="{FF2B5EF4-FFF2-40B4-BE49-F238E27FC236}">
                  <a16:creationId xmlns:a16="http://schemas.microsoft.com/office/drawing/2014/main" id="{1C8C760B-98F0-4BDF-9374-BB0729C38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8190" y="3383413"/>
              <a:ext cx="5052890" cy="33659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74" name="Picture 2" descr="পুলিশ বিভাগে স্বচ্ছতা ও জবাবদিহিতা নিশ্চিত করা হয়েছে: আইজিপি">
              <a:extLst>
                <a:ext uri="{FF2B5EF4-FFF2-40B4-BE49-F238E27FC236}">
                  <a16:creationId xmlns:a16="http://schemas.microsoft.com/office/drawing/2014/main" id="{75522690-2608-4A3B-BE19-8369229EE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594" y="3358603"/>
              <a:ext cx="2441421" cy="137417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14412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6633C4-881D-49BE-84B8-0BB8ED53379B}"/>
              </a:ext>
            </a:extLst>
          </p:cNvPr>
          <p:cNvSpPr txBox="1"/>
          <p:nvPr/>
        </p:nvSpPr>
        <p:spPr>
          <a:xfrm>
            <a:off x="609599" y="904674"/>
            <a:ext cx="111301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as-IN" sz="2800" b="1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সংবেদনশীলতা: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সংবেদনশীলতা হচ্ছে শাসনযন্ত্রের এমন দক্ষতা, </a:t>
            </a:r>
            <a:r>
              <a:rPr lang="en-US" sz="2800" dirty="0" err="1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গ্যতা ও সামর্থ্য যার মাধ্যমে জনসাধারণের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বিশেষ করে প্রান্তিক জন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ষ্ঠীর মর্যাদাপূর্ণ জীবন যাপনের জন্য সকল বৈধ প্র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 ও দাবী-দাও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যথাসম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পূরণ করা সম্ভব হ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অর্থাৎ, সরকার জনগণের আশা-আকাঙ্ক্ষা পূরণে যথাসম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সা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দানে প্রস্তুত থাকাটাই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সংবেদনশীলতা।</a:t>
            </a:r>
            <a:endParaRPr lang="en-US" sz="2800" b="0" i="0" dirty="0">
              <a:solidFill>
                <a:srgbClr val="2C2F3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4114B-B8E5-495A-B8CD-6043312F935F}"/>
              </a:ext>
            </a:extLst>
          </p:cNvPr>
          <p:cNvSpPr txBox="1"/>
          <p:nvPr/>
        </p:nvSpPr>
        <p:spPr>
          <a:xfrm>
            <a:off x="4345858" y="275735"/>
            <a:ext cx="306766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200" b="1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সুশাসনের বৈশিষ্ট্য</a:t>
            </a:r>
            <a:endParaRPr lang="as-IN" sz="3200" b="0" i="0" dirty="0">
              <a:solidFill>
                <a:srgbClr val="2C2F3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জনগণের কাছে সেবা পৌঁছে দিচ্ছেন জনপ্রতিনিধিরা">
            <a:extLst>
              <a:ext uri="{FF2B5EF4-FFF2-40B4-BE49-F238E27FC236}">
                <a16:creationId xmlns:a16="http://schemas.microsoft.com/office/drawing/2014/main" id="{53C0DB7A-C1AB-4CA3-82BF-9C0DA14CE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47" y="3100678"/>
            <a:ext cx="5563062" cy="314761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F3EA6F-819F-4326-AD37-D4664ECAE917}"/>
              </a:ext>
            </a:extLst>
          </p:cNvPr>
          <p:cNvSpPr txBox="1"/>
          <p:nvPr/>
        </p:nvSpPr>
        <p:spPr>
          <a:xfrm>
            <a:off x="2212259" y="4277032"/>
            <a:ext cx="182774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as-IN" sz="2800" b="1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সংবেদনশীলতা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285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260E45-8D0F-457B-8B86-511E3BB64EF4}"/>
              </a:ext>
            </a:extLst>
          </p:cNvPr>
          <p:cNvSpPr txBox="1"/>
          <p:nvPr/>
        </p:nvSpPr>
        <p:spPr>
          <a:xfrm>
            <a:off x="813915" y="934996"/>
            <a:ext cx="108220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</a:t>
            </a:r>
            <a:r>
              <a:rPr lang="as-IN" sz="2800" b="1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ঐকমত্য: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যেকোন রাষ্ট্রেই নানা মত ও স্বার্থের উপস্থিতি বিদ্যমান। এই সব মত ও স্বার্থের মাঝে সমন্ব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সাধন করে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সামাজিক ঐক্য ধরে রাখা সুশাসনের গুরুত্বপূর্ণ একটি বৈশিষ্ট্য। সুশাসনের ক্ষেত্রে এরূপ সমন্ব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সাধন কাজ এমনভাবে সম্পন্ন করা হ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যাতে সামগ্রিকভাবে সমাজের সকল অংশ লাভবান হ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এভাবে মত ও স্বার্থের সমন্ব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সাধনের মাধ্যমে সামাজিক ঐক্য বজা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রাখার ক্ষেত্রে সংশ্লিষ্ট জন</a:t>
            </a:r>
            <a:r>
              <a:rPr lang="en-US" sz="28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ষ্ঠীর ঐতিহাসিক ও সাংস্কৃতিক একরূপতা সহা</a:t>
            </a:r>
            <a:r>
              <a:rPr lang="en-US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 ভূমিকা পালন করে।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E34D5-A012-41E0-89D2-39C85FDCA478}"/>
              </a:ext>
            </a:extLst>
          </p:cNvPr>
          <p:cNvSpPr txBox="1"/>
          <p:nvPr/>
        </p:nvSpPr>
        <p:spPr>
          <a:xfrm>
            <a:off x="4345858" y="285570"/>
            <a:ext cx="306766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200" b="1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সুশাসনের বৈশিষ্ট্য</a:t>
            </a:r>
            <a:endParaRPr lang="as-IN" sz="3200" b="0" i="0" dirty="0">
              <a:solidFill>
                <a:srgbClr val="2C2F3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কৃষকদের সাথে ষষ্ঠ দফার আলোচনা শেষ; তোমর বলেছেন, ৪টি বিষয়ের মধ্যে ২টি  বিষয়ে ঐকমত্য! - thecalcuttamirror.com">
            <a:extLst>
              <a:ext uri="{FF2B5EF4-FFF2-40B4-BE49-F238E27FC236}">
                <a16:creationId xmlns:a16="http://schemas.microsoft.com/office/drawing/2014/main" id="{E55D591D-7714-48A1-AFE0-399B2B1C9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537" y="3293731"/>
            <a:ext cx="5441050" cy="304698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EA506-1246-468D-8C6A-DCEB8EDFFB37}"/>
              </a:ext>
            </a:extLst>
          </p:cNvPr>
          <p:cNvSpPr txBox="1"/>
          <p:nvPr/>
        </p:nvSpPr>
        <p:spPr>
          <a:xfrm>
            <a:off x="1003516" y="5006766"/>
            <a:ext cx="446789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ঐকমত্য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670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322EAB-0AB8-4E68-A8FF-AD060EDA6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416" y="1158890"/>
            <a:ext cx="10788483" cy="17235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জবাবদিহিতা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সুশাসনের জন্য জবাবদিহিতা গুরুত্বপূর্ণ একটা বৈশিষ্ট্য। এক্ষেত্রে কেবলমাত্র সরকারি প্রতিষ্ঠানসমূহই</a:t>
            </a:r>
            <a:r>
              <a:rPr lang="en-US" altLang="en-US" sz="2800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বরং ব্যক্তিখাত ও সুশীল সমাজের সংগঠনসমূহও তাদের অংশীদারদের নিকট এবং সার্বিকভাবে জনসাধারণের নিকট তাদের কাজকর্মের জন্য দা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বদ্ধ থাকবে এবং জবাবদিহি করবে।এরূপ দা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বদ্ধতা এবং জবাবদিহিতা স্বচ্ছতাও আইনের শাসন ছা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সম্ভব ন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2C2F3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সরকারি বিশ্ববিদ্যালয়ে জবাবদিহিতা নিশ্চিত করতে হবে- ইউজিসি চেয়ারম্যান">
            <a:extLst>
              <a:ext uri="{FF2B5EF4-FFF2-40B4-BE49-F238E27FC236}">
                <a16:creationId xmlns:a16="http://schemas.microsoft.com/office/drawing/2014/main" id="{4DD70C4C-16E6-4508-9356-F4296C1ED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614" y="2980762"/>
            <a:ext cx="5631428" cy="355239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E338D1-5A1D-4D39-B287-B7BE0D47631E}"/>
              </a:ext>
            </a:extLst>
          </p:cNvPr>
          <p:cNvSpPr txBox="1"/>
          <p:nvPr/>
        </p:nvSpPr>
        <p:spPr>
          <a:xfrm>
            <a:off x="4345858" y="423222"/>
            <a:ext cx="306766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200" b="1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সুশাসনের বৈশিষ্ট্য</a:t>
            </a:r>
            <a:endParaRPr lang="as-IN" sz="3200" b="0" i="0" dirty="0">
              <a:solidFill>
                <a:srgbClr val="2C2F3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084A4-5D2E-44CE-92F3-F9C1E1C72BAE}"/>
              </a:ext>
            </a:extLst>
          </p:cNvPr>
          <p:cNvSpPr txBox="1"/>
          <p:nvPr/>
        </p:nvSpPr>
        <p:spPr>
          <a:xfrm>
            <a:off x="823415" y="1080437"/>
            <a:ext cx="107884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এসব ছা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 সুশাসনের জন্য ন্যা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পরা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নতা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কার্যকারিতা ও দক্ষতার শর্তপূরণ একান্ত আবশ্যক। উপরে </a:t>
            </a:r>
            <a:r>
              <a:rPr lang="en-US" altLang="en-US" sz="2800" dirty="0" err="1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চিত বৈশিষ্ট্যসমূহের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 বুঝা যা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যে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সম্পূর্ণরূপে সুশাসন প্রতিষ্ঠা করা সহজ কাজ ন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খুব কম রাষ্ট্রই সুশাসনের সম্পূর্ণতা অর্জন করতে পেরেছে। তবুও একথা অস্বীকার করা যাবে না যে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টেকসই উন্ন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নের জন্য সুশাসনের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বৈশিষ্ট্য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altLang="en-US" sz="2800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অর্জন করার কোন বিকল্প নেই।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76FCF1-FAC3-465C-A402-736129A058FF}"/>
              </a:ext>
            </a:extLst>
          </p:cNvPr>
          <p:cNvSpPr txBox="1"/>
          <p:nvPr/>
        </p:nvSpPr>
        <p:spPr>
          <a:xfrm>
            <a:off x="1922503" y="4689988"/>
            <a:ext cx="1762021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kumimoji="0" lang="bn-IN" altLang="en-US" sz="3200" b="1" i="0" u="none" strike="noStrike" cap="none" normalizeH="0" baseline="0" dirty="0">
                <a:ln>
                  <a:noFill/>
                </a:ln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জবাবদিহিতা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390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AB9267-EDF6-4DB6-A846-90A15F69857D}"/>
              </a:ext>
            </a:extLst>
          </p:cNvPr>
          <p:cNvSpPr txBox="1"/>
          <p:nvPr/>
        </p:nvSpPr>
        <p:spPr>
          <a:xfrm>
            <a:off x="4565082" y="478595"/>
            <a:ext cx="250074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B2C36-6B1B-4D90-9326-450A77B6F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16" t="33119" r="65726" b="36917"/>
          <a:stretch/>
        </p:blipFill>
        <p:spPr>
          <a:xfrm>
            <a:off x="1467252" y="1860116"/>
            <a:ext cx="4185679" cy="2849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D19847-52E7-4E88-8F49-6BCB6429C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06" t="62796" r="62557" b="8387"/>
          <a:stretch/>
        </p:blipFill>
        <p:spPr>
          <a:xfrm>
            <a:off x="6620592" y="1761793"/>
            <a:ext cx="4925961" cy="274046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DF93236-0C4E-4FDB-843D-A03C6F66708C}"/>
              </a:ext>
            </a:extLst>
          </p:cNvPr>
          <p:cNvGrpSpPr/>
          <p:nvPr/>
        </p:nvGrpSpPr>
        <p:grpSpPr>
          <a:xfrm>
            <a:off x="1622324" y="1968090"/>
            <a:ext cx="4086737" cy="1030750"/>
            <a:chOff x="1622324" y="1968090"/>
            <a:chExt cx="4086737" cy="103075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2FB43B6-9BD3-4DAF-B72D-CB264D069198}"/>
                </a:ext>
              </a:extLst>
            </p:cNvPr>
            <p:cNvSpPr/>
            <p:nvPr/>
          </p:nvSpPr>
          <p:spPr>
            <a:xfrm>
              <a:off x="1622324" y="1968090"/>
              <a:ext cx="433755" cy="45064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AFF346-D2EB-42FA-BF80-07D4CA5E0527}"/>
                </a:ext>
              </a:extLst>
            </p:cNvPr>
            <p:cNvSpPr/>
            <p:nvPr/>
          </p:nvSpPr>
          <p:spPr>
            <a:xfrm>
              <a:off x="5192867" y="2491533"/>
              <a:ext cx="516194" cy="507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E5F2E2-E4AD-4BC3-8674-30A1C08AA897}"/>
              </a:ext>
            </a:extLst>
          </p:cNvPr>
          <p:cNvGrpSpPr/>
          <p:nvPr/>
        </p:nvGrpSpPr>
        <p:grpSpPr>
          <a:xfrm>
            <a:off x="7060722" y="1877961"/>
            <a:ext cx="3479459" cy="2050970"/>
            <a:chOff x="7060722" y="1877961"/>
            <a:chExt cx="3479459" cy="205097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77CFACE-0090-46BC-8B68-27841A2673C2}"/>
                </a:ext>
              </a:extLst>
            </p:cNvPr>
            <p:cNvSpPr/>
            <p:nvPr/>
          </p:nvSpPr>
          <p:spPr>
            <a:xfrm>
              <a:off x="7060722" y="1877961"/>
              <a:ext cx="451124" cy="4424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CC8A41-F003-4B3C-81A4-733716BBE19C}"/>
                </a:ext>
              </a:extLst>
            </p:cNvPr>
            <p:cNvSpPr/>
            <p:nvPr/>
          </p:nvSpPr>
          <p:spPr>
            <a:xfrm>
              <a:off x="10023987" y="3421624"/>
              <a:ext cx="516194" cy="507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DB920AE-EFF2-4402-BD48-A2141A829681}"/>
              </a:ext>
            </a:extLst>
          </p:cNvPr>
          <p:cNvSpPr txBox="1"/>
          <p:nvPr/>
        </p:nvSpPr>
        <p:spPr>
          <a:xfrm>
            <a:off x="2141430" y="5045679"/>
            <a:ext cx="250074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-ক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62C930-9B23-4BBB-BBF5-7EAF71FC2D07}"/>
              </a:ext>
            </a:extLst>
          </p:cNvPr>
          <p:cNvSpPr txBox="1"/>
          <p:nvPr/>
        </p:nvSpPr>
        <p:spPr>
          <a:xfrm>
            <a:off x="7775968" y="5045679"/>
            <a:ext cx="250074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-গ</a:t>
            </a:r>
          </a:p>
        </p:txBody>
      </p:sp>
    </p:spTree>
    <p:extLst>
      <p:ext uri="{BB962C8B-B14F-4D97-AF65-F5344CB8AC3E}">
        <p14:creationId xmlns:p14="http://schemas.microsoft.com/office/powerpoint/2010/main" val="16301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3294053" y="766913"/>
            <a:ext cx="5848895" cy="1516379"/>
          </a:xfrm>
          <a:prstGeom prst="triangl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accent6">
                <a:lumMod val="9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95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95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6036" y="2296647"/>
            <a:ext cx="5116850" cy="196973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" name="Group 16"/>
          <p:cNvGrpSpPr/>
          <p:nvPr/>
        </p:nvGrpSpPr>
        <p:grpSpPr>
          <a:xfrm>
            <a:off x="3922702" y="2824313"/>
            <a:ext cx="1400992" cy="840559"/>
            <a:chOff x="4572379" y="3007117"/>
            <a:chExt cx="1867989" cy="1120745"/>
          </a:xfrm>
        </p:grpSpPr>
        <p:sp>
          <p:nvSpPr>
            <p:cNvPr id="11" name="Rectangle 10"/>
            <p:cNvSpPr/>
            <p:nvPr/>
          </p:nvSpPr>
          <p:spPr>
            <a:xfrm>
              <a:off x="4572379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39030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379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39030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820082" y="2504274"/>
            <a:ext cx="984614" cy="14304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589937" y="4819648"/>
            <a:ext cx="11405418" cy="1257300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বৈশিষ্ট্যিটি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191682" y="2812883"/>
            <a:ext cx="1400992" cy="840559"/>
            <a:chOff x="4572379" y="3007117"/>
            <a:chExt cx="1867989" cy="1120745"/>
          </a:xfrm>
        </p:grpSpPr>
        <p:sp>
          <p:nvSpPr>
            <p:cNvPr id="18" name="Rectangle 17"/>
            <p:cNvSpPr/>
            <p:nvPr/>
          </p:nvSpPr>
          <p:spPr>
            <a:xfrm>
              <a:off x="4572379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39030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72379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39030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116462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que 10"/>
          <p:cNvSpPr/>
          <p:nvPr/>
        </p:nvSpPr>
        <p:spPr>
          <a:xfrm>
            <a:off x="7189378" y="4326954"/>
            <a:ext cx="4350913" cy="2211377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endParaRPr lang="en-US" sz="3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3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2625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625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2625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625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582856" y="4272858"/>
            <a:ext cx="5005616" cy="2264683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0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0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মেশবাহুল</a:t>
            </a:r>
            <a:r>
              <a:rPr lang="en-US" sz="30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0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625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625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</a:t>
            </a:r>
            <a:r>
              <a:rPr lang="en-US" sz="2625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625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625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defRPr/>
            </a:pPr>
            <a:r>
              <a:rPr lang="en-US" sz="2625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625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625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০১৭১৮৮৯১৪৪৭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327999" y="1758381"/>
            <a:ext cx="2309459" cy="2768104"/>
            <a:chOff x="8476797" y="1237219"/>
            <a:chExt cx="2463423" cy="29526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6797" y="1237219"/>
              <a:ext cx="2463423" cy="2952644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8476797" y="2053390"/>
              <a:ext cx="2463423" cy="2085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476797" y="3609474"/>
              <a:ext cx="2463423" cy="58038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047748" y="3288632"/>
              <a:ext cx="1347537" cy="1764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7FB9C85-8E44-4099-B376-D2C6AA637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34" y="1866533"/>
            <a:ext cx="2412085" cy="263664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20D464-E1E5-428E-8705-564DDD19D9D9}"/>
              </a:ext>
            </a:extLst>
          </p:cNvPr>
          <p:cNvSpPr txBox="1"/>
          <p:nvPr/>
        </p:nvSpPr>
        <p:spPr>
          <a:xfrm>
            <a:off x="727550" y="6053826"/>
            <a:ext cx="1081593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2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www.facebook.com/mesba1979</a:t>
            </a:r>
            <a:r>
              <a:rPr lang="en-US" sz="262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26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No: </a:t>
            </a:r>
            <a:r>
              <a:rPr lang="en-US" sz="26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mesba1979@gmail.com</a:t>
            </a:r>
            <a:r>
              <a:rPr lang="en-US" sz="26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3D2211-1E48-488C-B012-CE7BD21B9C33}"/>
              </a:ext>
            </a:extLst>
          </p:cNvPr>
          <p:cNvSpPr txBox="1"/>
          <p:nvPr/>
        </p:nvSpPr>
        <p:spPr>
          <a:xfrm>
            <a:off x="4689986" y="796413"/>
            <a:ext cx="230274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0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0E4262-AAA8-4B77-81AF-B7E713199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53" y="1691151"/>
            <a:ext cx="7605738" cy="469883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3" name="Plaque 2">
            <a:extLst>
              <a:ext uri="{FF2B5EF4-FFF2-40B4-BE49-F238E27FC236}">
                <a16:creationId xmlns:a16="http://schemas.microsoft.com/office/drawing/2014/main" id="{4CED0E9B-F71A-4A16-80B8-B51989F8AB19}"/>
              </a:ext>
            </a:extLst>
          </p:cNvPr>
          <p:cNvSpPr/>
          <p:nvPr/>
        </p:nvSpPr>
        <p:spPr>
          <a:xfrm>
            <a:off x="3791185" y="350035"/>
            <a:ext cx="4531995" cy="970742"/>
          </a:xfrm>
          <a:prstGeom prst="plaque">
            <a:avLst>
              <a:gd name="adj" fmla="val 29320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0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566" y="1757827"/>
            <a:ext cx="3379321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98" y="1742562"/>
            <a:ext cx="3430561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61638" y="1703235"/>
            <a:ext cx="108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USA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532" y="1742562"/>
            <a:ext cx="3430561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388532" y="5372475"/>
            <a:ext cx="3534012" cy="6310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56716" y="5364724"/>
            <a:ext cx="3478568" cy="6310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92200" y="595033"/>
            <a:ext cx="4381500" cy="7257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65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6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E08862-0DCB-4BE4-A760-E6ABAB99D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574" y="2477974"/>
            <a:ext cx="3527151" cy="3364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A24191-311E-4FDE-A3E8-E5309F8C59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118" y="2633573"/>
            <a:ext cx="3782240" cy="3852261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4CB637DD-28D8-4798-86C4-7EBB579249FC}"/>
              </a:ext>
            </a:extLst>
          </p:cNvPr>
          <p:cNvSpPr txBox="1"/>
          <p:nvPr/>
        </p:nvSpPr>
        <p:spPr>
          <a:xfrm>
            <a:off x="2622809" y="6017459"/>
            <a:ext cx="2915156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46205F58-60F1-48DC-882C-D2D1594EE521}"/>
              </a:ext>
            </a:extLst>
          </p:cNvPr>
          <p:cNvSpPr/>
          <p:nvPr/>
        </p:nvSpPr>
        <p:spPr>
          <a:xfrm>
            <a:off x="728405" y="477049"/>
            <a:ext cx="10991645" cy="7257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পরিচালনাকে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F2A98-7B52-458E-A034-D22D8D342A28}"/>
              </a:ext>
            </a:extLst>
          </p:cNvPr>
          <p:cNvSpPr txBox="1"/>
          <p:nvPr/>
        </p:nvSpPr>
        <p:spPr>
          <a:xfrm>
            <a:off x="5702708" y="1147413"/>
            <a:ext cx="196645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B7BAF9CB-6E6B-4812-ADBE-2CAC16753C69}"/>
              </a:ext>
            </a:extLst>
          </p:cNvPr>
          <p:cNvSpPr/>
          <p:nvPr/>
        </p:nvSpPr>
        <p:spPr>
          <a:xfrm>
            <a:off x="1629695" y="488448"/>
            <a:ext cx="9343104" cy="7257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সুন্দরভাবে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পরিচালনাকে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BC71B-8C85-4378-8B83-8FF9BCD6F923}"/>
              </a:ext>
            </a:extLst>
          </p:cNvPr>
          <p:cNvSpPr txBox="1"/>
          <p:nvPr/>
        </p:nvSpPr>
        <p:spPr>
          <a:xfrm>
            <a:off x="5702708" y="1154802"/>
            <a:ext cx="196645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8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 animBg="1"/>
      <p:bldP spid="6" grpId="1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BB932-C7D8-444C-8FBE-C68345BD71C8}"/>
              </a:ext>
            </a:extLst>
          </p:cNvPr>
          <p:cNvSpPr txBox="1"/>
          <p:nvPr/>
        </p:nvSpPr>
        <p:spPr>
          <a:xfrm>
            <a:off x="4111785" y="634781"/>
            <a:ext cx="412574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</a:t>
            </a:r>
            <a:endParaRPr lang="en-US" sz="4800" dirty="0"/>
          </a:p>
        </p:txBody>
      </p:sp>
      <p:pic>
        <p:nvPicPr>
          <p:cNvPr id="1026" name="Picture 2" descr="সুশাসনের উদ্যোগ দৃশ্যমান হওয়া প্রয়োজন">
            <a:extLst>
              <a:ext uri="{FF2B5EF4-FFF2-40B4-BE49-F238E27FC236}">
                <a16:creationId xmlns:a16="http://schemas.microsoft.com/office/drawing/2014/main" id="{FBB4E751-1CC8-4DC3-ADCC-2F5CFF60C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07" y="1977056"/>
            <a:ext cx="6616898" cy="371785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31569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D295AEE-DED5-4D8A-9677-9FA99887611A}"/>
              </a:ext>
            </a:extLst>
          </p:cNvPr>
          <p:cNvSpPr/>
          <p:nvPr/>
        </p:nvSpPr>
        <p:spPr>
          <a:xfrm>
            <a:off x="4151670" y="498987"/>
            <a:ext cx="3233630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5908CB-5B94-4FC4-985E-8E3CECE2B64A}"/>
              </a:ext>
            </a:extLst>
          </p:cNvPr>
          <p:cNvSpPr txBox="1"/>
          <p:nvPr/>
        </p:nvSpPr>
        <p:spPr>
          <a:xfrm>
            <a:off x="2556386" y="2170963"/>
            <a:ext cx="8052619" cy="3347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১.সু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পারবে;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২.সু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শাসনের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as-IN" sz="3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সুশাসনের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as-IN" sz="3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0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9DA24D-0471-4670-BB95-6E1FDE2E5F0A}"/>
              </a:ext>
            </a:extLst>
          </p:cNvPr>
          <p:cNvSpPr txBox="1"/>
          <p:nvPr/>
        </p:nvSpPr>
        <p:spPr>
          <a:xfrm>
            <a:off x="619433" y="1321024"/>
            <a:ext cx="1120386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সুশাসন প্রত্য</a:t>
            </a:r>
            <a:r>
              <a:rPr lang="en-US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টি পৌরনীতির সাম্প্রতিক সং</a:t>
            </a:r>
            <a:r>
              <a:rPr lang="en-US" sz="3200" dirty="0" err="1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জন। সুশাসনের ইংরেজি প্রতিশব্দ হল </a:t>
            </a:r>
            <a:r>
              <a:rPr lang="en-US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Good Governance’। 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সুশাসনকে স্পষ্টভাবে বুঝতে হলে শাসন সম্পর্কে স্পষ্ট ধারণা থাকতে হবে। </a:t>
            </a:r>
            <a:r>
              <a:rPr lang="en-US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Governance 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হল একটি বহুমাত্রিক ধারণা যা বিভিন্ন দৃষ্টিকোণ, ক্ষেত্র এবং প্রেক্ষাপট থেকে ব্যাখ্যা করা হ</a:t>
            </a:r>
            <a:r>
              <a:rPr lang="en-US" sz="32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ছে। </a:t>
            </a:r>
            <a:endParaRPr lang="en-US" sz="3200" b="0" i="0" dirty="0">
              <a:solidFill>
                <a:srgbClr val="2C2F3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Government 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এর মতই </a:t>
            </a:r>
            <a:r>
              <a:rPr lang="en-US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Governance 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শব্দটি এসেছে ‘</a:t>
            </a:r>
            <a:r>
              <a:rPr lang="en-US" sz="32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kubernao</a:t>
            </a:r>
            <a:r>
              <a:rPr lang="en-US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নামক ল্যাটিন শব্দ থেকে, যার অর্থ পরিচালনা করা। সাধারণত </a:t>
            </a:r>
            <a:r>
              <a:rPr lang="en-US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Governance 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 শাসন এমন একটি পদ্ধতিকে </a:t>
            </a:r>
            <a:r>
              <a:rPr lang="en-US" sz="3200" dirty="0" err="1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ঝা</a:t>
            </a:r>
            <a:r>
              <a:rPr lang="en-US" sz="3200" dirty="0">
                <a:solidFill>
                  <a:srgbClr val="2C2F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যেখানে একটি পরিকল্পিত প্রক্রি</a:t>
            </a:r>
            <a:r>
              <a:rPr lang="en-US" sz="32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য়ার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মাধ্যমে কো</a:t>
            </a:r>
            <a:r>
              <a:rPr lang="en-US" sz="32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সংস্থা, সমাজ বা রাষ্ট্র পরিচালনার ক্ষেত্রে সিদ্ধান্ত গ্রহণ ও নীতি নির্ধারণ করা হ</a:t>
            </a:r>
            <a:r>
              <a:rPr lang="en-US" sz="32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থাকে।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DC8F95-36E5-425B-A82D-5F7CEB305679}"/>
              </a:ext>
            </a:extLst>
          </p:cNvPr>
          <p:cNvSpPr txBox="1"/>
          <p:nvPr/>
        </p:nvSpPr>
        <p:spPr>
          <a:xfrm>
            <a:off x="4314162" y="348515"/>
            <a:ext cx="302070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as-IN" sz="4000" b="1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সুশাসনের ধারণা</a:t>
            </a:r>
            <a:endParaRPr lang="as-IN" sz="4000" b="0" i="0" dirty="0">
              <a:solidFill>
                <a:srgbClr val="2C2F3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D1DB-2353-4BCA-9343-01B495E051D6}"/>
              </a:ext>
            </a:extLst>
          </p:cNvPr>
          <p:cNvSpPr txBox="1"/>
          <p:nvPr/>
        </p:nvSpPr>
        <p:spPr>
          <a:xfrm>
            <a:off x="619433" y="1342352"/>
            <a:ext cx="1120385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বর্তমান বিশ্বে একটি জনপ্রি</a:t>
            </a:r>
            <a:r>
              <a:rPr lang="en-US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ধারণা হল সুশাসন। সামাজিক, রাজনৈতিক ও অর্থনৈতিক উন্ন</a:t>
            </a:r>
            <a:r>
              <a:rPr lang="en-US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নের পূর্বশর্ত হচ্ছে সুশাসন। ১৯৮৯ সালে বিশ্বব্যাংকের এক প্রতিবেদন সর্বপ্রথম সুশাসন প্রত্য</a:t>
            </a:r>
            <a:r>
              <a:rPr lang="en-US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টি ব্যবহার করা হ</a:t>
            </a:r>
            <a:r>
              <a:rPr lang="en-US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২০০০ সালে বিশ্বব্যাংক সুশাসনের চারটি স্তম্ভ </a:t>
            </a:r>
            <a:r>
              <a:rPr lang="en-US" sz="3200" b="0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3200" b="0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ষণা করে। এ চারটি স্তম্ভ হল-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1E07A-F7CE-4D14-BB08-9AF7DE92B7B1}"/>
              </a:ext>
            </a:extLst>
          </p:cNvPr>
          <p:cNvSpPr txBox="1"/>
          <p:nvPr/>
        </p:nvSpPr>
        <p:spPr>
          <a:xfrm>
            <a:off x="3630563" y="3067196"/>
            <a:ext cx="72070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C2F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3600" b="0" i="0" dirty="0">
                <a:solidFill>
                  <a:srgbClr val="2C2F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en-US" sz="3600" b="0" i="0" dirty="0" err="1">
                <a:solidFill>
                  <a:srgbClr val="2C2F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য়ি</a:t>
            </a:r>
            <a:r>
              <a:rPr lang="as-IN" sz="3600" b="0" i="0" dirty="0">
                <a:solidFill>
                  <a:srgbClr val="2C2F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ত্বশীলতা</a:t>
            </a:r>
          </a:p>
          <a:p>
            <a:r>
              <a:rPr lang="en-US" sz="3600" b="0" i="0" dirty="0">
                <a:solidFill>
                  <a:srgbClr val="2C2F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3600" b="0" i="0" dirty="0">
                <a:solidFill>
                  <a:srgbClr val="2C2F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স্বচ্ছতা</a:t>
            </a:r>
          </a:p>
          <a:p>
            <a:r>
              <a:rPr lang="en-US" sz="3600" dirty="0">
                <a:solidFill>
                  <a:srgbClr val="2C2F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as-IN" sz="3600" b="0" i="0" dirty="0">
                <a:solidFill>
                  <a:srgbClr val="2C2F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আইনী কাঠা</a:t>
            </a:r>
            <a:r>
              <a:rPr lang="en-US" sz="3600" b="0" i="0" dirty="0" err="1">
                <a:solidFill>
                  <a:srgbClr val="2C2F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endParaRPr lang="as-IN" sz="3600" b="0" i="0" dirty="0">
              <a:solidFill>
                <a:srgbClr val="2C2F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0" i="0" dirty="0">
                <a:solidFill>
                  <a:srgbClr val="2C2F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as-IN" sz="3600" b="0" i="0" dirty="0">
                <a:solidFill>
                  <a:srgbClr val="2C2F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অংশগ্রহণ।</a:t>
            </a:r>
          </a:p>
        </p:txBody>
      </p:sp>
    </p:spTree>
    <p:extLst>
      <p:ext uri="{BB962C8B-B14F-4D97-AF65-F5344CB8AC3E}">
        <p14:creationId xmlns:p14="http://schemas.microsoft.com/office/powerpoint/2010/main" val="351825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7000" y="4876801"/>
            <a:ext cx="6553200" cy="733509"/>
          </a:xfrm>
          <a:prstGeom prst="roundRect">
            <a:avLst>
              <a:gd name="adj" fmla="val 20841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38" indent="-642938" algn="just">
              <a:buFont typeface="Wingdings" panose="05000000000000000000" pitchFamily="2" charset="2"/>
              <a:buChar char="q"/>
              <a:defRPr/>
            </a:pP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3735416" y="304800"/>
            <a:ext cx="4036985" cy="706050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bn-BD" sz="4800" b="1" kern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6B7622-A143-42F8-8632-7F884A33327E}"/>
              </a:ext>
            </a:extLst>
          </p:cNvPr>
          <p:cNvSpPr txBox="1"/>
          <p:nvPr/>
        </p:nvSpPr>
        <p:spPr>
          <a:xfrm>
            <a:off x="533400" y="5953780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www.facebook.com/mesba1979 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No: mesba1979@gmail.com</a:t>
            </a:r>
          </a:p>
        </p:txBody>
      </p:sp>
      <p:pic>
        <p:nvPicPr>
          <p:cNvPr id="1026" name="Picture 2" descr="বাসযোগ্য সমাজ ও টেকসই উন্নয়নের জন্য প্রয়োজন গণতন্ত্র ও সুশাসন">
            <a:extLst>
              <a:ext uri="{FF2B5EF4-FFF2-40B4-BE49-F238E27FC236}">
                <a16:creationId xmlns:a16="http://schemas.microsoft.com/office/drawing/2014/main" id="{D19A6A34-B9A7-40BA-9F15-9BE06621E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92" y="1416071"/>
            <a:ext cx="5105401" cy="299702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030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2E7628-7968-41E0-857E-ADDA83BE3798}"/>
              </a:ext>
            </a:extLst>
          </p:cNvPr>
          <p:cNvSpPr txBox="1"/>
          <p:nvPr/>
        </p:nvSpPr>
        <p:spPr>
          <a:xfrm>
            <a:off x="914405" y="1443841"/>
            <a:ext cx="1069748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3200" i="0" dirty="0">
                <a:latin typeface="NikoshBAN" panose="02000000000000000000" pitchFamily="2" charset="0"/>
                <a:cs typeface="NikoshBAN" panose="02000000000000000000" pitchFamily="2" charset="0"/>
              </a:rPr>
              <a:t>ম্যাক করণী (</a:t>
            </a:r>
            <a:r>
              <a:rPr lang="en-US" sz="3200" i="0" dirty="0">
                <a:latin typeface="NikoshBAN" panose="02000000000000000000" pitchFamily="2" charset="0"/>
                <a:cs typeface="NikoshBAN" panose="02000000000000000000" pitchFamily="2" charset="0"/>
              </a:rPr>
              <a:t>Mac </a:t>
            </a:r>
            <a:r>
              <a:rPr lang="en-US" sz="3200" i="0" dirty="0" err="1">
                <a:latin typeface="NikoshBAN" panose="02000000000000000000" pitchFamily="2" charset="0"/>
                <a:cs typeface="NikoshBAN" panose="02000000000000000000" pitchFamily="2" charset="0"/>
              </a:rPr>
              <a:t>Corney</a:t>
            </a:r>
            <a:r>
              <a:rPr lang="en-US" sz="3200" i="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as-IN" sz="3200" i="0" dirty="0">
                <a:latin typeface="NikoshBAN" panose="02000000000000000000" pitchFamily="2" charset="0"/>
                <a:cs typeface="NikoshBAN" panose="02000000000000000000" pitchFamily="2" charset="0"/>
              </a:rPr>
              <a:t> প্রসঙ্গে বলেন, “সুশাসন বলতে রাষ্ট্রের সাথে সুশীল সমাজের, সরকারের সাথে জনগণের এবং শাসকের সাথে শাসিতের সম্পর্ককে বুঝা</a:t>
            </a:r>
            <a:r>
              <a:rPr lang="en-US" sz="3200" i="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i="0" dirty="0"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  <a:endParaRPr lang="en-US" sz="3200" i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as-IN" sz="3200" i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200" i="0" dirty="0">
                <a:latin typeface="NikoshBAN" panose="02000000000000000000" pitchFamily="2" charset="0"/>
                <a:cs typeface="NikoshBAN" panose="02000000000000000000" pitchFamily="2" charset="0"/>
              </a:rPr>
              <a:t>মারটিন মি</a:t>
            </a:r>
            <a:r>
              <a:rPr lang="en-US" sz="3200" i="0" dirty="0" err="1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200" i="0" dirty="0">
                <a:latin typeface="NikoshBAN" panose="02000000000000000000" pitchFamily="2" charset="0"/>
                <a:cs typeface="NikoshBAN" panose="02000000000000000000" pitchFamily="2" charset="0"/>
              </a:rPr>
              <a:t>গ (</a:t>
            </a:r>
            <a:r>
              <a:rPr lang="en-US" sz="3200" i="0" dirty="0">
                <a:latin typeface="NikoshBAN" panose="02000000000000000000" pitchFamily="2" charset="0"/>
                <a:cs typeface="NikoshBAN" panose="02000000000000000000" pitchFamily="2" charset="0"/>
              </a:rPr>
              <a:t>Martin Minogue) </a:t>
            </a:r>
            <a:r>
              <a:rPr lang="as-IN" sz="3200" i="0" dirty="0">
                <a:latin typeface="NikoshBAN" panose="02000000000000000000" pitchFamily="2" charset="0"/>
                <a:cs typeface="NikoshBAN" panose="02000000000000000000" pitchFamily="2" charset="0"/>
              </a:rPr>
              <a:t>সুশাসন সম্পর্কে বলেন, “ব্যাপক অর্থে সুশাসন হচ্ছে কতগু</a:t>
            </a:r>
            <a:r>
              <a:rPr lang="en-US" sz="3200" i="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i="0" dirty="0">
                <a:latin typeface="NikoshBAN" panose="02000000000000000000" pitchFamily="2" charset="0"/>
                <a:cs typeface="NikoshBAN" panose="02000000000000000000" pitchFamily="2" charset="0"/>
              </a:rPr>
              <a:t> উদ্যোগের সমষ্টি এবং একটি সংস্কার কৌশল যা সরকারকে অধিকতর গণতান্ত্রিক, স্বচ্ছ ও জবাবদিহিতামূলক করতে সুশীল সমাজের বিভিন্ন প্রতিষ্ঠানকে কার্যকর করে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200" i="0" dirty="0">
                <a:latin typeface="NikoshBAN" panose="02000000000000000000" pitchFamily="2" charset="0"/>
                <a:cs typeface="NikoshBAN" panose="02000000000000000000" pitchFamily="2" charset="0"/>
              </a:rPr>
              <a:t>লে।”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E0BD7A-FF81-472C-AFB7-26138D970B84}"/>
              </a:ext>
            </a:extLst>
          </p:cNvPr>
          <p:cNvSpPr txBox="1"/>
          <p:nvPr/>
        </p:nvSpPr>
        <p:spPr>
          <a:xfrm>
            <a:off x="4314162" y="348515"/>
            <a:ext cx="302070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as-IN" sz="4000" b="1" i="0" dirty="0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সুশাসনের </a:t>
            </a:r>
            <a:r>
              <a:rPr lang="en-US" sz="4000" b="1" i="0" dirty="0" err="1">
                <a:solidFill>
                  <a:srgbClr val="2C2F3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as-IN" sz="4000" b="0" i="0" dirty="0">
              <a:solidFill>
                <a:srgbClr val="2C2F3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E735A0-F33D-4C43-9D8C-117D5D5BE6C1}"/>
              </a:ext>
            </a:extLst>
          </p:cNvPr>
          <p:cNvSpPr txBox="1"/>
          <p:nvPr/>
        </p:nvSpPr>
        <p:spPr>
          <a:xfrm>
            <a:off x="914405" y="1987233"/>
            <a:ext cx="1060100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3200" i="0" dirty="0">
                <a:latin typeface="NikoshBAN" panose="02000000000000000000" pitchFamily="2" charset="0"/>
                <a:cs typeface="NikoshBAN" panose="02000000000000000000" pitchFamily="2" charset="0"/>
              </a:rPr>
              <a:t>পরিশেষে বলা 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i="0" dirty="0">
                <a:latin typeface="NikoshBAN" panose="02000000000000000000" pitchFamily="2" charset="0"/>
                <a:cs typeface="NikoshBAN" panose="02000000000000000000" pitchFamily="2" charset="0"/>
              </a:rPr>
              <a:t> যে, সরকারের স্বচ্ছতা, জবাবদিহিতা, বিচার বিভাগের স্বাধীনতা, দা</a:t>
            </a:r>
            <a:r>
              <a:rPr lang="en-US" sz="3200" i="0" dirty="0" err="1">
                <a:latin typeface="NikoshBAN" panose="02000000000000000000" pitchFamily="2" charset="0"/>
                <a:cs typeface="NikoshBAN" panose="02000000000000000000" pitchFamily="2" charset="0"/>
              </a:rPr>
              <a:t>য়ি</a:t>
            </a:r>
            <a:r>
              <a:rPr lang="as-IN" sz="3200" i="0" dirty="0">
                <a:latin typeface="NikoshBAN" panose="02000000000000000000" pitchFamily="2" charset="0"/>
                <a:cs typeface="NikoshBAN" panose="02000000000000000000" pitchFamily="2" charset="0"/>
              </a:rPr>
              <a:t>ত্বশীলতা এবং জনগণের অংশগ্রহণের ভিত্তিতে জনগণের কল্যাণ শাসনকার্য পরিচালনাই হচ্ছে সুশাসন। সুশাসন সেই শাসনব্যবস্থা যেখানে জনগণের তথা রাষ্ট্রের সার্বিক কল্যাণ সাধিত হ</a:t>
            </a:r>
            <a:r>
              <a:rPr lang="en-US" sz="3200" i="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i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0731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1145</Words>
  <Application>Microsoft Office PowerPoint</Application>
  <PresentationFormat>Widescreen</PresentationFormat>
  <Paragraphs>74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2021-08-03T10:29:28Z</dcterms:created>
  <dcterms:modified xsi:type="dcterms:W3CDTF">2021-08-07T15:33:46Z</dcterms:modified>
</cp:coreProperties>
</file>